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54"/>
  </p:notesMasterIdLst>
  <p:sldIdLst>
    <p:sldId id="556" r:id="rId5"/>
    <p:sldId id="390" r:id="rId6"/>
    <p:sldId id="384" r:id="rId7"/>
    <p:sldId id="416" r:id="rId8"/>
    <p:sldId id="529" r:id="rId9"/>
    <p:sldId id="530" r:id="rId10"/>
    <p:sldId id="531" r:id="rId11"/>
    <p:sldId id="420" r:id="rId12"/>
    <p:sldId id="471" r:id="rId13"/>
    <p:sldId id="463" r:id="rId14"/>
    <p:sldId id="464" r:id="rId15"/>
    <p:sldId id="465" r:id="rId16"/>
    <p:sldId id="466" r:id="rId17"/>
    <p:sldId id="470" r:id="rId18"/>
    <p:sldId id="472" r:id="rId19"/>
    <p:sldId id="469" r:id="rId20"/>
    <p:sldId id="473" r:id="rId21"/>
    <p:sldId id="474" r:id="rId22"/>
    <p:sldId id="453" r:id="rId23"/>
    <p:sldId id="501" r:id="rId24"/>
    <p:sldId id="506" r:id="rId25"/>
    <p:sldId id="502" r:id="rId26"/>
    <p:sldId id="504" r:id="rId27"/>
    <p:sldId id="505" r:id="rId28"/>
    <p:sldId id="507" r:id="rId29"/>
    <p:sldId id="476" r:id="rId30"/>
    <p:sldId id="477" r:id="rId31"/>
    <p:sldId id="478" r:id="rId32"/>
    <p:sldId id="479" r:id="rId33"/>
    <p:sldId id="480" r:id="rId34"/>
    <p:sldId id="481" r:id="rId35"/>
    <p:sldId id="483" r:id="rId36"/>
    <p:sldId id="454" r:id="rId37"/>
    <p:sldId id="508" r:id="rId38"/>
    <p:sldId id="509" r:id="rId39"/>
    <p:sldId id="510" r:id="rId40"/>
    <p:sldId id="512" r:id="rId41"/>
    <p:sldId id="461" r:id="rId42"/>
    <p:sldId id="621" r:id="rId43"/>
    <p:sldId id="622" r:id="rId44"/>
    <p:sldId id="623" r:id="rId45"/>
    <p:sldId id="624" r:id="rId46"/>
    <p:sldId id="625" r:id="rId47"/>
    <p:sldId id="663" r:id="rId48"/>
    <p:sldId id="626" r:id="rId49"/>
    <p:sldId id="627" r:id="rId50"/>
    <p:sldId id="628" r:id="rId51"/>
    <p:sldId id="629" r:id="rId52"/>
    <p:sldId id="630" r:id="rId53"/>
    <p:sldId id="631" r:id="rId54"/>
    <p:sldId id="632" r:id="rId55"/>
    <p:sldId id="633" r:id="rId56"/>
    <p:sldId id="634" r:id="rId57"/>
    <p:sldId id="635" r:id="rId58"/>
    <p:sldId id="636" r:id="rId59"/>
    <p:sldId id="667" r:id="rId60"/>
    <p:sldId id="666" r:id="rId61"/>
    <p:sldId id="665" r:id="rId62"/>
    <p:sldId id="669" r:id="rId63"/>
    <p:sldId id="671" r:id="rId64"/>
    <p:sldId id="672" r:id="rId65"/>
    <p:sldId id="638" r:id="rId66"/>
    <p:sldId id="639" r:id="rId67"/>
    <p:sldId id="641" r:id="rId68"/>
    <p:sldId id="642" r:id="rId69"/>
    <p:sldId id="643" r:id="rId70"/>
    <p:sldId id="644" r:id="rId71"/>
    <p:sldId id="645" r:id="rId72"/>
    <p:sldId id="646" r:id="rId73"/>
    <p:sldId id="647" r:id="rId74"/>
    <p:sldId id="649" r:id="rId75"/>
    <p:sldId id="650" r:id="rId76"/>
    <p:sldId id="651" r:id="rId77"/>
    <p:sldId id="652" r:id="rId78"/>
    <p:sldId id="653" r:id="rId79"/>
    <p:sldId id="654" r:id="rId80"/>
    <p:sldId id="655" r:id="rId81"/>
    <p:sldId id="656" r:id="rId82"/>
    <p:sldId id="657" r:id="rId83"/>
    <p:sldId id="658" r:id="rId84"/>
    <p:sldId id="659" r:id="rId85"/>
    <p:sldId id="660" r:id="rId86"/>
    <p:sldId id="661" r:id="rId87"/>
    <p:sldId id="662" r:id="rId88"/>
    <p:sldId id="455" r:id="rId89"/>
    <p:sldId id="557" r:id="rId90"/>
    <p:sldId id="558" r:id="rId91"/>
    <p:sldId id="559" r:id="rId92"/>
    <p:sldId id="560" r:id="rId93"/>
    <p:sldId id="561" r:id="rId94"/>
    <p:sldId id="562" r:id="rId95"/>
    <p:sldId id="563" r:id="rId96"/>
    <p:sldId id="564" r:id="rId97"/>
    <p:sldId id="565" r:id="rId98"/>
    <p:sldId id="566" r:id="rId99"/>
    <p:sldId id="567" r:id="rId100"/>
    <p:sldId id="568" r:id="rId101"/>
    <p:sldId id="569" r:id="rId102"/>
    <p:sldId id="570" r:id="rId103"/>
    <p:sldId id="571" r:id="rId104"/>
    <p:sldId id="572" r:id="rId105"/>
    <p:sldId id="551" r:id="rId106"/>
    <p:sldId id="552" r:id="rId107"/>
    <p:sldId id="573" r:id="rId108"/>
    <p:sldId id="575" r:id="rId109"/>
    <p:sldId id="576" r:id="rId110"/>
    <p:sldId id="577" r:id="rId111"/>
    <p:sldId id="578" r:id="rId112"/>
    <p:sldId id="579" r:id="rId113"/>
    <p:sldId id="580" r:id="rId114"/>
    <p:sldId id="581" r:id="rId115"/>
    <p:sldId id="582" r:id="rId116"/>
    <p:sldId id="583" r:id="rId117"/>
    <p:sldId id="584" r:id="rId118"/>
    <p:sldId id="585" r:id="rId119"/>
    <p:sldId id="586" r:id="rId120"/>
    <p:sldId id="587" r:id="rId121"/>
    <p:sldId id="588" r:id="rId122"/>
    <p:sldId id="589" r:id="rId123"/>
    <p:sldId id="590" r:id="rId124"/>
    <p:sldId id="591" r:id="rId125"/>
    <p:sldId id="592" r:id="rId126"/>
    <p:sldId id="457" r:id="rId127"/>
    <p:sldId id="596" r:id="rId128"/>
    <p:sldId id="595" r:id="rId129"/>
    <p:sldId id="597" r:id="rId130"/>
    <p:sldId id="598" r:id="rId131"/>
    <p:sldId id="599" r:id="rId132"/>
    <p:sldId id="600" r:id="rId133"/>
    <p:sldId id="601" r:id="rId134"/>
    <p:sldId id="602" r:id="rId135"/>
    <p:sldId id="603" r:id="rId136"/>
    <p:sldId id="604" r:id="rId137"/>
    <p:sldId id="605" r:id="rId138"/>
    <p:sldId id="606" r:id="rId139"/>
    <p:sldId id="607" r:id="rId140"/>
    <p:sldId id="608" r:id="rId141"/>
    <p:sldId id="609" r:id="rId142"/>
    <p:sldId id="610" r:id="rId143"/>
    <p:sldId id="611" r:id="rId144"/>
    <p:sldId id="612" r:id="rId145"/>
    <p:sldId id="613" r:id="rId146"/>
    <p:sldId id="614" r:id="rId147"/>
    <p:sldId id="615" r:id="rId148"/>
    <p:sldId id="616" r:id="rId149"/>
    <p:sldId id="617" r:id="rId150"/>
    <p:sldId id="618" r:id="rId151"/>
    <p:sldId id="619" r:id="rId152"/>
    <p:sldId id="674" r:id="rId1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eloping Aps in AWS" id="{615452A5-FCA9-4ADF-8D90-2D21140D5AF9}">
          <p14:sldIdLst>
            <p14:sldId id="556"/>
            <p14:sldId id="390"/>
            <p14:sldId id="384"/>
            <p14:sldId id="416"/>
            <p14:sldId id="529"/>
            <p14:sldId id="530"/>
            <p14:sldId id="531"/>
            <p14:sldId id="420"/>
            <p14:sldId id="471"/>
            <p14:sldId id="463"/>
            <p14:sldId id="464"/>
            <p14:sldId id="465"/>
            <p14:sldId id="466"/>
            <p14:sldId id="470"/>
            <p14:sldId id="472"/>
            <p14:sldId id="469"/>
            <p14:sldId id="473"/>
            <p14:sldId id="474"/>
            <p14:sldId id="453"/>
            <p14:sldId id="501"/>
            <p14:sldId id="506"/>
            <p14:sldId id="502"/>
            <p14:sldId id="504"/>
            <p14:sldId id="505"/>
            <p14:sldId id="507"/>
            <p14:sldId id="476"/>
            <p14:sldId id="477"/>
            <p14:sldId id="478"/>
            <p14:sldId id="479"/>
            <p14:sldId id="480"/>
            <p14:sldId id="481"/>
            <p14:sldId id="483"/>
            <p14:sldId id="454"/>
            <p14:sldId id="508"/>
            <p14:sldId id="509"/>
            <p14:sldId id="510"/>
            <p14:sldId id="512"/>
            <p14:sldId id="461"/>
            <p14:sldId id="621"/>
            <p14:sldId id="622"/>
            <p14:sldId id="623"/>
            <p14:sldId id="624"/>
            <p14:sldId id="625"/>
            <p14:sldId id="663"/>
            <p14:sldId id="626"/>
            <p14:sldId id="627"/>
            <p14:sldId id="628"/>
            <p14:sldId id="629"/>
            <p14:sldId id="630"/>
            <p14:sldId id="631"/>
            <p14:sldId id="632"/>
            <p14:sldId id="633"/>
            <p14:sldId id="634"/>
            <p14:sldId id="635"/>
            <p14:sldId id="636"/>
            <p14:sldId id="667"/>
            <p14:sldId id="666"/>
            <p14:sldId id="665"/>
            <p14:sldId id="669"/>
            <p14:sldId id="671"/>
            <p14:sldId id="672"/>
            <p14:sldId id="638"/>
            <p14:sldId id="639"/>
            <p14:sldId id="641"/>
            <p14:sldId id="642"/>
            <p14:sldId id="643"/>
            <p14:sldId id="644"/>
            <p14:sldId id="645"/>
            <p14:sldId id="646"/>
            <p14:sldId id="647"/>
            <p14:sldId id="649"/>
            <p14:sldId id="650"/>
            <p14:sldId id="651"/>
            <p14:sldId id="652"/>
            <p14:sldId id="653"/>
            <p14:sldId id="654"/>
            <p14:sldId id="655"/>
            <p14:sldId id="656"/>
            <p14:sldId id="657"/>
            <p14:sldId id="658"/>
            <p14:sldId id="659"/>
            <p14:sldId id="660"/>
            <p14:sldId id="661"/>
            <p14:sldId id="662"/>
            <p14:sldId id="455"/>
            <p14:sldId id="557"/>
            <p14:sldId id="558"/>
            <p14:sldId id="559"/>
            <p14:sldId id="560"/>
            <p14:sldId id="561"/>
            <p14:sldId id="562"/>
            <p14:sldId id="563"/>
            <p14:sldId id="564"/>
            <p14:sldId id="565"/>
            <p14:sldId id="566"/>
            <p14:sldId id="567"/>
            <p14:sldId id="568"/>
            <p14:sldId id="569"/>
            <p14:sldId id="570"/>
            <p14:sldId id="571"/>
            <p14:sldId id="572"/>
            <p14:sldId id="551"/>
            <p14:sldId id="552"/>
            <p14:sldId id="573"/>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457"/>
            <p14:sldId id="596"/>
            <p14:sldId id="595"/>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74"/>
          </p14:sldIdLst>
        </p14:section>
      </p14:sectionLst>
    </p:ex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5394DE"/>
    <a:srgbClr val="4F81BD"/>
    <a:srgbClr val="BC1FFB"/>
    <a:srgbClr val="DCDCDC"/>
    <a:srgbClr val="595A5D"/>
    <a:srgbClr val="414042"/>
    <a:srgbClr val="FCB64C"/>
    <a:srgbClr val="FEC46F"/>
    <a:srgbClr val="0C9B2E"/>
    <a:srgbClr val="FFFA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95" autoAdjust="0"/>
    <p:restoredTop sz="75138" autoAdjust="0"/>
  </p:normalViewPr>
  <p:slideViewPr>
    <p:cSldViewPr snapToGrid="0" showGuides="1">
      <p:cViewPr varScale="1">
        <p:scale>
          <a:sx n="124" d="100"/>
          <a:sy n="124" d="100"/>
        </p:scale>
        <p:origin x="768"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17694"/>
    </p:cViewPr>
  </p:outlineViewPr>
  <p:notesTextViewPr>
    <p:cViewPr>
      <p:scale>
        <a:sx n="100" d="100"/>
        <a:sy n="100" d="100"/>
      </p:scale>
      <p:origin x="0" y="0"/>
    </p:cViewPr>
  </p:notesTextViewPr>
  <p:sorterViewPr>
    <p:cViewPr>
      <p:scale>
        <a:sx n="66" d="100"/>
        <a:sy n="66" d="100"/>
      </p:scale>
      <p:origin x="0" y="51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commentAuthors" Target="commen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A3894D-334D-3649-B865-F64AE16746E9}"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042F776-836E-5F41-A620-828D9E003BA3}">
      <dgm:prSet phldrT="[Text]"/>
      <dgm:spPr/>
      <dgm:t>
        <a:bodyPr/>
        <a:lstStyle/>
        <a:p>
          <a:r>
            <a:rPr lang="en-US" dirty="0"/>
            <a:t>Pet Store</a:t>
          </a:r>
        </a:p>
      </dgm:t>
    </dgm:pt>
    <dgm:pt modelId="{223E9D08-3565-2049-80B9-045730FD6CA6}" type="parTrans" cxnId="{AA43529F-3126-6141-9106-27E17B732D20}">
      <dgm:prSet/>
      <dgm:spPr/>
      <dgm:t>
        <a:bodyPr/>
        <a:lstStyle/>
        <a:p>
          <a:endParaRPr lang="en-US"/>
        </a:p>
      </dgm:t>
    </dgm:pt>
    <dgm:pt modelId="{FBE14895-E487-5544-87C5-9C3D8476C1F0}" type="sibTrans" cxnId="{AA43529F-3126-6141-9106-27E17B732D20}">
      <dgm:prSet/>
      <dgm:spPr/>
      <dgm:t>
        <a:bodyPr/>
        <a:lstStyle/>
        <a:p>
          <a:endParaRPr lang="en-US"/>
        </a:p>
      </dgm:t>
    </dgm:pt>
    <dgm:pt modelId="{CC073B9A-3E54-8E40-A9A0-9DFD908CEFDF}">
      <dgm:prSet phldrT="[Text]"/>
      <dgm:spPr/>
      <dgm:t>
        <a:bodyPr/>
        <a:lstStyle/>
        <a:p>
          <a:pPr algn="l"/>
          <a:r>
            <a:rPr lang="en-US" dirty="0"/>
            <a:t>/pets</a:t>
          </a:r>
        </a:p>
      </dgm:t>
    </dgm:pt>
    <dgm:pt modelId="{01E48E23-8D6A-A44B-8A2C-CBEFB538021C}" type="parTrans" cxnId="{FC7542EC-6266-1845-AB55-6C0347E160B9}">
      <dgm:prSet/>
      <dgm:spPr/>
      <dgm:t>
        <a:bodyPr/>
        <a:lstStyle/>
        <a:p>
          <a:endParaRPr lang="en-US"/>
        </a:p>
      </dgm:t>
    </dgm:pt>
    <dgm:pt modelId="{495E8561-A322-2F48-AB1D-0AC228FF1AB8}" type="sibTrans" cxnId="{FC7542EC-6266-1845-AB55-6C0347E160B9}">
      <dgm:prSet/>
      <dgm:spPr/>
      <dgm:t>
        <a:bodyPr/>
        <a:lstStyle/>
        <a:p>
          <a:endParaRPr lang="en-US"/>
        </a:p>
      </dgm:t>
    </dgm:pt>
    <dgm:pt modelId="{2B00C106-9008-9948-B88D-01162E006F1D}">
      <dgm:prSet phldrT="[Text]"/>
      <dgm:spPr/>
      <dgm:t>
        <a:bodyPr/>
        <a:lstStyle/>
        <a:p>
          <a:pPr algn="l"/>
          <a:r>
            <a:rPr lang="en-US" dirty="0"/>
            <a:t>/pets/{</a:t>
          </a:r>
          <a:r>
            <a:rPr lang="en-US" dirty="0" err="1"/>
            <a:t>petId</a:t>
          </a:r>
          <a:r>
            <a:rPr lang="en-US" dirty="0"/>
            <a:t>}</a:t>
          </a:r>
        </a:p>
      </dgm:t>
    </dgm:pt>
    <dgm:pt modelId="{34A076E5-079B-1C40-A137-8D37787F721D}" type="parTrans" cxnId="{E1FAAEB8-F86D-6E4B-8FC0-C906A7BD94E7}">
      <dgm:prSet/>
      <dgm:spPr/>
      <dgm:t>
        <a:bodyPr/>
        <a:lstStyle/>
        <a:p>
          <a:endParaRPr lang="en-US"/>
        </a:p>
      </dgm:t>
    </dgm:pt>
    <dgm:pt modelId="{8EE570C8-F779-5A4C-A2ED-3F9E085689D1}" type="sibTrans" cxnId="{E1FAAEB8-F86D-6E4B-8FC0-C906A7BD94E7}">
      <dgm:prSet/>
      <dgm:spPr/>
      <dgm:t>
        <a:bodyPr/>
        <a:lstStyle/>
        <a:p>
          <a:endParaRPr lang="en-US"/>
        </a:p>
      </dgm:t>
    </dgm:pt>
    <dgm:pt modelId="{A4268D46-4391-DA43-A16A-A0F03A309201}">
      <dgm:prSet phldrT="[Text]"/>
      <dgm:spPr/>
      <dgm:t>
        <a:bodyPr/>
        <a:lstStyle/>
        <a:p>
          <a:pPr algn="l"/>
          <a:r>
            <a:rPr lang="en-US" dirty="0"/>
            <a:t>    </a:t>
          </a:r>
          <a:r>
            <a:rPr lang="en-US" b="1" dirty="0"/>
            <a:t>GET</a:t>
          </a:r>
        </a:p>
      </dgm:t>
    </dgm:pt>
    <dgm:pt modelId="{8714160E-1285-484B-9717-204EED26F61A}" type="parTrans" cxnId="{DF6FC7DB-048E-1D49-94BE-DF6E4A8ACB3D}">
      <dgm:prSet/>
      <dgm:spPr/>
      <dgm:t>
        <a:bodyPr/>
        <a:lstStyle/>
        <a:p>
          <a:endParaRPr lang="en-US"/>
        </a:p>
      </dgm:t>
    </dgm:pt>
    <dgm:pt modelId="{0851E9E0-3A17-D348-9DD8-6BA1A683DC9E}" type="sibTrans" cxnId="{DF6FC7DB-048E-1D49-94BE-DF6E4A8ACB3D}">
      <dgm:prSet/>
      <dgm:spPr/>
      <dgm:t>
        <a:bodyPr/>
        <a:lstStyle/>
        <a:p>
          <a:endParaRPr lang="en-US"/>
        </a:p>
      </dgm:t>
    </dgm:pt>
    <dgm:pt modelId="{D8A11FAF-72E2-964F-A0C1-BD2D57608F4A}">
      <dgm:prSet phldrT="[Text]"/>
      <dgm:spPr/>
      <dgm:t>
        <a:bodyPr/>
        <a:lstStyle/>
        <a:p>
          <a:pPr algn="l"/>
          <a:r>
            <a:rPr lang="en-US" dirty="0"/>
            <a:t>    </a:t>
          </a:r>
          <a:r>
            <a:rPr lang="en-US" b="1" dirty="0"/>
            <a:t>PUT</a:t>
          </a:r>
        </a:p>
      </dgm:t>
    </dgm:pt>
    <dgm:pt modelId="{C02982E6-18F8-0043-9A99-C2CCC449168A}" type="sibTrans" cxnId="{46A3B07F-EE7B-8944-9A0F-55C786D1097B}">
      <dgm:prSet/>
      <dgm:spPr/>
      <dgm:t>
        <a:bodyPr/>
        <a:lstStyle/>
        <a:p>
          <a:endParaRPr lang="en-US"/>
        </a:p>
      </dgm:t>
    </dgm:pt>
    <dgm:pt modelId="{8B4C7D4F-3B33-1A47-8164-4CB0EE803A77}" type="parTrans" cxnId="{46A3B07F-EE7B-8944-9A0F-55C786D1097B}">
      <dgm:prSet/>
      <dgm:spPr/>
      <dgm:t>
        <a:bodyPr/>
        <a:lstStyle/>
        <a:p>
          <a:endParaRPr lang="en-US"/>
        </a:p>
      </dgm:t>
    </dgm:pt>
    <dgm:pt modelId="{6154A8A2-635F-3249-95CC-D9077BBF6434}">
      <dgm:prSet phldrT="[Text]"/>
      <dgm:spPr/>
      <dgm:t>
        <a:bodyPr/>
        <a:lstStyle/>
        <a:p>
          <a:pPr algn="l"/>
          <a:r>
            <a:rPr lang="en-US" dirty="0"/>
            <a:t>    </a:t>
          </a:r>
          <a:r>
            <a:rPr lang="en-US" b="1" dirty="0"/>
            <a:t>POST</a:t>
          </a:r>
        </a:p>
      </dgm:t>
    </dgm:pt>
    <dgm:pt modelId="{8D5497C6-E270-3145-A148-0296D7F1C646}" type="sibTrans" cxnId="{A1E21892-A3C1-D74F-9C51-CF53490D2275}">
      <dgm:prSet/>
      <dgm:spPr/>
      <dgm:t>
        <a:bodyPr/>
        <a:lstStyle/>
        <a:p>
          <a:endParaRPr lang="en-US"/>
        </a:p>
      </dgm:t>
    </dgm:pt>
    <dgm:pt modelId="{2DB398E8-4D59-164D-807F-0BCEEC6624FF}" type="parTrans" cxnId="{A1E21892-A3C1-D74F-9C51-CF53490D2275}">
      <dgm:prSet/>
      <dgm:spPr/>
      <dgm:t>
        <a:bodyPr/>
        <a:lstStyle/>
        <a:p>
          <a:endParaRPr lang="en-US"/>
        </a:p>
      </dgm:t>
    </dgm:pt>
    <dgm:pt modelId="{A99F86FC-2DBC-724C-B908-CB2FDFB91629}" type="pres">
      <dgm:prSet presAssocID="{91A3894D-334D-3649-B865-F64AE16746E9}" presName="diagram" presStyleCnt="0">
        <dgm:presLayoutVars>
          <dgm:chPref val="1"/>
          <dgm:dir/>
          <dgm:animOne val="branch"/>
          <dgm:animLvl val="lvl"/>
          <dgm:resizeHandles/>
        </dgm:presLayoutVars>
      </dgm:prSet>
      <dgm:spPr/>
    </dgm:pt>
    <dgm:pt modelId="{AF11CEF6-2211-9B4D-82E7-24CF509EC17F}" type="pres">
      <dgm:prSet presAssocID="{0042F776-836E-5F41-A620-828D9E003BA3}" presName="root" presStyleCnt="0"/>
      <dgm:spPr/>
    </dgm:pt>
    <dgm:pt modelId="{CC6BC1FE-5A77-4B47-B3B8-AFCCD78F481C}" type="pres">
      <dgm:prSet presAssocID="{0042F776-836E-5F41-A620-828D9E003BA3}" presName="rootComposite" presStyleCnt="0"/>
      <dgm:spPr/>
    </dgm:pt>
    <dgm:pt modelId="{FD6C4220-F221-404B-B842-333DC2A87760}" type="pres">
      <dgm:prSet presAssocID="{0042F776-836E-5F41-A620-828D9E003BA3}" presName="rootText" presStyleLbl="node1" presStyleIdx="0" presStyleCnt="1"/>
      <dgm:spPr/>
    </dgm:pt>
    <dgm:pt modelId="{A6185FE1-ECB8-EF4A-A637-00FEBFE11416}" type="pres">
      <dgm:prSet presAssocID="{0042F776-836E-5F41-A620-828D9E003BA3}" presName="rootConnector" presStyleLbl="node1" presStyleIdx="0" presStyleCnt="1"/>
      <dgm:spPr/>
    </dgm:pt>
    <dgm:pt modelId="{EC45675B-E9FE-5948-9BD7-65756F8C7A47}" type="pres">
      <dgm:prSet presAssocID="{0042F776-836E-5F41-A620-828D9E003BA3}" presName="childShape" presStyleCnt="0"/>
      <dgm:spPr/>
    </dgm:pt>
    <dgm:pt modelId="{2502F853-E5CC-BC4A-98E0-ACD241D3DFA9}" type="pres">
      <dgm:prSet presAssocID="{01E48E23-8D6A-A44B-8A2C-CBEFB538021C}" presName="Name13" presStyleLbl="parChTrans1D2" presStyleIdx="0" presStyleCnt="2"/>
      <dgm:spPr/>
    </dgm:pt>
    <dgm:pt modelId="{CFE35275-EE51-DE47-A7D6-A1417C62CEDF}" type="pres">
      <dgm:prSet presAssocID="{CC073B9A-3E54-8E40-A9A0-9DFD908CEFDF}" presName="childText" presStyleLbl="bgAcc1" presStyleIdx="0" presStyleCnt="2">
        <dgm:presLayoutVars>
          <dgm:bulletEnabled val="1"/>
        </dgm:presLayoutVars>
      </dgm:prSet>
      <dgm:spPr/>
    </dgm:pt>
    <dgm:pt modelId="{DD29C531-AEA7-304D-ADA9-1FE1C14EAE9A}" type="pres">
      <dgm:prSet presAssocID="{34A076E5-079B-1C40-A137-8D37787F721D}" presName="Name13" presStyleLbl="parChTrans1D2" presStyleIdx="1" presStyleCnt="2"/>
      <dgm:spPr/>
    </dgm:pt>
    <dgm:pt modelId="{9ACB0330-52FB-3A41-8EDE-72720F6FAF1B}" type="pres">
      <dgm:prSet presAssocID="{2B00C106-9008-9948-B88D-01162E006F1D}" presName="childText" presStyleLbl="bgAcc1" presStyleIdx="1" presStyleCnt="2">
        <dgm:presLayoutVars>
          <dgm:bulletEnabled val="1"/>
        </dgm:presLayoutVars>
      </dgm:prSet>
      <dgm:spPr/>
    </dgm:pt>
  </dgm:ptLst>
  <dgm:cxnLst>
    <dgm:cxn modelId="{7078FC10-2A79-3D41-980A-11CE31220200}" type="presOf" srcId="{D8A11FAF-72E2-964F-A0C1-BD2D57608F4A}" destId="{9ACB0330-52FB-3A41-8EDE-72720F6FAF1B}" srcOrd="0" destOrd="3" presId="urn:microsoft.com/office/officeart/2005/8/layout/hierarchy3"/>
    <dgm:cxn modelId="{5A770D31-1F5A-D348-B8CD-904471209DC2}" type="presOf" srcId="{CC073B9A-3E54-8E40-A9A0-9DFD908CEFDF}" destId="{CFE35275-EE51-DE47-A7D6-A1417C62CEDF}" srcOrd="0" destOrd="0" presId="urn:microsoft.com/office/officeart/2005/8/layout/hierarchy3"/>
    <dgm:cxn modelId="{4E639639-51E5-9C48-A671-135303F4E152}" type="presOf" srcId="{0042F776-836E-5F41-A620-828D9E003BA3}" destId="{FD6C4220-F221-404B-B842-333DC2A87760}" srcOrd="0" destOrd="0" presId="urn:microsoft.com/office/officeart/2005/8/layout/hierarchy3"/>
    <dgm:cxn modelId="{8A532A3C-B0D8-E948-A0EF-AEE008559DB0}" type="presOf" srcId="{34A076E5-079B-1C40-A137-8D37787F721D}" destId="{DD29C531-AEA7-304D-ADA9-1FE1C14EAE9A}" srcOrd="0" destOrd="0" presId="urn:microsoft.com/office/officeart/2005/8/layout/hierarchy3"/>
    <dgm:cxn modelId="{27545167-FB90-2440-956C-9B77B38B91D3}" type="presOf" srcId="{01E48E23-8D6A-A44B-8A2C-CBEFB538021C}" destId="{2502F853-E5CC-BC4A-98E0-ACD241D3DFA9}" srcOrd="0" destOrd="0" presId="urn:microsoft.com/office/officeart/2005/8/layout/hierarchy3"/>
    <dgm:cxn modelId="{46A3B07F-EE7B-8944-9A0F-55C786D1097B}" srcId="{2B00C106-9008-9948-B88D-01162E006F1D}" destId="{D8A11FAF-72E2-964F-A0C1-BD2D57608F4A}" srcOrd="2" destOrd="0" parTransId="{8B4C7D4F-3B33-1A47-8164-4CB0EE803A77}" sibTransId="{C02982E6-18F8-0043-9A99-C2CCC449168A}"/>
    <dgm:cxn modelId="{A1E21892-A3C1-D74F-9C51-CF53490D2275}" srcId="{2B00C106-9008-9948-B88D-01162E006F1D}" destId="{6154A8A2-635F-3249-95CC-D9077BBF6434}" srcOrd="1" destOrd="0" parTransId="{2DB398E8-4D59-164D-807F-0BCEEC6624FF}" sibTransId="{8D5497C6-E270-3145-A148-0296D7F1C646}"/>
    <dgm:cxn modelId="{AA43529F-3126-6141-9106-27E17B732D20}" srcId="{91A3894D-334D-3649-B865-F64AE16746E9}" destId="{0042F776-836E-5F41-A620-828D9E003BA3}" srcOrd="0" destOrd="0" parTransId="{223E9D08-3565-2049-80B9-045730FD6CA6}" sibTransId="{FBE14895-E487-5544-87C5-9C3D8476C1F0}"/>
    <dgm:cxn modelId="{6027DAA0-1391-4949-8254-374B282C575F}" type="presOf" srcId="{A4268D46-4391-DA43-A16A-A0F03A309201}" destId="{9ACB0330-52FB-3A41-8EDE-72720F6FAF1B}" srcOrd="0" destOrd="1" presId="urn:microsoft.com/office/officeart/2005/8/layout/hierarchy3"/>
    <dgm:cxn modelId="{CF1353B1-B353-3E41-B52E-74A45BEE4297}" type="presOf" srcId="{0042F776-836E-5F41-A620-828D9E003BA3}" destId="{A6185FE1-ECB8-EF4A-A637-00FEBFE11416}" srcOrd="1" destOrd="0" presId="urn:microsoft.com/office/officeart/2005/8/layout/hierarchy3"/>
    <dgm:cxn modelId="{E1FAAEB8-F86D-6E4B-8FC0-C906A7BD94E7}" srcId="{0042F776-836E-5F41-A620-828D9E003BA3}" destId="{2B00C106-9008-9948-B88D-01162E006F1D}" srcOrd="1" destOrd="0" parTransId="{34A076E5-079B-1C40-A137-8D37787F721D}" sibTransId="{8EE570C8-F779-5A4C-A2ED-3F9E085689D1}"/>
    <dgm:cxn modelId="{CCB6FDC2-7857-794F-A9BD-1BD8BBB596BA}" type="presOf" srcId="{91A3894D-334D-3649-B865-F64AE16746E9}" destId="{A99F86FC-2DBC-724C-B908-CB2FDFB91629}" srcOrd="0" destOrd="0" presId="urn:microsoft.com/office/officeart/2005/8/layout/hierarchy3"/>
    <dgm:cxn modelId="{C83FB3DA-7949-2544-A0FE-5AD82C6C53C6}" type="presOf" srcId="{2B00C106-9008-9948-B88D-01162E006F1D}" destId="{9ACB0330-52FB-3A41-8EDE-72720F6FAF1B}" srcOrd="0" destOrd="0" presId="urn:microsoft.com/office/officeart/2005/8/layout/hierarchy3"/>
    <dgm:cxn modelId="{DF6FC7DB-048E-1D49-94BE-DF6E4A8ACB3D}" srcId="{2B00C106-9008-9948-B88D-01162E006F1D}" destId="{A4268D46-4391-DA43-A16A-A0F03A309201}" srcOrd="0" destOrd="0" parTransId="{8714160E-1285-484B-9717-204EED26F61A}" sibTransId="{0851E9E0-3A17-D348-9DD8-6BA1A683DC9E}"/>
    <dgm:cxn modelId="{FC7542EC-6266-1845-AB55-6C0347E160B9}" srcId="{0042F776-836E-5F41-A620-828D9E003BA3}" destId="{CC073B9A-3E54-8E40-A9A0-9DFD908CEFDF}" srcOrd="0" destOrd="0" parTransId="{01E48E23-8D6A-A44B-8A2C-CBEFB538021C}" sibTransId="{495E8561-A322-2F48-AB1D-0AC228FF1AB8}"/>
    <dgm:cxn modelId="{F3B966F9-56CD-F54F-8C10-521A193798DA}" type="presOf" srcId="{6154A8A2-635F-3249-95CC-D9077BBF6434}" destId="{9ACB0330-52FB-3A41-8EDE-72720F6FAF1B}" srcOrd="0" destOrd="2" presId="urn:microsoft.com/office/officeart/2005/8/layout/hierarchy3"/>
    <dgm:cxn modelId="{431BA9E0-7BF5-5240-813F-ECBC086C1DF6}" type="presParOf" srcId="{A99F86FC-2DBC-724C-B908-CB2FDFB91629}" destId="{AF11CEF6-2211-9B4D-82E7-24CF509EC17F}" srcOrd="0" destOrd="0" presId="urn:microsoft.com/office/officeart/2005/8/layout/hierarchy3"/>
    <dgm:cxn modelId="{87E52929-29B5-CF41-BED0-74DD8D7F70BB}" type="presParOf" srcId="{AF11CEF6-2211-9B4D-82E7-24CF509EC17F}" destId="{CC6BC1FE-5A77-4B47-B3B8-AFCCD78F481C}" srcOrd="0" destOrd="0" presId="urn:microsoft.com/office/officeart/2005/8/layout/hierarchy3"/>
    <dgm:cxn modelId="{15078C71-ADC5-F843-B284-F5775AD74A64}" type="presParOf" srcId="{CC6BC1FE-5A77-4B47-B3B8-AFCCD78F481C}" destId="{FD6C4220-F221-404B-B842-333DC2A87760}" srcOrd="0" destOrd="0" presId="urn:microsoft.com/office/officeart/2005/8/layout/hierarchy3"/>
    <dgm:cxn modelId="{C454F49E-2936-7947-B0EC-22B3FA00696B}" type="presParOf" srcId="{CC6BC1FE-5A77-4B47-B3B8-AFCCD78F481C}" destId="{A6185FE1-ECB8-EF4A-A637-00FEBFE11416}" srcOrd="1" destOrd="0" presId="urn:microsoft.com/office/officeart/2005/8/layout/hierarchy3"/>
    <dgm:cxn modelId="{885C9AF4-6C74-0340-B5EA-20EC341C8D10}" type="presParOf" srcId="{AF11CEF6-2211-9B4D-82E7-24CF509EC17F}" destId="{EC45675B-E9FE-5948-9BD7-65756F8C7A47}" srcOrd="1" destOrd="0" presId="urn:microsoft.com/office/officeart/2005/8/layout/hierarchy3"/>
    <dgm:cxn modelId="{DB1D2BEB-6F82-4545-A5DC-1A62632B0844}" type="presParOf" srcId="{EC45675B-E9FE-5948-9BD7-65756F8C7A47}" destId="{2502F853-E5CC-BC4A-98E0-ACD241D3DFA9}" srcOrd="0" destOrd="0" presId="urn:microsoft.com/office/officeart/2005/8/layout/hierarchy3"/>
    <dgm:cxn modelId="{BA3CCAE6-5D79-0546-B347-CEA4BB42209A}" type="presParOf" srcId="{EC45675B-E9FE-5948-9BD7-65756F8C7A47}" destId="{CFE35275-EE51-DE47-A7D6-A1417C62CEDF}" srcOrd="1" destOrd="0" presId="urn:microsoft.com/office/officeart/2005/8/layout/hierarchy3"/>
    <dgm:cxn modelId="{9B6BA927-1C0E-9B41-907D-67A805962E65}" type="presParOf" srcId="{EC45675B-E9FE-5948-9BD7-65756F8C7A47}" destId="{DD29C531-AEA7-304D-ADA9-1FE1C14EAE9A}" srcOrd="2" destOrd="0" presId="urn:microsoft.com/office/officeart/2005/8/layout/hierarchy3"/>
    <dgm:cxn modelId="{D0EEB915-AC28-2242-B3CA-861F4B868BD0}" type="presParOf" srcId="{EC45675B-E9FE-5948-9BD7-65756F8C7A47}" destId="{9ACB0330-52FB-3A41-8EDE-72720F6FAF1B}"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A3894D-334D-3649-B865-F64AE16746E9}"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US"/>
        </a:p>
      </dgm:t>
    </dgm:pt>
    <dgm:pt modelId="{0042F776-836E-5F41-A620-828D9E003BA3}">
      <dgm:prSet phldrT="[Text]"/>
      <dgm:spPr/>
      <dgm:t>
        <a:bodyPr/>
        <a:lstStyle/>
        <a:p>
          <a:r>
            <a:rPr lang="en-US" dirty="0"/>
            <a:t>Pet Store</a:t>
          </a:r>
        </a:p>
      </dgm:t>
    </dgm:pt>
    <dgm:pt modelId="{223E9D08-3565-2049-80B9-045730FD6CA6}" type="parTrans" cxnId="{AA43529F-3126-6141-9106-27E17B732D20}">
      <dgm:prSet/>
      <dgm:spPr/>
      <dgm:t>
        <a:bodyPr/>
        <a:lstStyle/>
        <a:p>
          <a:endParaRPr lang="en-US"/>
        </a:p>
      </dgm:t>
    </dgm:pt>
    <dgm:pt modelId="{FBE14895-E487-5544-87C5-9C3D8476C1F0}" type="sibTrans" cxnId="{AA43529F-3126-6141-9106-27E17B732D20}">
      <dgm:prSet/>
      <dgm:spPr/>
      <dgm:t>
        <a:bodyPr/>
        <a:lstStyle/>
        <a:p>
          <a:endParaRPr lang="en-US"/>
        </a:p>
      </dgm:t>
    </dgm:pt>
    <dgm:pt modelId="{CC073B9A-3E54-8E40-A9A0-9DFD908CEFDF}">
      <dgm:prSet phldrT="[Text]"/>
      <dgm:spPr/>
      <dgm:t>
        <a:bodyPr/>
        <a:lstStyle/>
        <a:p>
          <a:pPr algn="l"/>
          <a:r>
            <a:rPr lang="en-US" dirty="0" err="1"/>
            <a:t>dev</a:t>
          </a:r>
          <a:endParaRPr lang="en-US" dirty="0"/>
        </a:p>
      </dgm:t>
    </dgm:pt>
    <dgm:pt modelId="{01E48E23-8D6A-A44B-8A2C-CBEFB538021C}" type="parTrans" cxnId="{FC7542EC-6266-1845-AB55-6C0347E160B9}">
      <dgm:prSet/>
      <dgm:spPr/>
      <dgm:t>
        <a:bodyPr/>
        <a:lstStyle/>
        <a:p>
          <a:endParaRPr lang="en-US"/>
        </a:p>
      </dgm:t>
    </dgm:pt>
    <dgm:pt modelId="{495E8561-A322-2F48-AB1D-0AC228FF1AB8}" type="sibTrans" cxnId="{FC7542EC-6266-1845-AB55-6C0347E160B9}">
      <dgm:prSet/>
      <dgm:spPr/>
      <dgm:t>
        <a:bodyPr/>
        <a:lstStyle/>
        <a:p>
          <a:endParaRPr lang="en-US"/>
        </a:p>
      </dgm:t>
    </dgm:pt>
    <dgm:pt modelId="{2B00C106-9008-9948-B88D-01162E006F1D}">
      <dgm:prSet phldrT="[Text]"/>
      <dgm:spPr/>
      <dgm:t>
        <a:bodyPr/>
        <a:lstStyle/>
        <a:p>
          <a:pPr algn="l"/>
          <a:r>
            <a:rPr lang="en-US" dirty="0"/>
            <a:t>beta</a:t>
          </a:r>
        </a:p>
      </dgm:t>
    </dgm:pt>
    <dgm:pt modelId="{34A076E5-079B-1C40-A137-8D37787F721D}" type="parTrans" cxnId="{E1FAAEB8-F86D-6E4B-8FC0-C906A7BD94E7}">
      <dgm:prSet/>
      <dgm:spPr/>
      <dgm:t>
        <a:bodyPr/>
        <a:lstStyle/>
        <a:p>
          <a:endParaRPr lang="en-US"/>
        </a:p>
      </dgm:t>
    </dgm:pt>
    <dgm:pt modelId="{8EE570C8-F779-5A4C-A2ED-3F9E085689D1}" type="sibTrans" cxnId="{E1FAAEB8-F86D-6E4B-8FC0-C906A7BD94E7}">
      <dgm:prSet/>
      <dgm:spPr/>
      <dgm:t>
        <a:bodyPr/>
        <a:lstStyle/>
        <a:p>
          <a:endParaRPr lang="en-US"/>
        </a:p>
      </dgm:t>
    </dgm:pt>
    <dgm:pt modelId="{A4268D46-4391-DA43-A16A-A0F03A309201}">
      <dgm:prSet phldrT="[Text]"/>
      <dgm:spPr/>
      <dgm:t>
        <a:bodyPr/>
        <a:lstStyle/>
        <a:p>
          <a:pPr algn="l"/>
          <a:r>
            <a:rPr lang="en-US" dirty="0"/>
            <a:t>gamma</a:t>
          </a:r>
          <a:endParaRPr lang="en-US" b="1" dirty="0"/>
        </a:p>
      </dgm:t>
    </dgm:pt>
    <dgm:pt modelId="{8714160E-1285-484B-9717-204EED26F61A}" type="parTrans" cxnId="{DF6FC7DB-048E-1D49-94BE-DF6E4A8ACB3D}">
      <dgm:prSet/>
      <dgm:spPr/>
      <dgm:t>
        <a:bodyPr/>
        <a:lstStyle/>
        <a:p>
          <a:endParaRPr lang="en-US"/>
        </a:p>
      </dgm:t>
    </dgm:pt>
    <dgm:pt modelId="{0851E9E0-3A17-D348-9DD8-6BA1A683DC9E}" type="sibTrans" cxnId="{DF6FC7DB-048E-1D49-94BE-DF6E4A8ACB3D}">
      <dgm:prSet/>
      <dgm:spPr/>
      <dgm:t>
        <a:bodyPr/>
        <a:lstStyle/>
        <a:p>
          <a:endParaRPr lang="en-US"/>
        </a:p>
      </dgm:t>
    </dgm:pt>
    <dgm:pt modelId="{6154A8A2-635F-3249-95CC-D9077BBF6434}">
      <dgm:prSet phldrT="[Text]"/>
      <dgm:spPr/>
      <dgm:t>
        <a:bodyPr/>
        <a:lstStyle/>
        <a:p>
          <a:pPr algn="l"/>
          <a:r>
            <a:rPr lang="en-US" dirty="0"/>
            <a:t>prod</a:t>
          </a:r>
          <a:endParaRPr lang="en-US" b="1" dirty="0"/>
        </a:p>
      </dgm:t>
    </dgm:pt>
    <dgm:pt modelId="{8D5497C6-E270-3145-A148-0296D7F1C646}" type="sibTrans" cxnId="{A1E21892-A3C1-D74F-9C51-CF53490D2275}">
      <dgm:prSet/>
      <dgm:spPr/>
      <dgm:t>
        <a:bodyPr/>
        <a:lstStyle/>
        <a:p>
          <a:endParaRPr lang="en-US"/>
        </a:p>
      </dgm:t>
    </dgm:pt>
    <dgm:pt modelId="{2DB398E8-4D59-164D-807F-0BCEEC6624FF}" type="parTrans" cxnId="{A1E21892-A3C1-D74F-9C51-CF53490D2275}">
      <dgm:prSet/>
      <dgm:spPr/>
      <dgm:t>
        <a:bodyPr/>
        <a:lstStyle/>
        <a:p>
          <a:endParaRPr lang="en-US"/>
        </a:p>
      </dgm:t>
    </dgm:pt>
    <dgm:pt modelId="{A99F86FC-2DBC-724C-B908-CB2FDFB91629}" type="pres">
      <dgm:prSet presAssocID="{91A3894D-334D-3649-B865-F64AE16746E9}" presName="diagram" presStyleCnt="0">
        <dgm:presLayoutVars>
          <dgm:chPref val="1"/>
          <dgm:dir/>
          <dgm:animOne val="branch"/>
          <dgm:animLvl val="lvl"/>
          <dgm:resizeHandles/>
        </dgm:presLayoutVars>
      </dgm:prSet>
      <dgm:spPr/>
    </dgm:pt>
    <dgm:pt modelId="{AF11CEF6-2211-9B4D-82E7-24CF509EC17F}" type="pres">
      <dgm:prSet presAssocID="{0042F776-836E-5F41-A620-828D9E003BA3}" presName="root" presStyleCnt="0"/>
      <dgm:spPr/>
    </dgm:pt>
    <dgm:pt modelId="{CC6BC1FE-5A77-4B47-B3B8-AFCCD78F481C}" type="pres">
      <dgm:prSet presAssocID="{0042F776-836E-5F41-A620-828D9E003BA3}" presName="rootComposite" presStyleCnt="0"/>
      <dgm:spPr/>
    </dgm:pt>
    <dgm:pt modelId="{FD6C4220-F221-404B-B842-333DC2A87760}" type="pres">
      <dgm:prSet presAssocID="{0042F776-836E-5F41-A620-828D9E003BA3}" presName="rootText" presStyleLbl="node1" presStyleIdx="0" presStyleCnt="1"/>
      <dgm:spPr/>
    </dgm:pt>
    <dgm:pt modelId="{A6185FE1-ECB8-EF4A-A637-00FEBFE11416}" type="pres">
      <dgm:prSet presAssocID="{0042F776-836E-5F41-A620-828D9E003BA3}" presName="rootConnector" presStyleLbl="node1" presStyleIdx="0" presStyleCnt="1"/>
      <dgm:spPr/>
    </dgm:pt>
    <dgm:pt modelId="{EC45675B-E9FE-5948-9BD7-65756F8C7A47}" type="pres">
      <dgm:prSet presAssocID="{0042F776-836E-5F41-A620-828D9E003BA3}" presName="childShape" presStyleCnt="0"/>
      <dgm:spPr/>
    </dgm:pt>
    <dgm:pt modelId="{2502F853-E5CC-BC4A-98E0-ACD241D3DFA9}" type="pres">
      <dgm:prSet presAssocID="{01E48E23-8D6A-A44B-8A2C-CBEFB538021C}" presName="Name13" presStyleLbl="parChTrans1D2" presStyleIdx="0" presStyleCnt="4"/>
      <dgm:spPr/>
    </dgm:pt>
    <dgm:pt modelId="{CFE35275-EE51-DE47-A7D6-A1417C62CEDF}" type="pres">
      <dgm:prSet presAssocID="{CC073B9A-3E54-8E40-A9A0-9DFD908CEFDF}" presName="childText" presStyleLbl="bgAcc1" presStyleIdx="0" presStyleCnt="4">
        <dgm:presLayoutVars>
          <dgm:bulletEnabled val="1"/>
        </dgm:presLayoutVars>
      </dgm:prSet>
      <dgm:spPr/>
    </dgm:pt>
    <dgm:pt modelId="{DD29C531-AEA7-304D-ADA9-1FE1C14EAE9A}" type="pres">
      <dgm:prSet presAssocID="{34A076E5-079B-1C40-A137-8D37787F721D}" presName="Name13" presStyleLbl="parChTrans1D2" presStyleIdx="1" presStyleCnt="4"/>
      <dgm:spPr/>
    </dgm:pt>
    <dgm:pt modelId="{9ACB0330-52FB-3A41-8EDE-72720F6FAF1B}" type="pres">
      <dgm:prSet presAssocID="{2B00C106-9008-9948-B88D-01162E006F1D}" presName="childText" presStyleLbl="bgAcc1" presStyleIdx="1" presStyleCnt="4">
        <dgm:presLayoutVars>
          <dgm:bulletEnabled val="1"/>
        </dgm:presLayoutVars>
      </dgm:prSet>
      <dgm:spPr/>
    </dgm:pt>
    <dgm:pt modelId="{F84E067D-0B4A-9E4E-85A2-B184374837A6}" type="pres">
      <dgm:prSet presAssocID="{8714160E-1285-484B-9717-204EED26F61A}" presName="Name13" presStyleLbl="parChTrans1D2" presStyleIdx="2" presStyleCnt="4"/>
      <dgm:spPr/>
    </dgm:pt>
    <dgm:pt modelId="{2DD543A4-6577-AE40-BA85-B2D0FEC2021F}" type="pres">
      <dgm:prSet presAssocID="{A4268D46-4391-DA43-A16A-A0F03A309201}" presName="childText" presStyleLbl="bgAcc1" presStyleIdx="2" presStyleCnt="4">
        <dgm:presLayoutVars>
          <dgm:bulletEnabled val="1"/>
        </dgm:presLayoutVars>
      </dgm:prSet>
      <dgm:spPr/>
    </dgm:pt>
    <dgm:pt modelId="{2F841183-CC83-174F-A4A2-868485226EB8}" type="pres">
      <dgm:prSet presAssocID="{2DB398E8-4D59-164D-807F-0BCEEC6624FF}" presName="Name13" presStyleLbl="parChTrans1D2" presStyleIdx="3" presStyleCnt="4"/>
      <dgm:spPr/>
    </dgm:pt>
    <dgm:pt modelId="{C0DA1DCA-AD16-7944-901A-157B5F5352E6}" type="pres">
      <dgm:prSet presAssocID="{6154A8A2-635F-3249-95CC-D9077BBF6434}" presName="childText" presStyleLbl="bgAcc1" presStyleIdx="3" presStyleCnt="4">
        <dgm:presLayoutVars>
          <dgm:bulletEnabled val="1"/>
        </dgm:presLayoutVars>
      </dgm:prSet>
      <dgm:spPr/>
    </dgm:pt>
  </dgm:ptLst>
  <dgm:cxnLst>
    <dgm:cxn modelId="{99DF0836-C156-8F47-835B-7FCC72840118}" type="presOf" srcId="{01E48E23-8D6A-A44B-8A2C-CBEFB538021C}" destId="{2502F853-E5CC-BC4A-98E0-ACD241D3DFA9}" srcOrd="0" destOrd="0" presId="urn:microsoft.com/office/officeart/2005/8/layout/hierarchy3"/>
    <dgm:cxn modelId="{EC02C84D-3121-6949-9DC7-243372DD7E73}" type="presOf" srcId="{0042F776-836E-5F41-A620-828D9E003BA3}" destId="{FD6C4220-F221-404B-B842-333DC2A87760}" srcOrd="0" destOrd="0" presId="urn:microsoft.com/office/officeart/2005/8/layout/hierarchy3"/>
    <dgm:cxn modelId="{0477B051-6596-494B-B1C1-055E3A3CE823}" type="presOf" srcId="{CC073B9A-3E54-8E40-A9A0-9DFD908CEFDF}" destId="{CFE35275-EE51-DE47-A7D6-A1417C62CEDF}" srcOrd="0" destOrd="0" presId="urn:microsoft.com/office/officeart/2005/8/layout/hierarchy3"/>
    <dgm:cxn modelId="{9A8C0D5D-8037-774F-A7E7-AC369408C512}" type="presOf" srcId="{8714160E-1285-484B-9717-204EED26F61A}" destId="{F84E067D-0B4A-9E4E-85A2-B184374837A6}" srcOrd="0" destOrd="0" presId="urn:microsoft.com/office/officeart/2005/8/layout/hierarchy3"/>
    <dgm:cxn modelId="{CD2BA469-D884-C640-8D43-17A61D20B28C}" type="presOf" srcId="{2B00C106-9008-9948-B88D-01162E006F1D}" destId="{9ACB0330-52FB-3A41-8EDE-72720F6FAF1B}" srcOrd="0" destOrd="0" presId="urn:microsoft.com/office/officeart/2005/8/layout/hierarchy3"/>
    <dgm:cxn modelId="{5C53687D-1594-D640-8908-8CF838856CFD}" type="presOf" srcId="{6154A8A2-635F-3249-95CC-D9077BBF6434}" destId="{C0DA1DCA-AD16-7944-901A-157B5F5352E6}" srcOrd="0" destOrd="0" presId="urn:microsoft.com/office/officeart/2005/8/layout/hierarchy3"/>
    <dgm:cxn modelId="{4506B97F-848A-6A41-A6B6-67242C869477}" type="presOf" srcId="{A4268D46-4391-DA43-A16A-A0F03A309201}" destId="{2DD543A4-6577-AE40-BA85-B2D0FEC2021F}" srcOrd="0" destOrd="0" presId="urn:microsoft.com/office/officeart/2005/8/layout/hierarchy3"/>
    <dgm:cxn modelId="{A1E21892-A3C1-D74F-9C51-CF53490D2275}" srcId="{0042F776-836E-5F41-A620-828D9E003BA3}" destId="{6154A8A2-635F-3249-95CC-D9077BBF6434}" srcOrd="3" destOrd="0" parTransId="{2DB398E8-4D59-164D-807F-0BCEEC6624FF}" sibTransId="{8D5497C6-E270-3145-A148-0296D7F1C646}"/>
    <dgm:cxn modelId="{AA43529F-3126-6141-9106-27E17B732D20}" srcId="{91A3894D-334D-3649-B865-F64AE16746E9}" destId="{0042F776-836E-5F41-A620-828D9E003BA3}" srcOrd="0" destOrd="0" parTransId="{223E9D08-3565-2049-80B9-045730FD6CA6}" sibTransId="{FBE14895-E487-5544-87C5-9C3D8476C1F0}"/>
    <dgm:cxn modelId="{4AF60EA7-C55F-3441-B80B-126A6F626F97}" type="presOf" srcId="{0042F776-836E-5F41-A620-828D9E003BA3}" destId="{A6185FE1-ECB8-EF4A-A637-00FEBFE11416}" srcOrd="1" destOrd="0" presId="urn:microsoft.com/office/officeart/2005/8/layout/hierarchy3"/>
    <dgm:cxn modelId="{E1FAAEB8-F86D-6E4B-8FC0-C906A7BD94E7}" srcId="{0042F776-836E-5F41-A620-828D9E003BA3}" destId="{2B00C106-9008-9948-B88D-01162E006F1D}" srcOrd="1" destOrd="0" parTransId="{34A076E5-079B-1C40-A137-8D37787F721D}" sibTransId="{8EE570C8-F779-5A4C-A2ED-3F9E085689D1}"/>
    <dgm:cxn modelId="{A34704CD-0654-624A-B4DC-1F5B2D9CC002}" type="presOf" srcId="{91A3894D-334D-3649-B865-F64AE16746E9}" destId="{A99F86FC-2DBC-724C-B908-CB2FDFB91629}" srcOrd="0" destOrd="0" presId="urn:microsoft.com/office/officeart/2005/8/layout/hierarchy3"/>
    <dgm:cxn modelId="{DF6FC7DB-048E-1D49-94BE-DF6E4A8ACB3D}" srcId="{0042F776-836E-5F41-A620-828D9E003BA3}" destId="{A4268D46-4391-DA43-A16A-A0F03A309201}" srcOrd="2" destOrd="0" parTransId="{8714160E-1285-484B-9717-204EED26F61A}" sibTransId="{0851E9E0-3A17-D348-9DD8-6BA1A683DC9E}"/>
    <dgm:cxn modelId="{3E13CADD-2792-764D-B4C1-601AF31F2D9E}" type="presOf" srcId="{2DB398E8-4D59-164D-807F-0BCEEC6624FF}" destId="{2F841183-CC83-174F-A4A2-868485226EB8}" srcOrd="0" destOrd="0" presId="urn:microsoft.com/office/officeart/2005/8/layout/hierarchy3"/>
    <dgm:cxn modelId="{5A06A1EA-8CCB-6743-8130-63A724B7C6AC}" type="presOf" srcId="{34A076E5-079B-1C40-A137-8D37787F721D}" destId="{DD29C531-AEA7-304D-ADA9-1FE1C14EAE9A}" srcOrd="0" destOrd="0" presId="urn:microsoft.com/office/officeart/2005/8/layout/hierarchy3"/>
    <dgm:cxn modelId="{FC7542EC-6266-1845-AB55-6C0347E160B9}" srcId="{0042F776-836E-5F41-A620-828D9E003BA3}" destId="{CC073B9A-3E54-8E40-A9A0-9DFD908CEFDF}" srcOrd="0" destOrd="0" parTransId="{01E48E23-8D6A-A44B-8A2C-CBEFB538021C}" sibTransId="{495E8561-A322-2F48-AB1D-0AC228FF1AB8}"/>
    <dgm:cxn modelId="{34F4B4BE-29B1-3043-BFAC-25A15FC25C27}" type="presParOf" srcId="{A99F86FC-2DBC-724C-B908-CB2FDFB91629}" destId="{AF11CEF6-2211-9B4D-82E7-24CF509EC17F}" srcOrd="0" destOrd="0" presId="urn:microsoft.com/office/officeart/2005/8/layout/hierarchy3"/>
    <dgm:cxn modelId="{05D4B5C4-985A-F241-BE27-34B841AF727F}" type="presParOf" srcId="{AF11CEF6-2211-9B4D-82E7-24CF509EC17F}" destId="{CC6BC1FE-5A77-4B47-B3B8-AFCCD78F481C}" srcOrd="0" destOrd="0" presId="urn:microsoft.com/office/officeart/2005/8/layout/hierarchy3"/>
    <dgm:cxn modelId="{8320C5D1-718D-8246-99A2-194D8AC5BE28}" type="presParOf" srcId="{CC6BC1FE-5A77-4B47-B3B8-AFCCD78F481C}" destId="{FD6C4220-F221-404B-B842-333DC2A87760}" srcOrd="0" destOrd="0" presId="urn:microsoft.com/office/officeart/2005/8/layout/hierarchy3"/>
    <dgm:cxn modelId="{65742C37-7287-374F-BB28-38EA67F9C2E1}" type="presParOf" srcId="{CC6BC1FE-5A77-4B47-B3B8-AFCCD78F481C}" destId="{A6185FE1-ECB8-EF4A-A637-00FEBFE11416}" srcOrd="1" destOrd="0" presId="urn:microsoft.com/office/officeart/2005/8/layout/hierarchy3"/>
    <dgm:cxn modelId="{DFF11712-0223-8547-BE7F-D5DB9B43B60C}" type="presParOf" srcId="{AF11CEF6-2211-9B4D-82E7-24CF509EC17F}" destId="{EC45675B-E9FE-5948-9BD7-65756F8C7A47}" srcOrd="1" destOrd="0" presId="urn:microsoft.com/office/officeart/2005/8/layout/hierarchy3"/>
    <dgm:cxn modelId="{182FF240-DDED-5444-941A-A6AC54C7A0B5}" type="presParOf" srcId="{EC45675B-E9FE-5948-9BD7-65756F8C7A47}" destId="{2502F853-E5CC-BC4A-98E0-ACD241D3DFA9}" srcOrd="0" destOrd="0" presId="urn:microsoft.com/office/officeart/2005/8/layout/hierarchy3"/>
    <dgm:cxn modelId="{33F6B6E3-51A4-094D-8682-D53541E3CD28}" type="presParOf" srcId="{EC45675B-E9FE-5948-9BD7-65756F8C7A47}" destId="{CFE35275-EE51-DE47-A7D6-A1417C62CEDF}" srcOrd="1" destOrd="0" presId="urn:microsoft.com/office/officeart/2005/8/layout/hierarchy3"/>
    <dgm:cxn modelId="{4266A32E-A558-9F46-B364-24783BF0FC89}" type="presParOf" srcId="{EC45675B-E9FE-5948-9BD7-65756F8C7A47}" destId="{DD29C531-AEA7-304D-ADA9-1FE1C14EAE9A}" srcOrd="2" destOrd="0" presId="urn:microsoft.com/office/officeart/2005/8/layout/hierarchy3"/>
    <dgm:cxn modelId="{BACB4C5F-9450-5A49-B149-EDB93CD94AA0}" type="presParOf" srcId="{EC45675B-E9FE-5948-9BD7-65756F8C7A47}" destId="{9ACB0330-52FB-3A41-8EDE-72720F6FAF1B}" srcOrd="3" destOrd="0" presId="urn:microsoft.com/office/officeart/2005/8/layout/hierarchy3"/>
    <dgm:cxn modelId="{E1C5F12E-6CA5-8F46-BD4C-6E0442FC83D7}" type="presParOf" srcId="{EC45675B-E9FE-5948-9BD7-65756F8C7A47}" destId="{F84E067D-0B4A-9E4E-85A2-B184374837A6}" srcOrd="4" destOrd="0" presId="urn:microsoft.com/office/officeart/2005/8/layout/hierarchy3"/>
    <dgm:cxn modelId="{7E5EBB95-3BC1-F24C-9DF8-D2332FD09453}" type="presParOf" srcId="{EC45675B-E9FE-5948-9BD7-65756F8C7A47}" destId="{2DD543A4-6577-AE40-BA85-B2D0FEC2021F}" srcOrd="5" destOrd="0" presId="urn:microsoft.com/office/officeart/2005/8/layout/hierarchy3"/>
    <dgm:cxn modelId="{C1308EDE-898D-2149-AC12-C30300E4DC05}" type="presParOf" srcId="{EC45675B-E9FE-5948-9BD7-65756F8C7A47}" destId="{2F841183-CC83-174F-A4A2-868485226EB8}" srcOrd="6" destOrd="0" presId="urn:microsoft.com/office/officeart/2005/8/layout/hierarchy3"/>
    <dgm:cxn modelId="{5AABBDFB-147F-104C-83FA-65173B4C7AFF}" type="presParOf" srcId="{EC45675B-E9FE-5948-9BD7-65756F8C7A47}" destId="{C0DA1DCA-AD16-7944-901A-157B5F5352E6}"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7ADE25-993F-4A44-AD14-5B9669175FAE}" type="doc">
      <dgm:prSet loTypeId="urn:microsoft.com/office/officeart/2005/8/layout/hProcess9" loCatId="" qsTypeId="urn:microsoft.com/office/officeart/2005/8/quickstyle/simple4" qsCatId="simple" csTypeId="urn:microsoft.com/office/officeart/2005/8/colors/accent1_2" csCatId="accent1" phldr="1"/>
      <dgm:spPr/>
      <dgm:t>
        <a:bodyPr/>
        <a:lstStyle/>
        <a:p>
          <a:endParaRPr lang="en-US"/>
        </a:p>
      </dgm:t>
    </dgm:pt>
    <dgm:pt modelId="{B2028CBA-CAB2-7343-B83D-B299E37B88B7}">
      <dgm:prSet phldrT="[Text]"/>
      <dgm:spPr/>
      <dgm:t>
        <a:bodyPr/>
        <a:lstStyle/>
        <a:p>
          <a:r>
            <a:rPr lang="en-US" dirty="0"/>
            <a:t>Receive incoming request</a:t>
          </a:r>
        </a:p>
      </dgm:t>
    </dgm:pt>
    <dgm:pt modelId="{73A67536-E96E-CD4E-BF6A-900C09C909FE}" type="parTrans" cxnId="{17C2F18E-4113-8B49-81B3-E9489E755E4B}">
      <dgm:prSet/>
      <dgm:spPr/>
      <dgm:t>
        <a:bodyPr/>
        <a:lstStyle/>
        <a:p>
          <a:endParaRPr lang="en-US"/>
        </a:p>
      </dgm:t>
    </dgm:pt>
    <dgm:pt modelId="{0C9DA16D-CD30-3F49-AAF9-FA665E94FFF2}" type="sibTrans" cxnId="{17C2F18E-4113-8B49-81B3-E9489E755E4B}">
      <dgm:prSet/>
      <dgm:spPr/>
      <dgm:t>
        <a:bodyPr/>
        <a:lstStyle/>
        <a:p>
          <a:endParaRPr lang="en-US"/>
        </a:p>
      </dgm:t>
    </dgm:pt>
    <dgm:pt modelId="{FE229A07-D51D-6C49-9C91-8EA8EA7DF59B}">
      <dgm:prSet phldrT="[Text]"/>
      <dgm:spPr/>
      <dgm:t>
        <a:bodyPr/>
        <a:lstStyle/>
        <a:p>
          <a:r>
            <a:rPr lang="en-US" dirty="0"/>
            <a:t>Check throttling configuration</a:t>
          </a:r>
        </a:p>
      </dgm:t>
    </dgm:pt>
    <dgm:pt modelId="{0AB362C9-D512-3440-B140-7D099D4395CA}" type="parTrans" cxnId="{6DC45994-79A8-4044-97F0-1A67661A8AD3}">
      <dgm:prSet/>
      <dgm:spPr/>
      <dgm:t>
        <a:bodyPr/>
        <a:lstStyle/>
        <a:p>
          <a:endParaRPr lang="en-US"/>
        </a:p>
      </dgm:t>
    </dgm:pt>
    <dgm:pt modelId="{DA44F093-7753-8E47-A310-74CB9019706B}" type="sibTrans" cxnId="{6DC45994-79A8-4044-97F0-1A67661A8AD3}">
      <dgm:prSet/>
      <dgm:spPr/>
      <dgm:t>
        <a:bodyPr/>
        <a:lstStyle/>
        <a:p>
          <a:endParaRPr lang="en-US"/>
        </a:p>
      </dgm:t>
    </dgm:pt>
    <dgm:pt modelId="{449F4085-948D-1A45-B2DA-4881FE571326}">
      <dgm:prSet phldrT="[Text]"/>
      <dgm:spPr/>
      <dgm:t>
        <a:bodyPr/>
        <a:lstStyle/>
        <a:p>
          <a:r>
            <a:rPr lang="en-US" dirty="0"/>
            <a:t>Execute backend call</a:t>
          </a:r>
        </a:p>
      </dgm:t>
    </dgm:pt>
    <dgm:pt modelId="{EFF1C977-19B5-5E4F-8ABE-44A64B731876}" type="parTrans" cxnId="{28AFD031-02DB-4B4B-B3EF-FB3FF2CB5AA5}">
      <dgm:prSet/>
      <dgm:spPr/>
      <dgm:t>
        <a:bodyPr/>
        <a:lstStyle/>
        <a:p>
          <a:endParaRPr lang="en-US"/>
        </a:p>
      </dgm:t>
    </dgm:pt>
    <dgm:pt modelId="{060D9824-C47C-2646-AC67-68F82F25EF15}" type="sibTrans" cxnId="{28AFD031-02DB-4B4B-B3EF-FB3FF2CB5AA5}">
      <dgm:prSet/>
      <dgm:spPr/>
      <dgm:t>
        <a:bodyPr/>
        <a:lstStyle/>
        <a:p>
          <a:endParaRPr lang="en-US"/>
        </a:p>
      </dgm:t>
    </dgm:pt>
    <dgm:pt modelId="{0B42F687-499E-D247-A2BE-7050824BF5EC}">
      <dgm:prSet phldrT="[Text]"/>
      <dgm:spPr/>
      <dgm:t>
        <a:bodyPr/>
        <a:lstStyle/>
        <a:p>
          <a:r>
            <a:rPr lang="en-US" dirty="0"/>
            <a:t>Check for item in dedicated cache</a:t>
          </a:r>
        </a:p>
      </dgm:t>
    </dgm:pt>
    <dgm:pt modelId="{B6B161E6-B7EC-0543-8DCC-F80F636D03D4}" type="parTrans" cxnId="{C55D7D34-A3D0-2447-AFF1-96B0D8F61348}">
      <dgm:prSet/>
      <dgm:spPr/>
      <dgm:t>
        <a:bodyPr/>
        <a:lstStyle/>
        <a:p>
          <a:endParaRPr lang="en-US"/>
        </a:p>
      </dgm:t>
    </dgm:pt>
    <dgm:pt modelId="{EC7169D4-334D-BF43-8785-3A219442609D}" type="sibTrans" cxnId="{C55D7D34-A3D0-2447-AFF1-96B0D8F61348}">
      <dgm:prSet/>
      <dgm:spPr/>
      <dgm:t>
        <a:bodyPr/>
        <a:lstStyle/>
        <a:p>
          <a:endParaRPr lang="en-US"/>
        </a:p>
      </dgm:t>
    </dgm:pt>
    <dgm:pt modelId="{7D60E64E-C0E7-F145-AA84-709B1ED6FF96}">
      <dgm:prSet phldrT="[Text]"/>
      <dgm:spPr/>
      <dgm:t>
        <a:bodyPr/>
        <a:lstStyle/>
        <a:p>
          <a:r>
            <a:rPr lang="en-US" dirty="0"/>
            <a:t>If found return cached item</a:t>
          </a:r>
        </a:p>
      </dgm:t>
    </dgm:pt>
    <dgm:pt modelId="{B8BAAB38-A006-D448-88D8-B69DCC41BD0E}" type="parTrans" cxnId="{9FBAE389-CF51-BA42-A210-B50995194A2A}">
      <dgm:prSet/>
      <dgm:spPr/>
      <dgm:t>
        <a:bodyPr/>
        <a:lstStyle/>
        <a:p>
          <a:endParaRPr lang="en-US"/>
        </a:p>
      </dgm:t>
    </dgm:pt>
    <dgm:pt modelId="{7752F7F0-8CBF-E444-B347-285790EABC16}" type="sibTrans" cxnId="{9FBAE389-CF51-BA42-A210-B50995194A2A}">
      <dgm:prSet/>
      <dgm:spPr/>
      <dgm:t>
        <a:bodyPr/>
        <a:lstStyle/>
        <a:p>
          <a:endParaRPr lang="en-US"/>
        </a:p>
      </dgm:t>
    </dgm:pt>
    <dgm:pt modelId="{C8088168-3047-D240-9EAE-498264879C4D}">
      <dgm:prSet phldrT="[Text]"/>
      <dgm:spPr/>
      <dgm:t>
        <a:bodyPr/>
        <a:lstStyle/>
        <a:p>
          <a:r>
            <a:rPr lang="en-US" dirty="0"/>
            <a:t>Check current RPS rate</a:t>
          </a:r>
        </a:p>
      </dgm:t>
    </dgm:pt>
    <dgm:pt modelId="{CDDF0BFD-E612-6246-ACFF-DC7B21E0BB6B}" type="parTrans" cxnId="{CE9EC0ED-2F85-B842-ABC2-015B29998160}">
      <dgm:prSet/>
      <dgm:spPr/>
      <dgm:t>
        <a:bodyPr/>
        <a:lstStyle/>
        <a:p>
          <a:endParaRPr lang="en-US"/>
        </a:p>
      </dgm:t>
    </dgm:pt>
    <dgm:pt modelId="{C358FEC1-009D-3749-9C65-F1D6130EA4F5}" type="sibTrans" cxnId="{CE9EC0ED-2F85-B842-ABC2-015B29998160}">
      <dgm:prSet/>
      <dgm:spPr/>
      <dgm:t>
        <a:bodyPr/>
        <a:lstStyle/>
        <a:p>
          <a:endParaRPr lang="en-US"/>
        </a:p>
      </dgm:t>
    </dgm:pt>
    <dgm:pt modelId="{E4E3E21A-3089-944A-BC5D-E1D3B43811E7}">
      <dgm:prSet phldrT="[Text]"/>
      <dgm:spPr/>
      <dgm:t>
        <a:bodyPr/>
        <a:lstStyle/>
        <a:p>
          <a:r>
            <a:rPr lang="en-US" dirty="0"/>
            <a:t>If above allowed rate return 429</a:t>
          </a:r>
        </a:p>
      </dgm:t>
    </dgm:pt>
    <dgm:pt modelId="{C059FD57-E4BA-2748-A144-D026E17C3041}" type="parTrans" cxnId="{A950FCCA-C08E-914C-8E0E-301C0F145A46}">
      <dgm:prSet/>
      <dgm:spPr/>
      <dgm:t>
        <a:bodyPr/>
        <a:lstStyle/>
        <a:p>
          <a:endParaRPr lang="en-US"/>
        </a:p>
      </dgm:t>
    </dgm:pt>
    <dgm:pt modelId="{E5D8A300-EF3B-3347-97FB-B132B2DA4490}" type="sibTrans" cxnId="{A950FCCA-C08E-914C-8E0E-301C0F145A46}">
      <dgm:prSet/>
      <dgm:spPr/>
      <dgm:t>
        <a:bodyPr/>
        <a:lstStyle/>
        <a:p>
          <a:endParaRPr lang="en-US"/>
        </a:p>
      </dgm:t>
    </dgm:pt>
    <dgm:pt modelId="{295A939A-BBCF-6D4B-9829-DFEE1759B644}" type="pres">
      <dgm:prSet presAssocID="{E47ADE25-993F-4A44-AD14-5B9669175FAE}" presName="CompostProcess" presStyleCnt="0">
        <dgm:presLayoutVars>
          <dgm:dir/>
          <dgm:resizeHandles val="exact"/>
        </dgm:presLayoutVars>
      </dgm:prSet>
      <dgm:spPr/>
    </dgm:pt>
    <dgm:pt modelId="{0612E5AF-09C8-E54B-A9D8-530D82AA7176}" type="pres">
      <dgm:prSet presAssocID="{E47ADE25-993F-4A44-AD14-5B9669175FAE}" presName="arrow" presStyleLbl="bgShp" presStyleIdx="0" presStyleCnt="1"/>
      <dgm:spPr/>
    </dgm:pt>
    <dgm:pt modelId="{395CA946-B49E-6B46-A1F4-856DE843C78A}" type="pres">
      <dgm:prSet presAssocID="{E47ADE25-993F-4A44-AD14-5B9669175FAE}" presName="linearProcess" presStyleCnt="0"/>
      <dgm:spPr/>
    </dgm:pt>
    <dgm:pt modelId="{2CFDEC61-A346-824D-A6C9-855814132BEC}" type="pres">
      <dgm:prSet presAssocID="{B2028CBA-CAB2-7343-B83D-B299E37B88B7}" presName="textNode" presStyleLbl="node1" presStyleIdx="0" presStyleCnt="3">
        <dgm:presLayoutVars>
          <dgm:bulletEnabled val="1"/>
        </dgm:presLayoutVars>
      </dgm:prSet>
      <dgm:spPr/>
    </dgm:pt>
    <dgm:pt modelId="{A2165354-9115-E541-916F-B2D7E5AA0561}" type="pres">
      <dgm:prSet presAssocID="{0C9DA16D-CD30-3F49-AAF9-FA665E94FFF2}" presName="sibTrans" presStyleCnt="0"/>
      <dgm:spPr/>
    </dgm:pt>
    <dgm:pt modelId="{D87AF549-939F-5B48-8F50-950680CF3B2C}" type="pres">
      <dgm:prSet presAssocID="{FE229A07-D51D-6C49-9C91-8EA8EA7DF59B}" presName="textNode" presStyleLbl="node1" presStyleIdx="1" presStyleCnt="3">
        <dgm:presLayoutVars>
          <dgm:bulletEnabled val="1"/>
        </dgm:presLayoutVars>
      </dgm:prSet>
      <dgm:spPr/>
    </dgm:pt>
    <dgm:pt modelId="{44AF8F56-E45C-9C4E-8F7A-E165FE07ED9F}" type="pres">
      <dgm:prSet presAssocID="{DA44F093-7753-8E47-A310-74CB9019706B}" presName="sibTrans" presStyleCnt="0"/>
      <dgm:spPr/>
    </dgm:pt>
    <dgm:pt modelId="{A963D14E-1B61-F64E-8B37-9B97050727EF}" type="pres">
      <dgm:prSet presAssocID="{449F4085-948D-1A45-B2DA-4881FE571326}" presName="textNode" presStyleLbl="node1" presStyleIdx="2" presStyleCnt="3">
        <dgm:presLayoutVars>
          <dgm:bulletEnabled val="1"/>
        </dgm:presLayoutVars>
      </dgm:prSet>
      <dgm:spPr/>
    </dgm:pt>
  </dgm:ptLst>
  <dgm:cxnLst>
    <dgm:cxn modelId="{EB598D2C-7097-AE4E-9AAD-FAC729AEAD7E}" type="presOf" srcId="{B2028CBA-CAB2-7343-B83D-B299E37B88B7}" destId="{2CFDEC61-A346-824D-A6C9-855814132BEC}" srcOrd="0" destOrd="0" presId="urn:microsoft.com/office/officeart/2005/8/layout/hProcess9"/>
    <dgm:cxn modelId="{28AFD031-02DB-4B4B-B3EF-FB3FF2CB5AA5}" srcId="{E47ADE25-993F-4A44-AD14-5B9669175FAE}" destId="{449F4085-948D-1A45-B2DA-4881FE571326}" srcOrd="2" destOrd="0" parTransId="{EFF1C977-19B5-5E4F-8ABE-44A64B731876}" sibTransId="{060D9824-C47C-2646-AC67-68F82F25EF15}"/>
    <dgm:cxn modelId="{C55D7D34-A3D0-2447-AFF1-96B0D8F61348}" srcId="{B2028CBA-CAB2-7343-B83D-B299E37B88B7}" destId="{0B42F687-499E-D247-A2BE-7050824BF5EC}" srcOrd="0" destOrd="0" parTransId="{B6B161E6-B7EC-0543-8DCC-F80F636D03D4}" sibTransId="{EC7169D4-334D-BF43-8785-3A219442609D}"/>
    <dgm:cxn modelId="{A9CA3C71-0DD2-A647-BAFF-EB34455FF50D}" type="presOf" srcId="{7D60E64E-C0E7-F145-AA84-709B1ED6FF96}" destId="{2CFDEC61-A346-824D-A6C9-855814132BEC}" srcOrd="0" destOrd="2" presId="urn:microsoft.com/office/officeart/2005/8/layout/hProcess9"/>
    <dgm:cxn modelId="{9FBAE389-CF51-BA42-A210-B50995194A2A}" srcId="{B2028CBA-CAB2-7343-B83D-B299E37B88B7}" destId="{7D60E64E-C0E7-F145-AA84-709B1ED6FF96}" srcOrd="1" destOrd="0" parTransId="{B8BAAB38-A006-D448-88D8-B69DCC41BD0E}" sibTransId="{7752F7F0-8CBF-E444-B347-285790EABC16}"/>
    <dgm:cxn modelId="{17C2F18E-4113-8B49-81B3-E9489E755E4B}" srcId="{E47ADE25-993F-4A44-AD14-5B9669175FAE}" destId="{B2028CBA-CAB2-7343-B83D-B299E37B88B7}" srcOrd="0" destOrd="0" parTransId="{73A67536-E96E-CD4E-BF6A-900C09C909FE}" sibTransId="{0C9DA16D-CD30-3F49-AAF9-FA665E94FFF2}"/>
    <dgm:cxn modelId="{6DC45994-79A8-4044-97F0-1A67661A8AD3}" srcId="{E47ADE25-993F-4A44-AD14-5B9669175FAE}" destId="{FE229A07-D51D-6C49-9C91-8EA8EA7DF59B}" srcOrd="1" destOrd="0" parTransId="{0AB362C9-D512-3440-B140-7D099D4395CA}" sibTransId="{DA44F093-7753-8E47-A310-74CB9019706B}"/>
    <dgm:cxn modelId="{7529BD9F-8822-D143-A4F8-9509439A356C}" type="presOf" srcId="{FE229A07-D51D-6C49-9C91-8EA8EA7DF59B}" destId="{D87AF549-939F-5B48-8F50-950680CF3B2C}" srcOrd="0" destOrd="0" presId="urn:microsoft.com/office/officeart/2005/8/layout/hProcess9"/>
    <dgm:cxn modelId="{4B821FC0-8224-3C40-B25C-A0D6C1FF95B5}" type="presOf" srcId="{C8088168-3047-D240-9EAE-498264879C4D}" destId="{D87AF549-939F-5B48-8F50-950680CF3B2C}" srcOrd="0" destOrd="1" presId="urn:microsoft.com/office/officeart/2005/8/layout/hProcess9"/>
    <dgm:cxn modelId="{C7D962C9-DA75-DB40-98F5-31EF3E8D8140}" type="presOf" srcId="{E4E3E21A-3089-944A-BC5D-E1D3B43811E7}" destId="{D87AF549-939F-5B48-8F50-950680CF3B2C}" srcOrd="0" destOrd="2" presId="urn:microsoft.com/office/officeart/2005/8/layout/hProcess9"/>
    <dgm:cxn modelId="{A950FCCA-C08E-914C-8E0E-301C0F145A46}" srcId="{FE229A07-D51D-6C49-9C91-8EA8EA7DF59B}" destId="{E4E3E21A-3089-944A-BC5D-E1D3B43811E7}" srcOrd="1" destOrd="0" parTransId="{C059FD57-E4BA-2748-A144-D026E17C3041}" sibTransId="{E5D8A300-EF3B-3347-97FB-B132B2DA4490}"/>
    <dgm:cxn modelId="{87B666DA-B215-3F49-ACEF-46A80FFA6740}" type="presOf" srcId="{449F4085-948D-1A45-B2DA-4881FE571326}" destId="{A963D14E-1B61-F64E-8B37-9B97050727EF}" srcOrd="0" destOrd="0" presId="urn:microsoft.com/office/officeart/2005/8/layout/hProcess9"/>
    <dgm:cxn modelId="{3E26D5DA-6DB4-314A-A996-7F671EE26B31}" type="presOf" srcId="{0B42F687-499E-D247-A2BE-7050824BF5EC}" destId="{2CFDEC61-A346-824D-A6C9-855814132BEC}" srcOrd="0" destOrd="1" presId="urn:microsoft.com/office/officeart/2005/8/layout/hProcess9"/>
    <dgm:cxn modelId="{CE9EC0ED-2F85-B842-ABC2-015B29998160}" srcId="{FE229A07-D51D-6C49-9C91-8EA8EA7DF59B}" destId="{C8088168-3047-D240-9EAE-498264879C4D}" srcOrd="0" destOrd="0" parTransId="{CDDF0BFD-E612-6246-ACFF-DC7B21E0BB6B}" sibTransId="{C358FEC1-009D-3749-9C65-F1D6130EA4F5}"/>
    <dgm:cxn modelId="{CEA118F3-53E3-F64E-BCD8-D4F35E618965}" type="presOf" srcId="{E47ADE25-993F-4A44-AD14-5B9669175FAE}" destId="{295A939A-BBCF-6D4B-9829-DFEE1759B644}" srcOrd="0" destOrd="0" presId="urn:microsoft.com/office/officeart/2005/8/layout/hProcess9"/>
    <dgm:cxn modelId="{8CA61D7C-96D9-0D48-82D5-A88FF146135A}" type="presParOf" srcId="{295A939A-BBCF-6D4B-9829-DFEE1759B644}" destId="{0612E5AF-09C8-E54B-A9D8-530D82AA7176}" srcOrd="0" destOrd="0" presId="urn:microsoft.com/office/officeart/2005/8/layout/hProcess9"/>
    <dgm:cxn modelId="{E0E19F98-5202-714D-A81C-E6C1021D1180}" type="presParOf" srcId="{295A939A-BBCF-6D4B-9829-DFEE1759B644}" destId="{395CA946-B49E-6B46-A1F4-856DE843C78A}" srcOrd="1" destOrd="0" presId="urn:microsoft.com/office/officeart/2005/8/layout/hProcess9"/>
    <dgm:cxn modelId="{8EB70CDF-3638-5244-B361-897399D9951F}" type="presParOf" srcId="{395CA946-B49E-6B46-A1F4-856DE843C78A}" destId="{2CFDEC61-A346-824D-A6C9-855814132BEC}" srcOrd="0" destOrd="0" presId="urn:microsoft.com/office/officeart/2005/8/layout/hProcess9"/>
    <dgm:cxn modelId="{2E2DC945-5DC5-F242-A53B-F8306EB7419D}" type="presParOf" srcId="{395CA946-B49E-6B46-A1F4-856DE843C78A}" destId="{A2165354-9115-E541-916F-B2D7E5AA0561}" srcOrd="1" destOrd="0" presId="urn:microsoft.com/office/officeart/2005/8/layout/hProcess9"/>
    <dgm:cxn modelId="{CADE426A-96E2-554C-93B3-5B24B7E216E1}" type="presParOf" srcId="{395CA946-B49E-6B46-A1F4-856DE843C78A}" destId="{D87AF549-939F-5B48-8F50-950680CF3B2C}" srcOrd="2" destOrd="0" presId="urn:microsoft.com/office/officeart/2005/8/layout/hProcess9"/>
    <dgm:cxn modelId="{41EE009A-5CEC-3B46-90E7-EFDE66FB115F}" type="presParOf" srcId="{395CA946-B49E-6B46-A1F4-856DE843C78A}" destId="{44AF8F56-E45C-9C4E-8F7A-E165FE07ED9F}" srcOrd="3" destOrd="0" presId="urn:microsoft.com/office/officeart/2005/8/layout/hProcess9"/>
    <dgm:cxn modelId="{F3A5F89D-AC3B-CD49-BC32-1B554CE2E2B5}" type="presParOf" srcId="{395CA946-B49E-6B46-A1F4-856DE843C78A}" destId="{A963D14E-1B61-F64E-8B37-9B97050727EF}" srcOrd="4"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C4220-F221-404B-B842-333DC2A87760}">
      <dsp:nvSpPr>
        <dsp:cNvPr id="0" name=""/>
        <dsp:cNvSpPr/>
      </dsp:nvSpPr>
      <dsp:spPr>
        <a:xfrm>
          <a:off x="222908" y="1730"/>
          <a:ext cx="2271539" cy="1135769"/>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Pet Store</a:t>
          </a:r>
        </a:p>
      </dsp:txBody>
      <dsp:txXfrm>
        <a:off x="256174" y="34996"/>
        <a:ext cx="2205007" cy="1069237"/>
      </dsp:txXfrm>
    </dsp:sp>
    <dsp:sp modelId="{2502F853-E5CC-BC4A-98E0-ACD241D3DFA9}">
      <dsp:nvSpPr>
        <dsp:cNvPr id="0" name=""/>
        <dsp:cNvSpPr/>
      </dsp:nvSpPr>
      <dsp:spPr>
        <a:xfrm>
          <a:off x="450062" y="1137500"/>
          <a:ext cx="227153" cy="851827"/>
        </a:xfrm>
        <a:custGeom>
          <a:avLst/>
          <a:gdLst/>
          <a:ahLst/>
          <a:cxnLst/>
          <a:rect l="0" t="0" r="0" b="0"/>
          <a:pathLst>
            <a:path>
              <a:moveTo>
                <a:pt x="0" y="0"/>
              </a:moveTo>
              <a:lnTo>
                <a:pt x="0" y="851827"/>
              </a:lnTo>
              <a:lnTo>
                <a:pt x="227153" y="85182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E35275-EE51-DE47-A7D6-A1417C62CEDF}">
      <dsp:nvSpPr>
        <dsp:cNvPr id="0" name=""/>
        <dsp:cNvSpPr/>
      </dsp:nvSpPr>
      <dsp:spPr>
        <a:xfrm>
          <a:off x="677216" y="1421442"/>
          <a:ext cx="1817231" cy="113576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l" defTabSz="844550">
            <a:lnSpc>
              <a:spcPct val="90000"/>
            </a:lnSpc>
            <a:spcBef>
              <a:spcPct val="0"/>
            </a:spcBef>
            <a:spcAft>
              <a:spcPct val="35000"/>
            </a:spcAft>
            <a:buNone/>
          </a:pPr>
          <a:r>
            <a:rPr lang="en-US" sz="1900" kern="1200" dirty="0"/>
            <a:t>/pets</a:t>
          </a:r>
        </a:p>
      </dsp:txBody>
      <dsp:txXfrm>
        <a:off x="710482" y="1454708"/>
        <a:ext cx="1750699" cy="1069237"/>
      </dsp:txXfrm>
    </dsp:sp>
    <dsp:sp modelId="{DD29C531-AEA7-304D-ADA9-1FE1C14EAE9A}">
      <dsp:nvSpPr>
        <dsp:cNvPr id="0" name=""/>
        <dsp:cNvSpPr/>
      </dsp:nvSpPr>
      <dsp:spPr>
        <a:xfrm>
          <a:off x="450062" y="1137500"/>
          <a:ext cx="227153" cy="2271539"/>
        </a:xfrm>
        <a:custGeom>
          <a:avLst/>
          <a:gdLst/>
          <a:ahLst/>
          <a:cxnLst/>
          <a:rect l="0" t="0" r="0" b="0"/>
          <a:pathLst>
            <a:path>
              <a:moveTo>
                <a:pt x="0" y="0"/>
              </a:moveTo>
              <a:lnTo>
                <a:pt x="0" y="2271539"/>
              </a:lnTo>
              <a:lnTo>
                <a:pt x="227153" y="227153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CB0330-52FB-3A41-8EDE-72720F6FAF1B}">
      <dsp:nvSpPr>
        <dsp:cNvPr id="0" name=""/>
        <dsp:cNvSpPr/>
      </dsp:nvSpPr>
      <dsp:spPr>
        <a:xfrm>
          <a:off x="677216" y="2841154"/>
          <a:ext cx="1817231" cy="113576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6195" tIns="24130" rIns="36195" bIns="24130" numCol="1" spcCol="1270" anchor="t" anchorCtr="0">
          <a:noAutofit/>
        </a:bodyPr>
        <a:lstStyle/>
        <a:p>
          <a:pPr marL="0" lvl="0" indent="0" algn="l" defTabSz="844550">
            <a:lnSpc>
              <a:spcPct val="90000"/>
            </a:lnSpc>
            <a:spcBef>
              <a:spcPct val="0"/>
            </a:spcBef>
            <a:spcAft>
              <a:spcPct val="35000"/>
            </a:spcAft>
            <a:buNone/>
          </a:pPr>
          <a:r>
            <a:rPr lang="en-US" sz="1900" kern="1200" dirty="0"/>
            <a:t>/pets/{</a:t>
          </a:r>
          <a:r>
            <a:rPr lang="en-US" sz="1900" kern="1200" dirty="0" err="1"/>
            <a:t>petId</a:t>
          </a:r>
          <a:r>
            <a:rPr lang="en-US" sz="1900" kern="1200" dirty="0"/>
            <a:t>}</a:t>
          </a:r>
        </a:p>
        <a:p>
          <a:pPr marL="114300" lvl="1" indent="-114300" algn="l" defTabSz="666750">
            <a:lnSpc>
              <a:spcPct val="90000"/>
            </a:lnSpc>
            <a:spcBef>
              <a:spcPct val="0"/>
            </a:spcBef>
            <a:spcAft>
              <a:spcPct val="15000"/>
            </a:spcAft>
            <a:buChar char="•"/>
          </a:pPr>
          <a:r>
            <a:rPr lang="en-US" sz="1500" kern="1200" dirty="0"/>
            <a:t>    </a:t>
          </a:r>
          <a:r>
            <a:rPr lang="en-US" sz="1500" b="1" kern="1200" dirty="0"/>
            <a:t>GET</a:t>
          </a:r>
        </a:p>
        <a:p>
          <a:pPr marL="114300" lvl="1" indent="-114300" algn="l" defTabSz="666750">
            <a:lnSpc>
              <a:spcPct val="90000"/>
            </a:lnSpc>
            <a:spcBef>
              <a:spcPct val="0"/>
            </a:spcBef>
            <a:spcAft>
              <a:spcPct val="15000"/>
            </a:spcAft>
            <a:buChar char="•"/>
          </a:pPr>
          <a:r>
            <a:rPr lang="en-US" sz="1500" kern="1200" dirty="0"/>
            <a:t>    </a:t>
          </a:r>
          <a:r>
            <a:rPr lang="en-US" sz="1500" b="1" kern="1200" dirty="0"/>
            <a:t>POST</a:t>
          </a:r>
        </a:p>
        <a:p>
          <a:pPr marL="114300" lvl="1" indent="-114300" algn="l" defTabSz="666750">
            <a:lnSpc>
              <a:spcPct val="90000"/>
            </a:lnSpc>
            <a:spcBef>
              <a:spcPct val="0"/>
            </a:spcBef>
            <a:spcAft>
              <a:spcPct val="15000"/>
            </a:spcAft>
            <a:buChar char="•"/>
          </a:pPr>
          <a:r>
            <a:rPr lang="en-US" sz="1500" kern="1200" dirty="0"/>
            <a:t>    </a:t>
          </a:r>
          <a:r>
            <a:rPr lang="en-US" sz="1500" b="1" kern="1200" dirty="0"/>
            <a:t>PUT</a:t>
          </a:r>
        </a:p>
      </dsp:txBody>
      <dsp:txXfrm>
        <a:off x="710482" y="2874420"/>
        <a:ext cx="1750699" cy="10692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C4220-F221-404B-B842-333DC2A87760}">
      <dsp:nvSpPr>
        <dsp:cNvPr id="0" name=""/>
        <dsp:cNvSpPr/>
      </dsp:nvSpPr>
      <dsp:spPr>
        <a:xfrm>
          <a:off x="695924" y="1066"/>
          <a:ext cx="1325507" cy="66275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Pet Store</a:t>
          </a:r>
        </a:p>
      </dsp:txBody>
      <dsp:txXfrm>
        <a:off x="715335" y="20477"/>
        <a:ext cx="1286685" cy="623931"/>
      </dsp:txXfrm>
    </dsp:sp>
    <dsp:sp modelId="{2502F853-E5CC-BC4A-98E0-ACD241D3DFA9}">
      <dsp:nvSpPr>
        <dsp:cNvPr id="0" name=""/>
        <dsp:cNvSpPr/>
      </dsp:nvSpPr>
      <dsp:spPr>
        <a:xfrm>
          <a:off x="828475" y="663820"/>
          <a:ext cx="132550" cy="497065"/>
        </a:xfrm>
        <a:custGeom>
          <a:avLst/>
          <a:gdLst/>
          <a:ahLst/>
          <a:cxnLst/>
          <a:rect l="0" t="0" r="0" b="0"/>
          <a:pathLst>
            <a:path>
              <a:moveTo>
                <a:pt x="0" y="0"/>
              </a:moveTo>
              <a:lnTo>
                <a:pt x="0" y="497065"/>
              </a:lnTo>
              <a:lnTo>
                <a:pt x="132550" y="497065"/>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E35275-EE51-DE47-A7D6-A1417C62CEDF}">
      <dsp:nvSpPr>
        <dsp:cNvPr id="0" name=""/>
        <dsp:cNvSpPr/>
      </dsp:nvSpPr>
      <dsp:spPr>
        <a:xfrm>
          <a:off x="961025" y="829508"/>
          <a:ext cx="1060405" cy="6627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US" sz="2200" kern="1200" dirty="0" err="1"/>
            <a:t>dev</a:t>
          </a:r>
          <a:endParaRPr lang="en-US" sz="2200" kern="1200" dirty="0"/>
        </a:p>
      </dsp:txBody>
      <dsp:txXfrm>
        <a:off x="980436" y="848919"/>
        <a:ext cx="1021583" cy="623931"/>
      </dsp:txXfrm>
    </dsp:sp>
    <dsp:sp modelId="{DD29C531-AEA7-304D-ADA9-1FE1C14EAE9A}">
      <dsp:nvSpPr>
        <dsp:cNvPr id="0" name=""/>
        <dsp:cNvSpPr/>
      </dsp:nvSpPr>
      <dsp:spPr>
        <a:xfrm>
          <a:off x="828475" y="663820"/>
          <a:ext cx="132550" cy="1325507"/>
        </a:xfrm>
        <a:custGeom>
          <a:avLst/>
          <a:gdLst/>
          <a:ahLst/>
          <a:cxnLst/>
          <a:rect l="0" t="0" r="0" b="0"/>
          <a:pathLst>
            <a:path>
              <a:moveTo>
                <a:pt x="0" y="0"/>
              </a:moveTo>
              <a:lnTo>
                <a:pt x="0" y="1325507"/>
              </a:lnTo>
              <a:lnTo>
                <a:pt x="132550" y="1325507"/>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ACB0330-52FB-3A41-8EDE-72720F6FAF1B}">
      <dsp:nvSpPr>
        <dsp:cNvPr id="0" name=""/>
        <dsp:cNvSpPr/>
      </dsp:nvSpPr>
      <dsp:spPr>
        <a:xfrm>
          <a:off x="961025" y="1657950"/>
          <a:ext cx="1060405" cy="6627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US" sz="2200" kern="1200" dirty="0"/>
            <a:t>beta</a:t>
          </a:r>
        </a:p>
      </dsp:txBody>
      <dsp:txXfrm>
        <a:off x="980436" y="1677361"/>
        <a:ext cx="1021583" cy="623931"/>
      </dsp:txXfrm>
    </dsp:sp>
    <dsp:sp modelId="{F84E067D-0B4A-9E4E-85A2-B184374837A6}">
      <dsp:nvSpPr>
        <dsp:cNvPr id="0" name=""/>
        <dsp:cNvSpPr/>
      </dsp:nvSpPr>
      <dsp:spPr>
        <a:xfrm>
          <a:off x="828475" y="663820"/>
          <a:ext cx="132550" cy="2153949"/>
        </a:xfrm>
        <a:custGeom>
          <a:avLst/>
          <a:gdLst/>
          <a:ahLst/>
          <a:cxnLst/>
          <a:rect l="0" t="0" r="0" b="0"/>
          <a:pathLst>
            <a:path>
              <a:moveTo>
                <a:pt x="0" y="0"/>
              </a:moveTo>
              <a:lnTo>
                <a:pt x="0" y="2153949"/>
              </a:lnTo>
              <a:lnTo>
                <a:pt x="132550" y="21539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DD543A4-6577-AE40-BA85-B2D0FEC2021F}">
      <dsp:nvSpPr>
        <dsp:cNvPr id="0" name=""/>
        <dsp:cNvSpPr/>
      </dsp:nvSpPr>
      <dsp:spPr>
        <a:xfrm>
          <a:off x="961025" y="2486392"/>
          <a:ext cx="1060405" cy="6627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US" sz="2200" kern="1200" dirty="0"/>
            <a:t>gamma</a:t>
          </a:r>
          <a:endParaRPr lang="en-US" sz="2200" b="1" kern="1200" dirty="0"/>
        </a:p>
      </dsp:txBody>
      <dsp:txXfrm>
        <a:off x="980436" y="2505803"/>
        <a:ext cx="1021583" cy="623931"/>
      </dsp:txXfrm>
    </dsp:sp>
    <dsp:sp modelId="{2F841183-CC83-174F-A4A2-868485226EB8}">
      <dsp:nvSpPr>
        <dsp:cNvPr id="0" name=""/>
        <dsp:cNvSpPr/>
      </dsp:nvSpPr>
      <dsp:spPr>
        <a:xfrm>
          <a:off x="828475" y="663820"/>
          <a:ext cx="132550" cy="2982391"/>
        </a:xfrm>
        <a:custGeom>
          <a:avLst/>
          <a:gdLst/>
          <a:ahLst/>
          <a:cxnLst/>
          <a:rect l="0" t="0" r="0" b="0"/>
          <a:pathLst>
            <a:path>
              <a:moveTo>
                <a:pt x="0" y="0"/>
              </a:moveTo>
              <a:lnTo>
                <a:pt x="0" y="2982391"/>
              </a:lnTo>
              <a:lnTo>
                <a:pt x="132550" y="29823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DA1DCA-AD16-7944-901A-157B5F5352E6}">
      <dsp:nvSpPr>
        <dsp:cNvPr id="0" name=""/>
        <dsp:cNvSpPr/>
      </dsp:nvSpPr>
      <dsp:spPr>
        <a:xfrm>
          <a:off x="961025" y="3314834"/>
          <a:ext cx="1060405" cy="66275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l" defTabSz="977900">
            <a:lnSpc>
              <a:spcPct val="90000"/>
            </a:lnSpc>
            <a:spcBef>
              <a:spcPct val="0"/>
            </a:spcBef>
            <a:spcAft>
              <a:spcPct val="35000"/>
            </a:spcAft>
            <a:buNone/>
          </a:pPr>
          <a:r>
            <a:rPr lang="en-US" sz="2200" kern="1200" dirty="0"/>
            <a:t>prod</a:t>
          </a:r>
          <a:endParaRPr lang="en-US" sz="2200" b="1" kern="1200" dirty="0"/>
        </a:p>
      </dsp:txBody>
      <dsp:txXfrm>
        <a:off x="980436" y="3334245"/>
        <a:ext cx="1021583" cy="6239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2E5AF-09C8-E54B-A9D8-530D82AA7176}">
      <dsp:nvSpPr>
        <dsp:cNvPr id="0" name=""/>
        <dsp:cNvSpPr/>
      </dsp:nvSpPr>
      <dsp:spPr>
        <a:xfrm>
          <a:off x="315467" y="0"/>
          <a:ext cx="3575304" cy="313944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CFDEC61-A346-824D-A6C9-855814132BEC}">
      <dsp:nvSpPr>
        <dsp:cNvPr id="0" name=""/>
        <dsp:cNvSpPr/>
      </dsp:nvSpPr>
      <dsp:spPr>
        <a:xfrm>
          <a:off x="142535" y="941832"/>
          <a:ext cx="1261872" cy="12557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Receive incoming request</a:t>
          </a:r>
        </a:p>
        <a:p>
          <a:pPr marL="57150" lvl="1" indent="-57150" algn="l" defTabSz="400050">
            <a:lnSpc>
              <a:spcPct val="90000"/>
            </a:lnSpc>
            <a:spcBef>
              <a:spcPct val="0"/>
            </a:spcBef>
            <a:spcAft>
              <a:spcPct val="15000"/>
            </a:spcAft>
            <a:buChar char="•"/>
          </a:pPr>
          <a:r>
            <a:rPr lang="en-US" sz="900" kern="1200" dirty="0"/>
            <a:t>Check for item in dedicated cache</a:t>
          </a:r>
        </a:p>
        <a:p>
          <a:pPr marL="57150" lvl="1" indent="-57150" algn="l" defTabSz="400050">
            <a:lnSpc>
              <a:spcPct val="90000"/>
            </a:lnSpc>
            <a:spcBef>
              <a:spcPct val="0"/>
            </a:spcBef>
            <a:spcAft>
              <a:spcPct val="15000"/>
            </a:spcAft>
            <a:buChar char="•"/>
          </a:pPr>
          <a:r>
            <a:rPr lang="en-US" sz="900" kern="1200" dirty="0"/>
            <a:t>If found return cached item</a:t>
          </a:r>
        </a:p>
      </dsp:txBody>
      <dsp:txXfrm>
        <a:off x="203837" y="1003134"/>
        <a:ext cx="1139268" cy="1133172"/>
      </dsp:txXfrm>
    </dsp:sp>
    <dsp:sp modelId="{D87AF549-939F-5B48-8F50-950680CF3B2C}">
      <dsp:nvSpPr>
        <dsp:cNvPr id="0" name=""/>
        <dsp:cNvSpPr/>
      </dsp:nvSpPr>
      <dsp:spPr>
        <a:xfrm>
          <a:off x="1472184" y="941832"/>
          <a:ext cx="1261872" cy="12557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Check throttling configuration</a:t>
          </a:r>
        </a:p>
        <a:p>
          <a:pPr marL="57150" lvl="1" indent="-57150" algn="l" defTabSz="400050">
            <a:lnSpc>
              <a:spcPct val="90000"/>
            </a:lnSpc>
            <a:spcBef>
              <a:spcPct val="0"/>
            </a:spcBef>
            <a:spcAft>
              <a:spcPct val="15000"/>
            </a:spcAft>
            <a:buChar char="•"/>
          </a:pPr>
          <a:r>
            <a:rPr lang="en-US" sz="900" kern="1200" dirty="0"/>
            <a:t>Check current RPS rate</a:t>
          </a:r>
        </a:p>
        <a:p>
          <a:pPr marL="57150" lvl="1" indent="-57150" algn="l" defTabSz="400050">
            <a:lnSpc>
              <a:spcPct val="90000"/>
            </a:lnSpc>
            <a:spcBef>
              <a:spcPct val="0"/>
            </a:spcBef>
            <a:spcAft>
              <a:spcPct val="15000"/>
            </a:spcAft>
            <a:buChar char="•"/>
          </a:pPr>
          <a:r>
            <a:rPr lang="en-US" sz="900" kern="1200" dirty="0"/>
            <a:t>If above allowed rate return 429</a:t>
          </a:r>
        </a:p>
      </dsp:txBody>
      <dsp:txXfrm>
        <a:off x="1533486" y="1003134"/>
        <a:ext cx="1139268" cy="1133172"/>
      </dsp:txXfrm>
    </dsp:sp>
    <dsp:sp modelId="{A963D14E-1B61-F64E-8B37-9B97050727EF}">
      <dsp:nvSpPr>
        <dsp:cNvPr id="0" name=""/>
        <dsp:cNvSpPr/>
      </dsp:nvSpPr>
      <dsp:spPr>
        <a:xfrm>
          <a:off x="2801832" y="941832"/>
          <a:ext cx="1261872" cy="1255776"/>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Execute backend call</a:t>
          </a:r>
        </a:p>
      </dsp:txBody>
      <dsp:txXfrm>
        <a:off x="2863134" y="1003134"/>
        <a:ext cx="1139268" cy="11331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5/7/19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docs.oracle.com/javase/7/docs/api/java/util/concurrent/ThreadPoolExecutor.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docs.oracle.com/javase/7/docs/api/java/util/concurrent/ArrayBlockingQueue.html" TargetMode="External"/><Relationship Id="rId5" Type="http://schemas.openxmlformats.org/officeDocument/2006/relationships/hyperlink" Target="http://docs.oracle.com/javase/7/docs/api/java/util/concurrent/RejectedExecutionException.html" TargetMode="External"/><Relationship Id="rId4" Type="http://schemas.openxmlformats.org/officeDocument/2006/relationships/hyperlink" Target="http://docs.oracle.com/javase/7/docs/api/java/util/concurrent/SynchronousQueue.html"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153084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13</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134</a:t>
            </a:fld>
            <a:endParaRPr lang="en-US" dirty="0"/>
          </a:p>
        </p:txBody>
      </p:sp>
    </p:spTree>
    <p:extLst>
      <p:ext uri="{BB962C8B-B14F-4D97-AF65-F5344CB8AC3E}">
        <p14:creationId xmlns:p14="http://schemas.microsoft.com/office/powerpoint/2010/main" val="10241644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Amazon Analytics is a service for collecting, visualizing and understanding app usage data at scale.  The Amazon Analytics service is free , reports are updated within minutes from when data are received, and the data collected are owned by you. It</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is built to scale with your business and can collect and process billions of events per day from many millions of users.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It</a:t>
            </a:r>
            <a:r>
              <a:rPr lang="fr-FR" sz="1200" kern="1200" dirty="0">
                <a:solidFill>
                  <a:schemeClr val="tx1"/>
                </a:solidFill>
                <a:effectLst/>
                <a:latin typeface="Arial"/>
                <a:ea typeface="+mn-ea"/>
                <a:cs typeface="+mn-cs"/>
              </a:rPr>
              <a:t>’</a:t>
            </a:r>
            <a:r>
              <a:rPr lang="en-US" sz="1200" kern="1200" dirty="0">
                <a:solidFill>
                  <a:schemeClr val="tx1"/>
                </a:solidFill>
                <a:effectLst/>
                <a:latin typeface="Arial"/>
                <a:ea typeface="+mn-ea"/>
                <a:cs typeface="+mn-cs"/>
              </a:rPr>
              <a:t>s a </a:t>
            </a:r>
            <a:r>
              <a:rPr lang="en-US" sz="1200" kern="1200" dirty="0" err="1">
                <a:solidFill>
                  <a:schemeClr val="tx1"/>
                </a:solidFill>
                <a:effectLst/>
                <a:latin typeface="Arial"/>
                <a:ea typeface="+mn-ea"/>
                <a:cs typeface="+mn-cs"/>
              </a:rPr>
              <a:t>crossplatform</a:t>
            </a:r>
            <a:r>
              <a:rPr lang="en-US" sz="1200" kern="1200" baseline="0" dirty="0">
                <a:solidFill>
                  <a:schemeClr val="tx1"/>
                </a:solidFill>
                <a:effectLst/>
                <a:latin typeface="Arial"/>
                <a:ea typeface="+mn-ea"/>
                <a:cs typeface="+mn-cs"/>
              </a:rPr>
              <a:t> services, any device any OS (Android, IOS, </a:t>
            </a:r>
            <a:r>
              <a:rPr lang="en-US" sz="1200" kern="1200" baseline="0" dirty="0" err="1">
                <a:solidFill>
                  <a:schemeClr val="tx1"/>
                </a:solidFill>
                <a:effectLst/>
                <a:latin typeface="Arial"/>
                <a:ea typeface="+mn-ea"/>
                <a:cs typeface="+mn-cs"/>
              </a:rPr>
              <a:t>FireOS</a:t>
            </a:r>
            <a:r>
              <a:rPr lang="en-US" sz="1200" kern="1200" baseline="0" dirty="0">
                <a:solidFill>
                  <a:schemeClr val="tx1"/>
                </a:solidFill>
                <a:effectLst/>
                <a:latin typeface="Arial"/>
                <a:ea typeface="+mn-ea"/>
                <a:cs typeface="+mn-cs"/>
              </a:rPr>
              <a:t>) can send data to Analytics service  and see granular reports</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137</a:t>
            </a:fld>
            <a:endParaRPr lang="en-US" dirty="0"/>
          </a:p>
        </p:txBody>
      </p:sp>
    </p:spTree>
    <p:extLst>
      <p:ext uri="{BB962C8B-B14F-4D97-AF65-F5344CB8AC3E}">
        <p14:creationId xmlns:p14="http://schemas.microsoft.com/office/powerpoint/2010/main" val="19797319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1" dirty="0"/>
              <a:t>Quick Overview</a:t>
            </a:r>
            <a:r>
              <a:rPr lang="en-US" sz="1200" dirty="0"/>
              <a:t>: Track nine pre-selected metrics in a simple to review dashboard to get a quick idea of engagement</a:t>
            </a:r>
          </a:p>
          <a:p>
            <a:pPr marL="171450" lvl="0" indent="-171450">
              <a:buFont typeface="Arial" panose="020B0604020202020204" pitchFamily="34" charset="0"/>
              <a:buChar char="•"/>
            </a:pPr>
            <a:endParaRPr lang="en-US" sz="1200" b="1" dirty="0"/>
          </a:p>
          <a:p>
            <a:pPr marL="171450" lvl="0" indent="-171450">
              <a:buFont typeface="Arial" panose="020B0604020202020204" pitchFamily="34" charset="0"/>
              <a:buChar char="•"/>
            </a:pPr>
            <a:r>
              <a:rPr lang="en-US" sz="1200" b="1" dirty="0"/>
              <a:t>Active Users</a:t>
            </a:r>
            <a:r>
              <a:rPr lang="en-US" sz="1200" dirty="0"/>
              <a:t>: Track how many users engage with your app daily and monthly and monitor sticky factor to gauge engagement, appeal, and monetization</a:t>
            </a:r>
          </a:p>
          <a:p>
            <a:pPr marL="171450" lvl="0" indent="-171450">
              <a:buFont typeface="Arial" panose="020B0604020202020204" pitchFamily="34" charset="0"/>
              <a:buChar char="•"/>
            </a:pPr>
            <a:endParaRPr lang="en-US" sz="1200" b="1" dirty="0"/>
          </a:p>
          <a:p>
            <a:pPr marL="171450" lvl="0" indent="-171450">
              <a:buFont typeface="Arial" panose="020B0604020202020204" pitchFamily="34" charset="0"/>
              <a:buChar char="•"/>
            </a:pPr>
            <a:r>
              <a:rPr lang="en-US" sz="1200" b="1" dirty="0"/>
              <a:t>Sessions</a:t>
            </a:r>
            <a:r>
              <a:rPr lang="en-US" sz="1200" dirty="0"/>
              <a:t>: Track how often your app is used on a given day and how often each user opens your app during a day</a:t>
            </a:r>
          </a:p>
          <a:p>
            <a:pPr marL="171450" lvl="0" indent="-171450">
              <a:buFont typeface="Arial" panose="020B0604020202020204" pitchFamily="34" charset="0"/>
              <a:buChar char="•"/>
            </a:pPr>
            <a:endParaRPr lang="en-US" sz="1200" b="1" dirty="0"/>
          </a:p>
          <a:p>
            <a:pPr marL="171450" lvl="0" indent="-171450">
              <a:buFont typeface="Arial" panose="020B0604020202020204" pitchFamily="34" charset="0"/>
              <a:buChar char="•"/>
            </a:pPr>
            <a:r>
              <a:rPr lang="en-US" sz="1200" b="1" dirty="0"/>
              <a:t>Retention</a:t>
            </a:r>
            <a:r>
              <a:rPr lang="en-US" sz="1200" dirty="0"/>
              <a:t>: Measure the rate at which customers come back to your app on a daily and weekly basis, after first use</a:t>
            </a:r>
          </a:p>
          <a:p>
            <a:pPr marL="171450" lvl="0" indent="-171450">
              <a:buFont typeface="Arial" panose="020B0604020202020204" pitchFamily="34" charset="0"/>
              <a:buChar char="•"/>
            </a:pPr>
            <a:endParaRPr lang="en-US" sz="1200" b="1" dirty="0"/>
          </a:p>
          <a:p>
            <a:pPr marL="171450" lvl="0" indent="-171450">
              <a:buFont typeface="Arial" panose="020B0604020202020204" pitchFamily="34" charset="0"/>
              <a:buChar char="•"/>
            </a:pPr>
            <a:r>
              <a:rPr lang="en-US" sz="1200" b="1" dirty="0"/>
              <a:t>Revenue</a:t>
            </a:r>
            <a:r>
              <a:rPr lang="en-US" sz="1200" dirty="0"/>
              <a:t>: Track in-app revenue trend data to identify areas for monetization improvement</a:t>
            </a:r>
          </a:p>
          <a:p>
            <a:pPr marL="171450" lvl="0" indent="-171450">
              <a:buFont typeface="Arial" panose="020B0604020202020204" pitchFamily="34" charset="0"/>
              <a:buChar char="•"/>
            </a:pPr>
            <a:endParaRPr lang="en-US" sz="1200" b="1" dirty="0"/>
          </a:p>
          <a:p>
            <a:pPr marL="171450" lvl="0" indent="-171450">
              <a:buFont typeface="Arial" panose="020B0604020202020204" pitchFamily="34" charset="0"/>
              <a:buChar char="•"/>
            </a:pPr>
            <a:r>
              <a:rPr lang="en-US" sz="1200" b="1" dirty="0"/>
              <a:t>Custom Events</a:t>
            </a:r>
            <a:r>
              <a:rPr lang="en-US" sz="1200" dirty="0"/>
              <a:t>: Track custom defined user actions specific to your app</a:t>
            </a:r>
          </a:p>
          <a:p>
            <a:pPr marL="171450" lvl="0" indent="-171450">
              <a:buFont typeface="Arial" panose="020B0604020202020204" pitchFamily="34" charset="0"/>
              <a:buChar char="•"/>
            </a:pPr>
            <a:endParaRPr lang="en-US" sz="1200" dirty="0"/>
          </a:p>
          <a:p>
            <a:pPr marL="171450" lvl="0" indent="-171450">
              <a:buFont typeface="Arial" panose="020B0604020202020204" pitchFamily="34" charset="0"/>
              <a:buChar char="•"/>
            </a:pPr>
            <a:r>
              <a:rPr lang="en-US" sz="1200" dirty="0"/>
              <a:t>Sticky factor</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138</a:t>
            </a:fld>
            <a:endParaRPr lang="en-US" dirty="0"/>
          </a:p>
        </p:txBody>
      </p:sp>
    </p:spTree>
    <p:extLst>
      <p:ext uri="{BB962C8B-B14F-4D97-AF65-F5344CB8AC3E}">
        <p14:creationId xmlns:p14="http://schemas.microsoft.com/office/powerpoint/2010/main" val="19694333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dirty="0"/>
              <a:t>User retention </a:t>
            </a:r>
            <a:r>
              <a:rPr lang="en-US" sz="1200" dirty="0"/>
              <a:t>is a key indicator  to judge the outcome of a marketing campaign, new feature introduction, UX changes, app updates, etc. </a:t>
            </a:r>
          </a:p>
          <a:p>
            <a:pPr marL="228600" indent="-228600">
              <a:buAutoNum type="arabicPeriod"/>
            </a:pPr>
            <a:r>
              <a:rPr lang="en-US" sz="1200" dirty="0"/>
              <a:t>We have made it easy to</a:t>
            </a:r>
            <a:r>
              <a:rPr lang="en-US" sz="1200" baseline="0" dirty="0"/>
              <a:t> track user retention with four charts, two for daily, and two for weekly retention estimates. </a:t>
            </a:r>
          </a:p>
          <a:p>
            <a:pPr marL="228600" indent="-228600">
              <a:buAutoNum type="arabicPeriod"/>
            </a:pPr>
            <a:r>
              <a:rPr lang="en-US" sz="1200" baseline="0" dirty="0"/>
              <a:t>As an example, if you look at the upper right chart, the developer of this app can see that he had ~2,900 new user on June 6</a:t>
            </a:r>
            <a:r>
              <a:rPr lang="en-US" sz="1200" baseline="30000" dirty="0"/>
              <a:t>th</a:t>
            </a:r>
            <a:r>
              <a:rPr lang="en-US" sz="1200" baseline="0" dirty="0"/>
              <a:t>, of which 700 came back on the 7</a:t>
            </a:r>
            <a:r>
              <a:rPr lang="en-US" sz="1200" baseline="30000" dirty="0"/>
              <a:t>th</a:t>
            </a:r>
            <a:r>
              <a:rPr lang="en-US" sz="1200" baseline="0" dirty="0"/>
              <a:t>, 390 came back on the 9</a:t>
            </a:r>
            <a:r>
              <a:rPr lang="en-US" sz="1200" baseline="30000" dirty="0"/>
              <a:t>th</a:t>
            </a:r>
            <a:r>
              <a:rPr lang="en-US" sz="1200" baseline="0" dirty="0"/>
              <a:t> and finally, 230 came back on the 13</a:t>
            </a:r>
            <a:r>
              <a:rPr lang="en-US" sz="1200" baseline="30000" dirty="0"/>
              <a:t>th</a:t>
            </a:r>
            <a:r>
              <a:rPr lang="en-US" sz="1200" baseline="0" dirty="0"/>
              <a:t>.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139</a:t>
            </a:fld>
            <a:endParaRPr lang="en-US" dirty="0"/>
          </a:p>
        </p:txBody>
      </p:sp>
    </p:spTree>
    <p:extLst>
      <p:ext uri="{BB962C8B-B14F-4D97-AF65-F5344CB8AC3E}">
        <p14:creationId xmlns:p14="http://schemas.microsoft.com/office/powerpoint/2010/main" val="9625373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Custom Events let you track any action taken in your app, giving you an incredibly powerful insight into your user’s experience and behavior.</a:t>
            </a:r>
          </a:p>
          <a:p>
            <a:pPr marL="228600" indent="-228600">
              <a:buAutoNum type="arabicPeriod"/>
            </a:pPr>
            <a:r>
              <a:rPr lang="en-US" dirty="0"/>
              <a:t>Custom Events are often</a:t>
            </a:r>
            <a:r>
              <a:rPr lang="en-US" baseline="0" dirty="0"/>
              <a:t> used to track social events such as number of Likes/Shares, app specific events such as play progress/song played, and in-app purchase events such as transactions per product SKU.</a:t>
            </a:r>
          </a:p>
          <a:p>
            <a:pPr marL="228600" indent="-228600">
              <a:buAutoNum type="arabicPeriod"/>
            </a:pPr>
            <a:endParaRPr lang="en-US" baseline="0" dirty="0"/>
          </a:p>
          <a:p>
            <a:pPr marL="228600" indent="-228600">
              <a:buAutoNum type="arabicPeriod"/>
            </a:pPr>
            <a:r>
              <a:rPr lang="en-US" baseline="0" dirty="0"/>
              <a:t>Songs played is the custom even per session. Attribute numerical value associated with the data metric. Attribute: </a:t>
            </a:r>
            <a:r>
              <a:rPr lang="en-US" baseline="0" dirty="0" err="1"/>
              <a:t>Weaponsused</a:t>
            </a:r>
            <a:r>
              <a:rPr lang="en-US" baseline="0" dirty="0"/>
              <a:t> sword, how many people used the sword?</a:t>
            </a:r>
          </a:p>
          <a:p>
            <a:pPr marL="228600" indent="-228600">
              <a:buAutoNum type="arabicPeriod"/>
            </a:pPr>
            <a:endParaRPr lang="en-US" baseline="0" dirty="0"/>
          </a:p>
          <a:p>
            <a:pPr marL="228600" indent="-228600">
              <a:buAutoNum type="arabicPeriod"/>
            </a:pPr>
            <a:endParaRPr lang="en-US" baseline="0" dirty="0"/>
          </a:p>
          <a:p>
            <a:pPr marL="228600" indent="-228600">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140</a:t>
            </a:fld>
            <a:endParaRPr lang="en-US" dirty="0"/>
          </a:p>
        </p:txBody>
      </p:sp>
    </p:spTree>
    <p:extLst>
      <p:ext uri="{BB962C8B-B14F-4D97-AF65-F5344CB8AC3E}">
        <p14:creationId xmlns:p14="http://schemas.microsoft.com/office/powerpoint/2010/main" val="41934188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142</a:t>
            </a:fld>
            <a:endParaRPr lang="en-US" dirty="0"/>
          </a:p>
        </p:txBody>
      </p:sp>
    </p:spTree>
    <p:extLst>
      <p:ext uri="{BB962C8B-B14F-4D97-AF65-F5344CB8AC3E}">
        <p14:creationId xmlns:p14="http://schemas.microsoft.com/office/powerpoint/2010/main" val="180477510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Today push notifications</a:t>
            </a:r>
            <a:r>
              <a:rPr lang="en-US" sz="1200" baseline="0" dirty="0"/>
              <a:t> is the way to get to the app when the user is not using. It is extremely important functionality to drive engagement, retention and </a:t>
            </a:r>
            <a:r>
              <a:rPr lang="en-US" sz="1200" baseline="0" dirty="0" err="1"/>
              <a:t>overal</a:t>
            </a:r>
            <a:r>
              <a:rPr lang="en-US" sz="1200" baseline="0" dirty="0"/>
              <a:t> user experience. Customers tell us that working with </a:t>
            </a:r>
            <a:r>
              <a:rPr lang="en-US" sz="1200" baseline="0" dirty="0" err="1"/>
              <a:t>diferent</a:t>
            </a:r>
            <a:r>
              <a:rPr lang="en-US" sz="1200" baseline="0" dirty="0"/>
              <a:t> push notifications services is painful. They have to maintain </a:t>
            </a:r>
            <a:r>
              <a:rPr lang="en-US" sz="1200" baseline="0" dirty="0" err="1"/>
              <a:t>serverside</a:t>
            </a:r>
            <a:r>
              <a:rPr lang="en-US" sz="1200" baseline="0" dirty="0"/>
              <a:t> database of tokens issued by apple and android, and maintain the </a:t>
            </a:r>
            <a:r>
              <a:rPr lang="en-US" sz="1200" baseline="0" dirty="0" err="1"/>
              <a:t>infastructure</a:t>
            </a:r>
            <a:r>
              <a:rPr lang="en-US" sz="1200" baseline="0" dirty="0"/>
              <a:t> and different APIs. Moreover, sending push notifications to different parts of the world for example china, where there are more than 200 android </a:t>
            </a:r>
            <a:r>
              <a:rPr lang="en-US" sz="1200" baseline="0" dirty="0" err="1"/>
              <a:t>appstores</a:t>
            </a:r>
            <a:r>
              <a:rPr lang="en-US" sz="1200" baseline="0" dirty="0"/>
              <a:t> is extremely hard.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144</a:t>
            </a:fld>
            <a:endParaRPr lang="en-US" dirty="0"/>
          </a:p>
        </p:txBody>
      </p:sp>
    </p:spTree>
    <p:extLst>
      <p:ext uri="{BB962C8B-B14F-4D97-AF65-F5344CB8AC3E}">
        <p14:creationId xmlns:p14="http://schemas.microsoft.com/office/powerpoint/2010/main" val="6811276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Each platform works differently, and push gets even more complex as you scale to support millions of devices.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145</a:t>
            </a:fld>
            <a:endParaRPr lang="en-US" dirty="0"/>
          </a:p>
        </p:txBody>
      </p:sp>
    </p:spTree>
    <p:extLst>
      <p:ext uri="{BB962C8B-B14F-4D97-AF65-F5344CB8AC3E}">
        <p14:creationId xmlns:p14="http://schemas.microsoft.com/office/powerpoint/2010/main" val="22399653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Amazon SNS Mobile Push is a managed, scalable, cross-platform push intermediary service. It abstracts the complexity</a:t>
            </a:r>
            <a:r>
              <a:rPr lang="en-US" sz="1200" baseline="0" dirty="0"/>
              <a:t> of different push notification services and allows developers to send push notifications across different mobile endpoints. You can subscribe to topics and and send messages which are then relayed to apple, </a:t>
            </a:r>
            <a:r>
              <a:rPr lang="en-US" sz="1200" baseline="0" dirty="0" err="1"/>
              <a:t>google</a:t>
            </a:r>
            <a:r>
              <a:rPr lang="en-US" sz="1200" baseline="0" dirty="0"/>
              <a:t>, Windows, or Baidu notifications 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146</a:t>
            </a:fld>
            <a:endParaRPr lang="en-US" dirty="0"/>
          </a:p>
        </p:txBody>
      </p:sp>
    </p:spTree>
    <p:extLst>
      <p:ext uri="{BB962C8B-B14F-4D97-AF65-F5344CB8AC3E}">
        <p14:creationId xmlns:p14="http://schemas.microsoft.com/office/powerpoint/2010/main" val="335666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14</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15</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16</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17</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18</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20</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docs.aws.amazon.com</a:t>
            </a:r>
            <a:r>
              <a:rPr lang="en-US" dirty="0"/>
              <a:t>/AmazonS3/latest/</a:t>
            </a:r>
            <a:r>
              <a:rPr lang="en-US" dirty="0" err="1"/>
              <a:t>dev</a:t>
            </a:r>
            <a:r>
              <a:rPr lang="en-US" dirty="0"/>
              <a:t>/s3-dg.pdf</a:t>
            </a:r>
          </a:p>
        </p:txBody>
      </p:sp>
      <p:sp>
        <p:nvSpPr>
          <p:cNvPr id="4" name="Slide Number Placeholder 3"/>
          <p:cNvSpPr>
            <a:spLocks noGrp="1"/>
          </p:cNvSpPr>
          <p:nvPr>
            <p:ph type="sldNum" sz="quarter" idx="10"/>
          </p:nvPr>
        </p:nvSpPr>
        <p:spPr/>
        <p:txBody>
          <a:bodyPr/>
          <a:lstStyle/>
          <a:p>
            <a:fld id="{C7E1BF3D-C76A-4A54-8DEB-C09CC7EBF7CE}" type="slidenum">
              <a:rPr lang="en-US" smtClean="0"/>
              <a:t>21</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http://</a:t>
            </a:r>
            <a:r>
              <a:rPr lang="en-US" dirty="0" err="1"/>
              <a:t>docs.aws.amazon.com</a:t>
            </a:r>
            <a:r>
              <a:rPr lang="en-US" dirty="0"/>
              <a:t>/AmazonS3/latest/</a:t>
            </a:r>
            <a:r>
              <a:rPr lang="en-US" dirty="0" err="1"/>
              <a:t>dev</a:t>
            </a:r>
            <a:r>
              <a:rPr lang="en-US" dirty="0"/>
              <a:t>/request-rate-</a:t>
            </a:r>
            <a:r>
              <a:rPr lang="en-US" dirty="0" err="1"/>
              <a:t>perf</a:t>
            </a:r>
            <a:r>
              <a:rPr lang="en-US" dirty="0"/>
              <a:t>-</a:t>
            </a:r>
            <a:r>
              <a:rPr lang="en-US" dirty="0" err="1"/>
              <a:t>considerations.html</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22</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http://</a:t>
            </a:r>
            <a:r>
              <a:rPr lang="en-US" dirty="0" err="1"/>
              <a:t>docs.aws.amazon.com</a:t>
            </a:r>
            <a:r>
              <a:rPr lang="en-US" dirty="0"/>
              <a:t>/AmazonS3/latest/</a:t>
            </a:r>
            <a:r>
              <a:rPr lang="en-US" dirty="0" err="1"/>
              <a:t>dev</a:t>
            </a:r>
            <a:r>
              <a:rPr lang="en-US" dirty="0"/>
              <a:t>/request-rate-</a:t>
            </a:r>
            <a:r>
              <a:rPr lang="en-US" dirty="0" err="1"/>
              <a:t>perf</a:t>
            </a:r>
            <a:r>
              <a:rPr lang="en-US" dirty="0"/>
              <a:t>-</a:t>
            </a:r>
            <a:r>
              <a:rPr lang="en-US" dirty="0" err="1"/>
              <a:t>considerations.html</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23</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443830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http://</a:t>
            </a:r>
            <a:r>
              <a:rPr lang="en-US" dirty="0" err="1"/>
              <a:t>docs.aws.amazon.com</a:t>
            </a:r>
            <a:r>
              <a:rPr lang="en-US" dirty="0"/>
              <a:t>/AmazonS3/latest/</a:t>
            </a:r>
            <a:r>
              <a:rPr lang="en-US" dirty="0" err="1"/>
              <a:t>dev</a:t>
            </a:r>
            <a:r>
              <a:rPr lang="en-US" dirty="0"/>
              <a:t>/request-rate-</a:t>
            </a:r>
            <a:r>
              <a:rPr lang="en-US" dirty="0" err="1"/>
              <a:t>perf</a:t>
            </a:r>
            <a:r>
              <a:rPr lang="en-US" dirty="0"/>
              <a:t>-</a:t>
            </a:r>
            <a:r>
              <a:rPr lang="en-US" dirty="0" err="1"/>
              <a:t>considerations.html</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24</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Policy - http://</a:t>
            </a:r>
            <a:r>
              <a:rPr lang="en-US" dirty="0" err="1"/>
              <a:t>docs.aws.amazon.com</a:t>
            </a:r>
            <a:r>
              <a:rPr lang="en-US" dirty="0"/>
              <a:t>/</a:t>
            </a:r>
            <a:r>
              <a:rPr lang="en-US" dirty="0" err="1"/>
              <a:t>AmazonCloudFront</a:t>
            </a:r>
            <a:r>
              <a:rPr lang="en-US" dirty="0"/>
              <a:t>/latest/</a:t>
            </a:r>
            <a:r>
              <a:rPr lang="en-US" dirty="0" err="1"/>
              <a:t>DeveloperGuide</a:t>
            </a:r>
            <a:r>
              <a:rPr lang="en-US" dirty="0"/>
              <a:t>/private-content-creating-signed-</a:t>
            </a:r>
            <a:r>
              <a:rPr lang="en-US" dirty="0" err="1"/>
              <a:t>url</a:t>
            </a:r>
            <a:r>
              <a:rPr lang="en-US" dirty="0"/>
              <a:t>-custom-</a:t>
            </a:r>
            <a:r>
              <a:rPr lang="en-US" dirty="0" err="1"/>
              <a:t>policy.html</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25</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26</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27</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28</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29</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30</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31</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docs.aws.amazon.com</a:t>
            </a:r>
            <a:r>
              <a:rPr lang="en-US" dirty="0"/>
              <a:t>/</a:t>
            </a:r>
            <a:r>
              <a:rPr lang="en-US" dirty="0" err="1"/>
              <a:t>amazondynamodb</a:t>
            </a:r>
            <a:r>
              <a:rPr lang="en-US" dirty="0"/>
              <a:t>/latest/</a:t>
            </a:r>
            <a:r>
              <a:rPr lang="en-US" dirty="0" err="1"/>
              <a:t>developerguide</a:t>
            </a:r>
            <a:r>
              <a:rPr lang="en-US" dirty="0"/>
              <a:t>/</a:t>
            </a:r>
            <a:r>
              <a:rPr lang="en-US" dirty="0" err="1"/>
              <a:t>BestPractices.html</a:t>
            </a:r>
            <a:r>
              <a:rPr lang="en-US" dirty="0"/>
              <a:t> </a:t>
            </a:r>
          </a:p>
        </p:txBody>
      </p:sp>
      <p:sp>
        <p:nvSpPr>
          <p:cNvPr id="4" name="Slide Number Placeholder 3"/>
          <p:cNvSpPr>
            <a:spLocks noGrp="1"/>
          </p:cNvSpPr>
          <p:nvPr>
            <p:ph type="sldNum" sz="quarter" idx="10"/>
          </p:nvPr>
        </p:nvSpPr>
        <p:spPr/>
        <p:txBody>
          <a:bodyPr/>
          <a:lstStyle/>
          <a:p>
            <a:fld id="{C7E1BF3D-C76A-4A54-8DEB-C09CC7EBF7CE}" type="slidenum">
              <a:rPr lang="en-US" smtClean="0"/>
              <a:t>32</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000" dirty="0"/>
              <a:t>Message Order (best effort)</a:t>
            </a:r>
          </a:p>
          <a:p>
            <a:pPr lvl="1"/>
            <a:r>
              <a:rPr lang="en-US" sz="1000" dirty="0"/>
              <a:t>At-Least-Once delivery</a:t>
            </a:r>
          </a:p>
          <a:p>
            <a:pPr lvl="1"/>
            <a:r>
              <a:rPr lang="en-US" sz="1000" dirty="0"/>
              <a:t>14 day max retention</a:t>
            </a:r>
          </a:p>
          <a:p>
            <a:pPr lvl="1"/>
            <a:r>
              <a:rPr lang="en-US" sz="1000" dirty="0"/>
              <a:t>256 KB message size (in 64 KB pieces)</a:t>
            </a:r>
          </a:p>
          <a:p>
            <a:pPr lvl="1"/>
            <a:r>
              <a:rPr lang="en-US" sz="1000" dirty="0"/>
              <a:t>Access can be restricted by IP Address and time of day</a:t>
            </a:r>
          </a:p>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34</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session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2660770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35</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36</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37</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167146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78A44-1966-D740-9D38-B8FCE5B6F06C}" type="slidenum">
              <a:rPr lang="en-US" smtClean="0">
                <a:solidFill>
                  <a:prstClr val="black"/>
                </a:solidFill>
                <a:latin typeface="Calibri"/>
              </a:rPr>
              <a:pPr/>
              <a:t>40</a:t>
            </a:fld>
            <a:endParaRPr lang="en-US">
              <a:solidFill>
                <a:prstClr val="black"/>
              </a:solidFill>
              <a:latin typeface="Calibri"/>
            </a:endParaRPr>
          </a:p>
        </p:txBody>
      </p:sp>
    </p:spTree>
    <p:extLst>
      <p:ext uri="{BB962C8B-B14F-4D97-AF65-F5344CB8AC3E}">
        <p14:creationId xmlns:p14="http://schemas.microsoft.com/office/powerpoint/2010/main" val="3490594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241780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1F497D"/>
                </a:solidFill>
                <a:latin typeface="Calibri" panose="020F0502020204030204" pitchFamily="34" charset="0"/>
                <a:ea typeface="Calibri" panose="020F0502020204030204" pitchFamily="34" charset="0"/>
              </a:rPr>
              <a:t>The AWS SDK for Java defaults to queuing in the case of (3). The default </a:t>
            </a:r>
            <a:r>
              <a:rPr lang="en-US" u="sng" dirty="0" err="1">
                <a:solidFill>
                  <a:srgbClr val="1F497D"/>
                </a:solidFill>
                <a:latin typeface="Calibri" panose="020F0502020204030204" pitchFamily="34" charset="0"/>
                <a:ea typeface="Calibri" panose="020F0502020204030204" pitchFamily="34" charset="0"/>
                <a:hlinkClick r:id="rId3"/>
              </a:rPr>
              <a:t>ThreadPoolExecutor</a:t>
            </a:r>
            <a:r>
              <a:rPr lang="en-US" dirty="0">
                <a:solidFill>
                  <a:srgbClr val="1F497D"/>
                </a:solidFill>
                <a:latin typeface="Calibri" panose="020F0502020204030204" pitchFamily="34" charset="0"/>
                <a:ea typeface="Calibri" panose="020F0502020204030204" pitchFamily="34" charset="0"/>
              </a:rPr>
              <a:t> used by the AWS SDK for Java’s </a:t>
            </a:r>
            <a:r>
              <a:rPr lang="en-US" dirty="0" err="1">
                <a:solidFill>
                  <a:srgbClr val="1F497D"/>
                </a:solidFill>
                <a:latin typeface="Calibri" panose="020F0502020204030204" pitchFamily="34" charset="0"/>
                <a:ea typeface="Calibri" panose="020F0502020204030204" pitchFamily="34" charset="0"/>
              </a:rPr>
              <a:t>async</a:t>
            </a:r>
            <a:r>
              <a:rPr lang="en-US" dirty="0">
                <a:solidFill>
                  <a:srgbClr val="1F497D"/>
                </a:solidFill>
                <a:latin typeface="Calibri" panose="020F0502020204030204" pitchFamily="34" charset="0"/>
                <a:ea typeface="Calibri" panose="020F0502020204030204" pitchFamily="34" charset="0"/>
              </a:rPr>
              <a:t> clients runs 50 threads to execute requests; if a new request arrives when all 50 threads are busy, it gets put into a queue until a thread becomes available to process it. This </a:t>
            </a:r>
            <a:r>
              <a:rPr lang="en-US" dirty="0" err="1">
                <a:solidFill>
                  <a:srgbClr val="1F497D"/>
                </a:solidFill>
                <a:latin typeface="Calibri" panose="020F0502020204030204" pitchFamily="34" charset="0"/>
                <a:ea typeface="Calibri" panose="020F0502020204030204" pitchFamily="34" charset="0"/>
              </a:rPr>
              <a:t>smooths</a:t>
            </a:r>
            <a:r>
              <a:rPr lang="en-US" dirty="0">
                <a:solidFill>
                  <a:srgbClr val="1F497D"/>
                </a:solidFill>
                <a:latin typeface="Calibri" panose="020F0502020204030204" pitchFamily="34" charset="0"/>
                <a:ea typeface="Calibri" panose="020F0502020204030204" pitchFamily="34" charset="0"/>
              </a:rPr>
              <a:t> over temporary spikes in requests without failures, however if your request rate consistently exceeds your maximum throughput the queue will grow larger and larger until your process OOMs.</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If you would prefer fail-fast behavior, that’s pretty easy to configure:</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r>
              <a:rPr lang="en-US" sz="1400" dirty="0">
                <a:latin typeface="Consolas" panose="020B0609020204030204" pitchFamily="49" charset="0"/>
                <a:ea typeface="Calibri" panose="020F0502020204030204" pitchFamily="34" charset="0"/>
              </a:rPr>
              <a:t>    </a:t>
            </a:r>
            <a:r>
              <a:rPr lang="en-US" sz="1400" dirty="0" err="1">
                <a:latin typeface="Consolas" panose="020B0609020204030204" pitchFamily="49" charset="0"/>
                <a:ea typeface="Calibri" panose="020F0502020204030204" pitchFamily="34" charset="0"/>
              </a:rPr>
              <a:t>BlockingQueue</a:t>
            </a:r>
            <a:r>
              <a:rPr lang="en-US" sz="1400" dirty="0">
                <a:latin typeface="Consolas" panose="020B0609020204030204" pitchFamily="49" charset="0"/>
                <a:ea typeface="Calibri" panose="020F0502020204030204" pitchFamily="34" charset="0"/>
              </a:rPr>
              <a:t>&lt;Runnable&gt; queue = new </a:t>
            </a:r>
            <a:r>
              <a:rPr lang="en-US" sz="1400" u="sng" dirty="0" err="1">
                <a:solidFill>
                  <a:srgbClr val="0000FF"/>
                </a:solidFill>
                <a:latin typeface="Consolas" panose="020B0609020204030204" pitchFamily="49" charset="0"/>
                <a:ea typeface="Calibri" panose="020F0502020204030204" pitchFamily="34" charset="0"/>
                <a:hlinkClick r:id="rId4"/>
              </a:rPr>
              <a:t>SynchronousQueue</a:t>
            </a:r>
            <a:r>
              <a:rPr lang="en-US" sz="1400" dirty="0">
                <a:latin typeface="Consolas" panose="020B0609020204030204" pitchFamily="49" charset="0"/>
                <a:ea typeface="Calibri" panose="020F0502020204030204" pitchFamily="34" charset="0"/>
              </a:rPr>
              <a:t>&lt;Runnable&gt;();</a:t>
            </a:r>
            <a:endParaRPr lang="en-US" sz="1400" dirty="0">
              <a:latin typeface="Times New Roman" panose="02020603050405020304" pitchFamily="18" charset="0"/>
              <a:ea typeface="Calibri" panose="020F0502020204030204" pitchFamily="34" charset="0"/>
            </a:endParaRPr>
          </a:p>
          <a:p>
            <a:r>
              <a:rPr lang="en-US" sz="1400" dirty="0">
                <a:latin typeface="Consolas" panose="020B0609020204030204" pitchFamily="49" charset="0"/>
                <a:ea typeface="Calibri" panose="020F0502020204030204" pitchFamily="34" charset="0"/>
              </a:rPr>
              <a:t>    </a:t>
            </a:r>
            <a:r>
              <a:rPr lang="en-US" sz="1400" dirty="0" err="1">
                <a:latin typeface="Consolas" panose="020B0609020204030204" pitchFamily="49" charset="0"/>
                <a:ea typeface="Calibri" panose="020F0502020204030204" pitchFamily="34" charset="0"/>
              </a:rPr>
              <a:t>ExecutorService</a:t>
            </a:r>
            <a:r>
              <a:rPr lang="en-US" sz="1400" dirty="0">
                <a:latin typeface="Consolas" panose="020B0609020204030204" pitchFamily="49" charset="0"/>
                <a:ea typeface="Calibri" panose="020F0502020204030204" pitchFamily="34" charset="0"/>
              </a:rPr>
              <a:t> executor = new </a:t>
            </a:r>
            <a:r>
              <a:rPr lang="en-US" sz="1400" dirty="0" err="1">
                <a:latin typeface="Consolas" panose="020B0609020204030204" pitchFamily="49" charset="0"/>
                <a:ea typeface="Calibri" panose="020F0502020204030204" pitchFamily="34" charset="0"/>
              </a:rPr>
              <a:t>ThreadPoolExecutor</a:t>
            </a:r>
            <a:r>
              <a:rPr lang="en-US" sz="1400" dirty="0">
                <a:latin typeface="Consolas" panose="020B0609020204030204" pitchFamily="49" charset="0"/>
                <a:ea typeface="Calibri" panose="020F0502020204030204" pitchFamily="34" charset="0"/>
              </a:rPr>
              <a:t>(…, queue);</a:t>
            </a:r>
            <a:endParaRPr lang="en-US" sz="1400" dirty="0">
              <a:latin typeface="Times New Roman" panose="02020603050405020304" pitchFamily="18" charset="0"/>
              <a:ea typeface="Calibri" panose="020F0502020204030204" pitchFamily="34" charset="0"/>
            </a:endParaRPr>
          </a:p>
          <a:p>
            <a:r>
              <a:rPr lang="en-US" sz="1400" dirty="0">
                <a:latin typeface="Consolas" panose="020B0609020204030204" pitchFamily="49" charset="0"/>
                <a:ea typeface="Calibri" panose="020F0502020204030204" pitchFamily="34" charset="0"/>
              </a:rPr>
              <a:t>    return new </a:t>
            </a:r>
            <a:r>
              <a:rPr lang="en-US" sz="1400" dirty="0" err="1">
                <a:latin typeface="Consolas" panose="020B0609020204030204" pitchFamily="49" charset="0"/>
                <a:ea typeface="Calibri" panose="020F0502020204030204" pitchFamily="34" charset="0"/>
              </a:rPr>
              <a:t>AmazonDynamoDBClient</a:t>
            </a:r>
            <a:r>
              <a:rPr lang="en-US" sz="1400" dirty="0">
                <a:latin typeface="Consolas" panose="020B0609020204030204" pitchFamily="49" charset="0"/>
                <a:ea typeface="Calibri" panose="020F0502020204030204" pitchFamily="34" charset="0"/>
              </a:rPr>
              <a:t>(credentials, executor);</a:t>
            </a:r>
            <a:endParaRPr lang="en-US" sz="1400" dirty="0">
              <a:latin typeface="Times New Roman" panose="02020603050405020304" pitchFamily="18" charset="0"/>
              <a:ea typeface="Calibri" panose="020F0502020204030204" pitchFamily="34" charset="0"/>
            </a:endParaRPr>
          </a:p>
          <a:p>
            <a:r>
              <a:rPr lang="en-US" sz="1400" dirty="0">
                <a:solidFill>
                  <a:srgbClr val="1F497D"/>
                </a:solidFill>
                <a:latin typeface="Times New Roman" panose="02020603050405020304" pitchFamily="18"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A </a:t>
            </a:r>
            <a:r>
              <a:rPr lang="en-US" dirty="0" err="1">
                <a:solidFill>
                  <a:srgbClr val="1F497D"/>
                </a:solidFill>
                <a:latin typeface="Calibri" panose="020F0502020204030204" pitchFamily="34" charset="0"/>
                <a:ea typeface="Calibri" panose="020F0502020204030204" pitchFamily="34" charset="0"/>
              </a:rPr>
              <a:t>SynchronousQueue</a:t>
            </a:r>
            <a:r>
              <a:rPr lang="en-US" dirty="0">
                <a:solidFill>
                  <a:srgbClr val="1F497D"/>
                </a:solidFill>
                <a:latin typeface="Calibri" panose="020F0502020204030204" pitchFamily="34" charset="0"/>
                <a:ea typeface="Calibri" panose="020F0502020204030204" pitchFamily="34" charset="0"/>
              </a:rPr>
              <a:t> will not allow new requests to be submitted unless there’s an idle thread waiting to immediately start processing the request; calling an </a:t>
            </a:r>
            <a:r>
              <a:rPr lang="en-US" dirty="0" err="1">
                <a:solidFill>
                  <a:srgbClr val="1F497D"/>
                </a:solidFill>
                <a:latin typeface="Calibri" panose="020F0502020204030204" pitchFamily="34" charset="0"/>
                <a:ea typeface="Calibri" panose="020F0502020204030204" pitchFamily="34" charset="0"/>
              </a:rPr>
              <a:t>xxxAsync</a:t>
            </a:r>
            <a:r>
              <a:rPr lang="en-US" dirty="0">
                <a:solidFill>
                  <a:srgbClr val="1F497D"/>
                </a:solidFill>
                <a:latin typeface="Calibri" panose="020F0502020204030204" pitchFamily="34" charset="0"/>
                <a:ea typeface="Calibri" panose="020F0502020204030204" pitchFamily="34" charset="0"/>
              </a:rPr>
              <a:t> method on the client when all threads are already busy will immediately throw a </a:t>
            </a:r>
            <a:r>
              <a:rPr lang="en-US" u="sng" dirty="0" err="1">
                <a:solidFill>
                  <a:srgbClr val="1F497D"/>
                </a:solidFill>
                <a:latin typeface="Calibri" panose="020F0502020204030204" pitchFamily="34" charset="0"/>
                <a:ea typeface="Calibri" panose="020F0502020204030204" pitchFamily="34" charset="0"/>
                <a:hlinkClick r:id="rId5"/>
              </a:rPr>
              <a:t>RejectedExecutionException</a:t>
            </a:r>
            <a:r>
              <a:rPr lang="en-US" dirty="0">
                <a:solidFill>
                  <a:srgbClr val="1F497D"/>
                </a:solidFill>
                <a:latin typeface="Calibri" panose="020F0502020204030204" pitchFamily="34" charset="0"/>
                <a:ea typeface="Calibri" panose="020F0502020204030204" pitchFamily="34" charset="0"/>
              </a:rPr>
              <a:t>.</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 </a:t>
            </a:r>
            <a:endParaRPr lang="en-US" sz="1400" dirty="0">
              <a:latin typeface="Times New Roman" panose="02020603050405020304" pitchFamily="18" charset="0"/>
              <a:ea typeface="Calibri" panose="020F0502020204030204" pitchFamily="34" charset="0"/>
            </a:endParaRPr>
          </a:p>
          <a:p>
            <a:r>
              <a:rPr lang="en-US" dirty="0">
                <a:solidFill>
                  <a:srgbClr val="1F497D"/>
                </a:solidFill>
                <a:latin typeface="Calibri" panose="020F0502020204030204" pitchFamily="34" charset="0"/>
                <a:ea typeface="Calibri" panose="020F0502020204030204" pitchFamily="34" charset="0"/>
              </a:rPr>
              <a:t>A hybrid approach would be to use a bounded-size queue, such as an </a:t>
            </a:r>
            <a:r>
              <a:rPr lang="en-US" u="sng" dirty="0" err="1">
                <a:solidFill>
                  <a:srgbClr val="1F497D"/>
                </a:solidFill>
                <a:latin typeface="Calibri" panose="020F0502020204030204" pitchFamily="34" charset="0"/>
                <a:ea typeface="Calibri" panose="020F0502020204030204" pitchFamily="34" charset="0"/>
                <a:hlinkClick r:id="rId6"/>
              </a:rPr>
              <a:t>ArrayBlockingQueue</a:t>
            </a:r>
            <a:r>
              <a:rPr lang="en-US" dirty="0">
                <a:solidFill>
                  <a:srgbClr val="1F497D"/>
                </a:solidFill>
                <a:latin typeface="Calibri" panose="020F0502020204030204" pitchFamily="34" charset="0"/>
                <a:ea typeface="Calibri" panose="020F0502020204030204" pitchFamily="34" charset="0"/>
              </a:rPr>
              <a:t>. If all threads are busy, requests will initially be put into the queue and processed later. However, once the queue reaches its maximum configured size, new requests will be rejected. This can smooth over small bursts of requests, but still prevents a large burst from bringing down the entire process with an OOM. The trick is picking an appropriate maximum size for the queue.</a:t>
            </a:r>
            <a:endParaRPr lang="en-US" sz="1400" dirty="0">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697029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055FE-B673-3847-8E7C-2F0E3439C4ED}" type="slidenum">
              <a:rPr lang="en-US" smtClean="0"/>
              <a:t>48</a:t>
            </a:fld>
            <a:endParaRPr lang="en-US"/>
          </a:p>
        </p:txBody>
      </p:sp>
    </p:spTree>
    <p:extLst>
      <p:ext uri="{BB962C8B-B14F-4D97-AF65-F5344CB8AC3E}">
        <p14:creationId xmlns:p14="http://schemas.microsoft.com/office/powerpoint/2010/main" val="246185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PutRecord.Bytes The number of bytes put to the Amazon Kinesis stream over the specified time period.</a:t>
            </a:r>
          </a:p>
          <a:p>
            <a:endParaRPr lang="en-US" dirty="0"/>
          </a:p>
          <a:p>
            <a:r>
              <a:rPr lang="en-US" dirty="0"/>
              <a:t>PutRecord.Latency The time taken per PutRecord operation, measured over the specified time period.</a:t>
            </a:r>
          </a:p>
          <a:p>
            <a:endParaRPr lang="en-US" dirty="0"/>
          </a:p>
          <a:p>
            <a:r>
              <a:rPr lang="en-US" dirty="0"/>
              <a:t>PutRecord.Success The number of successful PutRecord operations per Amazon Kinesis stream, measured over the specified time period.</a:t>
            </a:r>
          </a:p>
          <a:p>
            <a:endParaRPr lang="en-US" dirty="0"/>
          </a:p>
          <a:p>
            <a:r>
              <a:rPr lang="en-US" dirty="0"/>
              <a:t>GetRecords.Bytes The number of bytes retrieved from the stream, measured over the specified time period.</a:t>
            </a:r>
          </a:p>
          <a:p>
            <a:endParaRPr lang="en-US" dirty="0"/>
          </a:p>
          <a:p>
            <a:r>
              <a:rPr lang="en-US" dirty="0"/>
              <a:t>GetRecords.IteratorAgeMilliseconds The age of the iterator used to request records for all shards in your stream, measured over the specified time period.</a:t>
            </a:r>
          </a:p>
          <a:p>
            <a:endParaRPr lang="en-US" dirty="0"/>
          </a:p>
          <a:p>
            <a:r>
              <a:rPr lang="en-US" dirty="0"/>
              <a:t>GetRecords.Latency The time taken per GetRecords operation, measured over the specified time period.</a:t>
            </a:r>
          </a:p>
          <a:p>
            <a:endParaRPr lang="en-US" dirty="0"/>
          </a:p>
          <a:p>
            <a:r>
              <a:rPr lang="en-US" dirty="0"/>
              <a:t>GetRecords.Success The number of successful GetRecords operations per stream, measured over the specified time period.</a:t>
            </a:r>
          </a:p>
          <a:p>
            <a:endParaRPr lang="en-US" dirty="0"/>
          </a:p>
        </p:txBody>
      </p:sp>
      <p:sp>
        <p:nvSpPr>
          <p:cNvPr id="4" name="Header Placeholder 3"/>
          <p:cNvSpPr>
            <a:spLocks noGrp="1"/>
          </p:cNvSpPr>
          <p:nvPr>
            <p:ph type="hdr" sz="quarter" idx="10"/>
          </p:nvPr>
        </p:nvSpPr>
        <p:spPr/>
        <p:txBody>
          <a:bodyPr/>
          <a:lstStyle/>
          <a:p>
            <a:r>
              <a:rPr lang="en-US" dirty="0"/>
              <a:t>AWS Training and Certification</a:t>
            </a:r>
          </a:p>
        </p:txBody>
      </p:sp>
      <p:sp>
        <p:nvSpPr>
          <p:cNvPr id="5" name="Date Placeholder 4"/>
          <p:cNvSpPr>
            <a:spLocks noGrp="1"/>
          </p:cNvSpPr>
          <p:nvPr>
            <p:ph type="dt" idx="11"/>
          </p:nvPr>
        </p:nvSpPr>
        <p:spPr/>
        <p:txBody>
          <a:bodyPr/>
          <a:lstStyle/>
          <a:p>
            <a:r>
              <a:rPr lang="en-US" dirty="0"/>
              <a:t>[Course Title]</a:t>
            </a:r>
          </a:p>
        </p:txBody>
      </p:sp>
      <p:sp>
        <p:nvSpPr>
          <p:cNvPr id="6" name="Footer Placeholder 5"/>
          <p:cNvSpPr>
            <a:spLocks noGrp="1"/>
          </p:cNvSpPr>
          <p:nvPr>
            <p:ph type="ftr" sz="quarter" idx="12"/>
          </p:nvPr>
        </p:nvSpPr>
        <p:spPr/>
        <p:txBody>
          <a:bodyPr/>
          <a:lstStyle/>
          <a:p>
            <a:r>
              <a:rPr lang="en-US" dirty="0"/>
              <a:t>© 2013 Amazon Web Services, Inc. or its affiliates. All rights reserved.</a:t>
            </a:r>
          </a:p>
        </p:txBody>
      </p:sp>
      <p:sp>
        <p:nvSpPr>
          <p:cNvPr id="7" name="Slide Number Placeholder 6"/>
          <p:cNvSpPr>
            <a:spLocks noGrp="1"/>
          </p:cNvSpPr>
          <p:nvPr>
            <p:ph type="sldNum" sz="quarter" idx="13"/>
          </p:nvPr>
        </p:nvSpPr>
        <p:spPr/>
        <p:txBody>
          <a:bodyPr/>
          <a:lstStyle/>
          <a:p>
            <a:r>
              <a:rPr lang="en-US" dirty="0"/>
              <a:t>Page </a:t>
            </a:r>
            <a:fld id="{69C3F2ED-74C5-7D4F-8560-0CC253E9A436}" type="slidenum">
              <a:rPr lang="en-US" smtClean="0"/>
              <a:pPr/>
              <a:t>49</a:t>
            </a:fld>
            <a:endParaRPr lang="en-US" dirty="0"/>
          </a:p>
        </p:txBody>
      </p:sp>
    </p:spTree>
    <p:extLst>
      <p:ext uri="{BB962C8B-B14F-4D97-AF65-F5344CB8AC3E}">
        <p14:creationId xmlns:p14="http://schemas.microsoft.com/office/powerpoint/2010/main" val="2774571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The Kinesis Scaling Utility is designed to give you the ability to scale Amazon Kinesis Streams in the same way that you scale EC2 Auto Scaling groups – up or down by a count or as a percentage of the total fleet. You can also simply scale to an exact number of Shards. There is no requirement for you to manage the allocation of the </a:t>
            </a:r>
            <a:r>
              <a:rPr lang="en-US" sz="1200" b="0" i="0" kern="1200" dirty="0" err="1">
                <a:solidFill>
                  <a:schemeClr val="tx1"/>
                </a:solidFill>
                <a:effectLst/>
                <a:latin typeface="Arial"/>
                <a:ea typeface="+mn-ea"/>
                <a:cs typeface="+mn-cs"/>
              </a:rPr>
              <a:t>keyspace</a:t>
            </a:r>
            <a:r>
              <a:rPr lang="en-US" sz="1200" b="0" i="0" kern="1200" dirty="0">
                <a:solidFill>
                  <a:schemeClr val="tx1"/>
                </a:solidFill>
                <a:effectLst/>
                <a:latin typeface="Arial"/>
                <a:ea typeface="+mn-ea"/>
                <a:cs typeface="+mn-cs"/>
              </a:rPr>
              <a:t> to Shards when using this API, as it is done automatically.</a:t>
            </a:r>
          </a:p>
          <a:p>
            <a:r>
              <a:rPr lang="en-US" sz="1200" b="0" i="0" kern="1200" dirty="0">
                <a:solidFill>
                  <a:schemeClr val="tx1"/>
                </a:solidFill>
                <a:effectLst/>
                <a:latin typeface="Arial"/>
                <a:ea typeface="+mn-ea"/>
                <a:cs typeface="+mn-cs"/>
              </a:rPr>
              <a:t>The utility might be used as part of a larger scaling environment, where you use the library directly from your application via the </a:t>
            </a:r>
            <a:r>
              <a:rPr lang="en-US" sz="1200" b="0" i="0" kern="1200" dirty="0" err="1">
                <a:solidFill>
                  <a:schemeClr val="tx1"/>
                </a:solidFill>
                <a:effectLst/>
                <a:latin typeface="Arial"/>
                <a:ea typeface="+mn-ea"/>
                <a:cs typeface="+mn-cs"/>
              </a:rPr>
              <a:t>StreamScaler</a:t>
            </a:r>
            <a:r>
              <a:rPr lang="en-US" sz="1200" b="0" i="0" kern="1200" dirty="0">
                <a:solidFill>
                  <a:schemeClr val="tx1"/>
                </a:solidFill>
                <a:effectLst/>
                <a:latin typeface="Arial"/>
                <a:ea typeface="+mn-ea"/>
                <a:cs typeface="+mn-cs"/>
              </a:rPr>
              <a:t> class. This allows you to call </a:t>
            </a:r>
            <a:r>
              <a:rPr lang="en-US" sz="1200" b="0" i="0" kern="1200" dirty="0" err="1">
                <a:solidFill>
                  <a:schemeClr val="tx1"/>
                </a:solidFill>
                <a:effectLst/>
                <a:latin typeface="Arial"/>
                <a:ea typeface="+mn-ea"/>
                <a:cs typeface="+mn-cs"/>
              </a:rPr>
              <a:t>scaleUp</a:t>
            </a:r>
            <a:r>
              <a:rPr lang="en-US" sz="1200" b="0" i="0" kern="1200" dirty="0">
                <a:solidFill>
                  <a:schemeClr val="tx1"/>
                </a:solidFill>
                <a:effectLst/>
                <a:latin typeface="Arial"/>
                <a:ea typeface="+mn-ea"/>
                <a:cs typeface="+mn-cs"/>
              </a:rPr>
              <a:t> or </a:t>
            </a:r>
            <a:r>
              <a:rPr lang="en-US" sz="1200" b="0" i="0" kern="1200" dirty="0" err="1">
                <a:solidFill>
                  <a:schemeClr val="tx1"/>
                </a:solidFill>
                <a:effectLst/>
                <a:latin typeface="Arial"/>
                <a:ea typeface="+mn-ea"/>
                <a:cs typeface="+mn-cs"/>
              </a:rPr>
              <a:t>scaleDown</a:t>
            </a:r>
            <a:r>
              <a:rPr lang="en-US" sz="1200" b="0" i="0" kern="1200" dirty="0">
                <a:solidFill>
                  <a:schemeClr val="tx1"/>
                </a:solidFill>
                <a:effectLst/>
                <a:latin typeface="Arial"/>
                <a:ea typeface="+mn-ea"/>
                <a:cs typeface="+mn-cs"/>
              </a:rPr>
              <a:t> with an increment or a percentage, or to set the exact number of shards required. Alternatively you might use the </a:t>
            </a:r>
            <a:r>
              <a:rPr lang="en-US" sz="1200" b="0" i="0" kern="1200" dirty="0" err="1">
                <a:solidFill>
                  <a:schemeClr val="tx1"/>
                </a:solidFill>
                <a:effectLst/>
                <a:latin typeface="Arial"/>
                <a:ea typeface="+mn-ea"/>
                <a:cs typeface="+mn-cs"/>
              </a:rPr>
              <a:t>ScalingClient</a:t>
            </a:r>
            <a:r>
              <a:rPr lang="en-US" sz="1200" b="0" i="0" kern="1200" dirty="0">
                <a:solidFill>
                  <a:schemeClr val="tx1"/>
                </a:solidFill>
                <a:effectLst/>
                <a:latin typeface="Arial"/>
                <a:ea typeface="+mn-ea"/>
                <a:cs typeface="+mn-cs"/>
              </a:rPr>
              <a:t> command line utility, which allows you to run the utility from any host environment with switches like “-</a:t>
            </a:r>
            <a:r>
              <a:rPr lang="en-US" sz="1200" b="0" i="0" kern="1200" dirty="0" err="1">
                <a:solidFill>
                  <a:schemeClr val="tx1"/>
                </a:solidFill>
                <a:effectLst/>
                <a:latin typeface="Arial"/>
                <a:ea typeface="+mn-ea"/>
                <a:cs typeface="+mn-cs"/>
              </a:rPr>
              <a:t>Daction</a:t>
            </a:r>
            <a:r>
              <a:rPr lang="en-US" sz="1200" b="0" i="0" kern="1200" dirty="0">
                <a:solidFill>
                  <a:schemeClr val="tx1"/>
                </a:solidFill>
                <a:effectLst/>
                <a:latin typeface="Arial"/>
                <a:ea typeface="+mn-ea"/>
                <a:cs typeface="+mn-cs"/>
              </a:rPr>
              <a:t>=</a:t>
            </a:r>
            <a:r>
              <a:rPr lang="en-US" sz="1200" b="0" i="0" kern="1200" dirty="0" err="1">
                <a:solidFill>
                  <a:schemeClr val="tx1"/>
                </a:solidFill>
                <a:effectLst/>
                <a:latin typeface="Arial"/>
                <a:ea typeface="+mn-ea"/>
                <a:cs typeface="+mn-cs"/>
              </a:rPr>
              <a:t>scaleUp</a:t>
            </a:r>
            <a:r>
              <a:rPr lang="en-US" sz="1200" b="0" i="0" kern="1200" dirty="0">
                <a:solidFill>
                  <a:schemeClr val="tx1"/>
                </a:solidFill>
                <a:effectLst/>
                <a:latin typeface="Arial"/>
                <a:ea typeface="+mn-ea"/>
                <a:cs typeface="+mn-cs"/>
              </a:rPr>
              <a:t> –</a:t>
            </a:r>
            <a:r>
              <a:rPr lang="en-US" sz="1200" b="0" i="0" kern="1200" dirty="0" err="1">
                <a:solidFill>
                  <a:schemeClr val="tx1"/>
                </a:solidFill>
                <a:effectLst/>
                <a:latin typeface="Arial"/>
                <a:ea typeface="+mn-ea"/>
                <a:cs typeface="+mn-cs"/>
              </a:rPr>
              <a:t>Dcount</a:t>
            </a:r>
            <a:r>
              <a:rPr lang="en-US" sz="1200" b="0" i="0" kern="1200" dirty="0">
                <a:solidFill>
                  <a:schemeClr val="tx1"/>
                </a:solidFill>
                <a:effectLst/>
                <a:latin typeface="Arial"/>
                <a:ea typeface="+mn-ea"/>
                <a:cs typeface="+mn-cs"/>
              </a:rPr>
              <a:t>=10"</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382617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411594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way to process streaming data, just like there are lots of ways to process batch data with </a:t>
            </a:r>
            <a:r>
              <a:rPr lang="en-US" dirty="0" err="1"/>
              <a:t>Hadoop</a:t>
            </a:r>
            <a:endParaRPr lang="en-US" dirty="0"/>
          </a:p>
          <a:p>
            <a:r>
              <a:rPr lang="en-US" dirty="0"/>
              <a:t>Open source from AWS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2827538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2713021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50">
              <a:defRPr/>
            </a:pPr>
            <a:r>
              <a:rPr lang="en-US" dirty="0"/>
              <a:t>Kinesis  Client library simplifies parallel processing of streaming big data by allowing customers to write simple applications for processing records.  Kinesis is a Java library that customers compile into their data processing application. The application with the  Kinesis library is called a  Kinesis Worker.  Kinesis’s library notifies the customer’s processing code when there is new data to process.  Kinesis Workers will often process data and write output to an external data store such as DynamoDB, EMR, Redshift, or S3.  Kinesis guarantees that every record within a Kinesis  Data stream is processed at least once</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E5CDC1D-313B-4DF3-9016-98568F1A4112}"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7519344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dirty="0"/>
          </a:p>
          <a:p>
            <a:endParaRPr lang="en-US" u="sng" dirty="0"/>
          </a:p>
          <a:p>
            <a:r>
              <a:rPr lang="en-US" u="sng" dirty="0"/>
              <a:t>Questions</a:t>
            </a:r>
          </a:p>
          <a:p>
            <a:r>
              <a:rPr lang="en-US" sz="1200" kern="1200" dirty="0">
                <a:solidFill>
                  <a:schemeClr val="tx1"/>
                </a:solidFill>
                <a:effectLst/>
                <a:latin typeface="Arial"/>
                <a:ea typeface="+mn-ea"/>
                <a:cs typeface="+mn-cs"/>
              </a:rPr>
              <a:t>I am using the Kinesis Client Library to process records from multiple producers. I am trying to implement some basic duplication checking and was wondering what the behavior of sequence numbers is in regard to a single IRecordProcessor instance.</a:t>
            </a:r>
          </a:p>
          <a:p>
            <a:pPr lvl="0"/>
            <a:r>
              <a:rPr lang="en-US" sz="1200" kern="1200" dirty="0">
                <a:solidFill>
                  <a:schemeClr val="tx1"/>
                </a:solidFill>
                <a:effectLst/>
                <a:latin typeface="Arial"/>
                <a:ea typeface="+mn-ea"/>
                <a:cs typeface="+mn-cs"/>
              </a:rPr>
              <a:t>Are sequence numbers guaranteed to be monotically increasing?</a:t>
            </a:r>
          </a:p>
          <a:p>
            <a:r>
              <a:rPr lang="en-US" sz="1200" b="1" i="1" kern="1200" dirty="0">
                <a:solidFill>
                  <a:schemeClr val="tx1"/>
                </a:solidFill>
                <a:effectLst/>
                <a:latin typeface="Arial"/>
                <a:ea typeface="+mn-ea"/>
                <a:cs typeface="+mn-cs"/>
              </a:rPr>
              <a:t>[GG] Yes – Kinesis guarantees that records are returned in order for a shard. KCL will pass the records in order to the instance of the IRecordProcessor.</a:t>
            </a:r>
            <a:endParaRPr lang="en-US" sz="1200" kern="1200" dirty="0">
              <a:solidFill>
                <a:schemeClr val="tx1"/>
              </a:solidFill>
              <a:effectLst/>
              <a:latin typeface="Arial"/>
              <a:ea typeface="+mn-ea"/>
              <a:cs typeface="+mn-cs"/>
            </a:endParaRPr>
          </a:p>
          <a:p>
            <a:pPr lvl="0"/>
            <a:r>
              <a:rPr lang="en-US" sz="1200" kern="1200" dirty="0">
                <a:solidFill>
                  <a:schemeClr val="tx1"/>
                </a:solidFill>
                <a:effectLst/>
                <a:latin typeface="Arial"/>
                <a:ea typeface="+mn-ea"/>
                <a:cs typeface="+mn-cs"/>
              </a:rPr>
              <a:t>Are the records in the List&lt;&gt; passed to processRecords sorted by their sequence number?</a:t>
            </a:r>
          </a:p>
          <a:p>
            <a:r>
              <a:rPr lang="en-US" sz="1200" b="1" i="1" kern="1200" dirty="0">
                <a:solidFill>
                  <a:schemeClr val="tx1"/>
                </a:solidFill>
                <a:effectLst/>
                <a:latin typeface="Arial"/>
                <a:ea typeface="+mn-ea"/>
                <a:cs typeface="+mn-cs"/>
              </a:rPr>
              <a:t>[GG] Yes – same reason/motivation as above.</a:t>
            </a:r>
            <a:endParaRPr lang="en-US" sz="1200" kern="1200" dirty="0">
              <a:solidFill>
                <a:schemeClr val="tx1"/>
              </a:solidFill>
              <a:effectLst/>
              <a:latin typeface="Arial"/>
              <a:ea typeface="+mn-ea"/>
              <a:cs typeface="+mn-cs"/>
            </a:endParaRPr>
          </a:p>
          <a:p>
            <a:pPr lvl="0"/>
            <a:r>
              <a:rPr lang="en-US" sz="1200" kern="1200" dirty="0">
                <a:solidFill>
                  <a:schemeClr val="tx1"/>
                </a:solidFill>
                <a:effectLst/>
                <a:latin typeface="Arial"/>
                <a:ea typeface="+mn-ea"/>
                <a:cs typeface="+mn-cs"/>
              </a:rPr>
              <a:t>Would a given sequence number ever be delivered to more than one instance of the IRecordProcessor interface at the same time?</a:t>
            </a:r>
          </a:p>
          <a:p>
            <a:r>
              <a:rPr lang="en-US" sz="1200" b="1" i="1" kern="1200" dirty="0">
                <a:solidFill>
                  <a:schemeClr val="tx1"/>
                </a:solidFill>
                <a:effectLst/>
                <a:latin typeface="Arial"/>
                <a:ea typeface="+mn-ea"/>
                <a:cs typeface="+mn-cs"/>
              </a:rPr>
              <a:t>[GG] Yes – KCL guarantees at least once semantics. There are edge cases around fail over and load balancing where, for a brief period, records from a shard can be worked on by multiple record processor instances.</a:t>
            </a:r>
            <a:endParaRPr lang="en-US" sz="1200" kern="1200" dirty="0">
              <a:solidFill>
                <a:schemeClr val="tx1"/>
              </a:solidFill>
              <a:effectLst/>
              <a:latin typeface="Arial"/>
              <a:ea typeface="+mn-ea"/>
              <a:cs typeface="+mn-cs"/>
            </a:endParaRPr>
          </a:p>
          <a:p>
            <a:endParaRPr lang="en-US" dirty="0"/>
          </a:p>
        </p:txBody>
      </p:sp>
      <p:sp>
        <p:nvSpPr>
          <p:cNvPr id="4" name="Header Placeholder 3"/>
          <p:cNvSpPr>
            <a:spLocks noGrp="1"/>
          </p:cNvSpPr>
          <p:nvPr>
            <p:ph type="hdr" sz="quarter" idx="10"/>
          </p:nvPr>
        </p:nvSpPr>
        <p:spPr/>
        <p:txBody>
          <a:bodyPr/>
          <a:lstStyle/>
          <a:p>
            <a:r>
              <a:rPr lang="en-US" dirty="0"/>
              <a:t>AWS Training and Certification</a:t>
            </a:r>
          </a:p>
        </p:txBody>
      </p:sp>
      <p:sp>
        <p:nvSpPr>
          <p:cNvPr id="5" name="Date Placeholder 4"/>
          <p:cNvSpPr>
            <a:spLocks noGrp="1"/>
          </p:cNvSpPr>
          <p:nvPr>
            <p:ph type="dt" idx="11"/>
          </p:nvPr>
        </p:nvSpPr>
        <p:spPr/>
        <p:txBody>
          <a:bodyPr/>
          <a:lstStyle/>
          <a:p>
            <a:r>
              <a:rPr lang="en-US" dirty="0"/>
              <a:t>[Course Title]</a:t>
            </a:r>
          </a:p>
        </p:txBody>
      </p:sp>
      <p:sp>
        <p:nvSpPr>
          <p:cNvPr id="6" name="Footer Placeholder 5"/>
          <p:cNvSpPr>
            <a:spLocks noGrp="1"/>
          </p:cNvSpPr>
          <p:nvPr>
            <p:ph type="ftr" sz="quarter" idx="12"/>
          </p:nvPr>
        </p:nvSpPr>
        <p:spPr/>
        <p:txBody>
          <a:bodyPr/>
          <a:lstStyle/>
          <a:p>
            <a:r>
              <a:rPr lang="en-US" dirty="0"/>
              <a:t>© 2013 Amazon Web Services, Inc. or its affiliates. All rights reserved.</a:t>
            </a:r>
          </a:p>
        </p:txBody>
      </p:sp>
      <p:sp>
        <p:nvSpPr>
          <p:cNvPr id="7" name="Slide Number Placeholder 6"/>
          <p:cNvSpPr>
            <a:spLocks noGrp="1"/>
          </p:cNvSpPr>
          <p:nvPr>
            <p:ph type="sldNum" sz="quarter" idx="13"/>
          </p:nvPr>
        </p:nvSpPr>
        <p:spPr/>
        <p:txBody>
          <a:bodyPr/>
          <a:lstStyle/>
          <a:p>
            <a:r>
              <a:rPr lang="en-US" dirty="0"/>
              <a:t>Page </a:t>
            </a:r>
            <a:fld id="{69C3F2ED-74C5-7D4F-8560-0CC253E9A436}" type="slidenum">
              <a:rPr lang="en-US" smtClean="0"/>
              <a:pPr/>
              <a:t>54</a:t>
            </a:fld>
            <a:endParaRPr lang="en-US" dirty="0"/>
          </a:p>
        </p:txBody>
      </p:sp>
    </p:spTree>
    <p:extLst>
      <p:ext uri="{BB962C8B-B14F-4D97-AF65-F5344CB8AC3E}">
        <p14:creationId xmlns:p14="http://schemas.microsoft.com/office/powerpoint/2010/main" val="32471708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None/>
            </a:pPr>
            <a:r>
              <a:rPr lang="en-US" sz="4200" dirty="0">
                <a:solidFill>
                  <a:schemeClr val="tx1"/>
                </a:solidFill>
              </a:rPr>
              <a:t>The KCL automatically creates a DynamoDB table for each Kinesis application to keep track and maintain state information.</a:t>
            </a:r>
          </a:p>
          <a:p>
            <a:r>
              <a:rPr lang="en-US" sz="4400" dirty="0"/>
              <a:t>The KCL uses the name of the Amazon Kinesis application</a:t>
            </a:r>
            <a:r>
              <a:rPr lang="en-US" sz="4400" baseline="0" dirty="0"/>
              <a:t> as the name of the DynamoDB table. </a:t>
            </a:r>
            <a:r>
              <a:rPr lang="en-US" sz="4400" dirty="0"/>
              <a:t>Each application name must be unique within a region.</a:t>
            </a:r>
          </a:p>
          <a:p>
            <a:endParaRPr lang="en-US" sz="4400" dirty="0"/>
          </a:p>
          <a:p>
            <a:pPr>
              <a:buSzPct val="100000"/>
              <a:buNone/>
            </a:pPr>
            <a:r>
              <a:rPr lang="en-US" sz="4200" dirty="0">
                <a:solidFill>
                  <a:schemeClr val="tx1"/>
                </a:solidFill>
              </a:rPr>
              <a:t>Your account is charged for this DynamoDB usage.</a:t>
            </a:r>
          </a:p>
          <a:p>
            <a:pPr>
              <a:buSzPct val="100000"/>
              <a:buNone/>
            </a:pPr>
            <a:r>
              <a:rPr lang="en-US" sz="4200" dirty="0">
                <a:solidFill>
                  <a:schemeClr val="tx1"/>
                </a:solidFill>
              </a:rPr>
              <a:t>Each row in the DynamoDB table represents a shard in the Kinesis stream.</a:t>
            </a:r>
          </a:p>
          <a:p>
            <a:pPr>
              <a:buSzPct val="100000"/>
              <a:buNone/>
            </a:pPr>
            <a:r>
              <a:rPr lang="en-US" sz="4200" dirty="0">
                <a:solidFill>
                  <a:schemeClr val="tx1"/>
                </a:solidFill>
              </a:rPr>
              <a:t>Application State Data:</a:t>
            </a:r>
          </a:p>
          <a:p>
            <a:pPr lvl="1">
              <a:buClr>
                <a:srgbClr val="FAAA43"/>
              </a:buClr>
              <a:buSzPct val="84000"/>
              <a:buFont typeface="Wingdings" charset="2"/>
              <a:buChar char="Ø"/>
            </a:pPr>
            <a:r>
              <a:rPr lang="en-US" sz="3400" dirty="0">
                <a:solidFill>
                  <a:schemeClr val="tx1"/>
                </a:solidFill>
              </a:rPr>
              <a:t>Shard ID: Hash key for the shard that is being processed by your application.</a:t>
            </a:r>
          </a:p>
          <a:p>
            <a:pPr lvl="1">
              <a:buClr>
                <a:srgbClr val="FAAA43"/>
              </a:buClr>
              <a:buSzPct val="84000"/>
              <a:buFont typeface="Wingdings" charset="2"/>
              <a:buChar char="Ø"/>
            </a:pPr>
            <a:r>
              <a:rPr lang="en-US" sz="3400" dirty="0">
                <a:solidFill>
                  <a:schemeClr val="tx1"/>
                </a:solidFill>
              </a:rPr>
              <a:t>Checkpoint: The most recent checkpoint sequence number for the shard.</a:t>
            </a:r>
          </a:p>
          <a:p>
            <a:pPr lvl="1">
              <a:buClr>
                <a:srgbClr val="FAAA43"/>
              </a:buClr>
              <a:buSzPct val="84000"/>
              <a:buFont typeface="Wingdings" charset="2"/>
              <a:buChar char="Ø"/>
            </a:pPr>
            <a:r>
              <a:rPr lang="en-US" sz="3400" dirty="0">
                <a:solidFill>
                  <a:schemeClr val="tx1"/>
                </a:solidFill>
              </a:rPr>
              <a:t>Worker ID: The ID of the worker that is processing the shard.</a:t>
            </a:r>
          </a:p>
          <a:p>
            <a:pPr lvl="1">
              <a:buClr>
                <a:srgbClr val="FAAA43"/>
              </a:buClr>
              <a:buSzPct val="84000"/>
              <a:buFont typeface="Wingdings" charset="2"/>
              <a:buChar char="Ø"/>
            </a:pPr>
            <a:r>
              <a:rPr lang="en-US" sz="3400" dirty="0">
                <a:solidFill>
                  <a:schemeClr val="tx1"/>
                </a:solidFill>
              </a:rPr>
              <a:t>Lease/Heartbeat: A count that is periodically incremented by the record processor.</a:t>
            </a:r>
          </a:p>
          <a:p>
            <a:pPr>
              <a:buSzPct val="100000"/>
              <a:buNone/>
            </a:pPr>
            <a:r>
              <a:rPr lang="en-US" sz="4200" dirty="0">
                <a:solidFill>
                  <a:schemeClr val="tx1"/>
                </a:solidFill>
              </a:rPr>
              <a:t>The read/write throughput for the DynamoDB table depends on the number of shards and how often your application </a:t>
            </a:r>
            <a:endParaRPr lang="en-US" dirty="0"/>
          </a:p>
          <a:p>
            <a:endParaRPr lang="en-US" dirty="0"/>
          </a:p>
          <a:p>
            <a:r>
              <a:rPr lang="en-US" sz="1200" b="0" i="0" u="none" strike="noStrike" kern="1200" baseline="0" dirty="0">
                <a:solidFill>
                  <a:schemeClr val="tx1"/>
                </a:solidFill>
                <a:latin typeface="Arial"/>
                <a:ea typeface="+mn-ea"/>
                <a:cs typeface="+mn-cs"/>
              </a:rPr>
              <a:t>Once a shard is completely processed, the record processor that was processing it should receive a call to its shutdown</a:t>
            </a:r>
          </a:p>
          <a:p>
            <a:r>
              <a:rPr lang="en-US" sz="1200" b="0" i="0" u="none" strike="noStrike" kern="1200" baseline="0" dirty="0">
                <a:solidFill>
                  <a:schemeClr val="tx1"/>
                </a:solidFill>
                <a:latin typeface="Arial"/>
                <a:ea typeface="+mn-ea"/>
                <a:cs typeface="+mn-cs"/>
              </a:rPr>
              <a:t>method with the reason "TERMINATE", client's should call </a:t>
            </a:r>
            <a:r>
              <a:rPr lang="en-US" sz="1200" b="0" i="0" u="none" strike="noStrike" kern="1200" baseline="0" dirty="0" err="1">
                <a:solidFill>
                  <a:schemeClr val="tx1"/>
                </a:solidFill>
                <a:latin typeface="Arial"/>
                <a:ea typeface="+mn-ea"/>
                <a:cs typeface="+mn-cs"/>
              </a:rPr>
              <a:t>checkpointer.checkpoint</a:t>
            </a:r>
            <a:r>
              <a:rPr lang="en-US" sz="1200" b="0" i="0" u="none" strike="noStrike" kern="1200" baseline="0" dirty="0">
                <a:solidFill>
                  <a:schemeClr val="tx1"/>
                </a:solidFill>
                <a:latin typeface="Arial"/>
                <a:ea typeface="+mn-ea"/>
                <a:cs typeface="+mn-cs"/>
              </a:rPr>
              <a:t>() when the shutdown reason is</a:t>
            </a:r>
          </a:p>
          <a:p>
            <a:r>
              <a:rPr lang="en-US" sz="1200" b="0" i="0" u="none" strike="noStrike" kern="1200" baseline="0" dirty="0">
                <a:solidFill>
                  <a:schemeClr val="tx1"/>
                </a:solidFill>
                <a:latin typeface="Arial"/>
                <a:ea typeface="+mn-ea"/>
                <a:cs typeface="+mn-cs"/>
              </a:rPr>
              <a:t>"TERMINATE" so that the end of the shard is </a:t>
            </a:r>
            <a:r>
              <a:rPr lang="en-US" sz="1200" b="0" i="0" u="none" strike="noStrike" kern="1200" baseline="0" dirty="0" err="1">
                <a:solidFill>
                  <a:schemeClr val="tx1"/>
                </a:solidFill>
                <a:latin typeface="Arial"/>
                <a:ea typeface="+mn-ea"/>
                <a:cs typeface="+mn-cs"/>
              </a:rPr>
              <a:t>checkpointed</a:t>
            </a:r>
            <a:r>
              <a:rPr lang="en-US" sz="1200" b="0" i="0" u="none" strike="noStrike" kern="1200" baseline="0" dirty="0">
                <a:solidFill>
                  <a:schemeClr val="tx1"/>
                </a:solidFill>
                <a:latin typeface="Arial"/>
                <a:ea typeface="+mn-ea"/>
                <a:cs typeface="+mn-cs"/>
              </a:rPr>
              <a:t>. If </a:t>
            </a:r>
            <a:r>
              <a:rPr lang="en-US" sz="1200" b="0" i="0" u="none" strike="noStrike" kern="1200" baseline="0" dirty="0" err="1">
                <a:solidFill>
                  <a:schemeClr val="tx1"/>
                </a:solidFill>
                <a:latin typeface="Arial"/>
                <a:ea typeface="+mn-ea"/>
                <a:cs typeface="+mn-cs"/>
              </a:rPr>
              <a:t>cleanupLeasesUponShardCompletion</a:t>
            </a:r>
            <a:r>
              <a:rPr lang="en-US" sz="1200" b="0" i="0" u="none" strike="noStrike" kern="1200" baseline="0" dirty="0">
                <a:solidFill>
                  <a:schemeClr val="tx1"/>
                </a:solidFill>
                <a:latin typeface="Arial"/>
                <a:ea typeface="+mn-ea"/>
                <a:cs typeface="+mn-cs"/>
              </a:rPr>
              <a:t> is set to true in</a:t>
            </a:r>
          </a:p>
          <a:p>
            <a:r>
              <a:rPr lang="en-US" sz="1200" b="0" i="0" u="none" strike="noStrike" kern="1200" baseline="0" dirty="0">
                <a:solidFill>
                  <a:schemeClr val="tx1"/>
                </a:solidFill>
                <a:latin typeface="Arial"/>
                <a:ea typeface="+mn-ea"/>
                <a:cs typeface="+mn-cs"/>
              </a:rPr>
              <a:t>your </a:t>
            </a:r>
            <a:r>
              <a:rPr lang="en-US" sz="1200" b="0" i="0" u="none" strike="noStrike" kern="1200" baseline="0" dirty="0" err="1">
                <a:solidFill>
                  <a:schemeClr val="tx1"/>
                </a:solidFill>
                <a:latin typeface="Arial"/>
                <a:ea typeface="+mn-ea"/>
                <a:cs typeface="+mn-cs"/>
              </a:rPr>
              <a:t>KinesisClientLibConfiguration</a:t>
            </a:r>
            <a:r>
              <a:rPr lang="en-US" sz="1200" b="0" i="0" u="none" strike="noStrike" kern="1200" baseline="0" dirty="0">
                <a:solidFill>
                  <a:schemeClr val="tx1"/>
                </a:solidFill>
                <a:latin typeface="Arial"/>
                <a:ea typeface="+mn-ea"/>
                <a:cs typeface="+mn-cs"/>
              </a:rPr>
              <a:t> this will allow the shard sync task to clean up the lease for that shard.</a:t>
            </a:r>
          </a:p>
          <a:p>
            <a:r>
              <a:rPr lang="en-US" sz="1200" b="0" i="0" u="none" strike="noStrike" kern="1200" baseline="0" dirty="0">
                <a:solidFill>
                  <a:schemeClr val="tx1"/>
                </a:solidFill>
                <a:latin typeface="Arial"/>
                <a:ea typeface="+mn-ea"/>
                <a:cs typeface="+mn-cs"/>
              </a:rPr>
              <a:t>You can check your lease table in </a:t>
            </a:r>
            <a:r>
              <a:rPr lang="en-US" sz="1200" b="0" i="0" u="none" strike="noStrike" kern="1200" baseline="0" dirty="0" err="1">
                <a:solidFill>
                  <a:schemeClr val="tx1"/>
                </a:solidFill>
                <a:latin typeface="Arial"/>
                <a:ea typeface="+mn-ea"/>
                <a:cs typeface="+mn-cs"/>
              </a:rPr>
              <a:t>dynamodb</a:t>
            </a:r>
            <a:r>
              <a:rPr lang="en-US" sz="1200" b="0" i="0" u="none" strike="noStrike" kern="1200" baseline="0" dirty="0">
                <a:solidFill>
                  <a:schemeClr val="tx1"/>
                </a:solidFill>
                <a:latin typeface="Arial"/>
                <a:ea typeface="+mn-ea"/>
                <a:cs typeface="+mn-cs"/>
              </a:rPr>
              <a:t>, it will be named the same as the application name provided to your</a:t>
            </a:r>
          </a:p>
          <a:p>
            <a:r>
              <a:rPr lang="en-US" sz="1200" b="0" i="0" u="none" strike="noStrike" kern="1200" baseline="0" dirty="0">
                <a:solidFill>
                  <a:schemeClr val="tx1"/>
                </a:solidFill>
                <a:latin typeface="Arial"/>
                <a:ea typeface="+mn-ea"/>
                <a:cs typeface="+mn-cs"/>
              </a:rPr>
              <a:t>Workers. In that table you can confirm whether or not the leases for the closed shards have been </a:t>
            </a:r>
            <a:r>
              <a:rPr lang="en-US" sz="1200" b="0" i="0" u="none" strike="noStrike" kern="1200" baseline="0" dirty="0" err="1">
                <a:solidFill>
                  <a:schemeClr val="tx1"/>
                </a:solidFill>
                <a:latin typeface="Arial"/>
                <a:ea typeface="+mn-ea"/>
                <a:cs typeface="+mn-cs"/>
              </a:rPr>
              <a:t>checkpointed</a:t>
            </a:r>
            <a:r>
              <a:rPr lang="en-US" sz="1200" b="0" i="0" u="none" strike="noStrike" kern="1200" baseline="0" dirty="0">
                <a:solidFill>
                  <a:schemeClr val="tx1"/>
                </a:solidFill>
                <a:latin typeface="Arial"/>
                <a:ea typeface="+mn-ea"/>
                <a:cs typeface="+mn-cs"/>
              </a:rPr>
              <a:t> at</a:t>
            </a:r>
          </a:p>
          <a:p>
            <a:r>
              <a:rPr lang="en-US" sz="1200" b="0" i="0" u="none" strike="noStrike" kern="1200" baseline="0" dirty="0">
                <a:solidFill>
                  <a:schemeClr val="tx1"/>
                </a:solidFill>
                <a:latin typeface="Arial"/>
                <a:ea typeface="+mn-ea"/>
                <a:cs typeface="+mn-cs"/>
              </a:rPr>
              <a:t>SHARD_END or not.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55</a:t>
            </a:fld>
            <a:endParaRPr lang="en-US" dirty="0"/>
          </a:p>
        </p:txBody>
      </p:sp>
    </p:spTree>
    <p:extLst>
      <p:ext uri="{BB962C8B-B14F-4D97-AF65-F5344CB8AC3E}">
        <p14:creationId xmlns:p14="http://schemas.microsoft.com/office/powerpoint/2010/main" val="40023240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/about-aws/</a:t>
            </a:r>
            <a:r>
              <a:rPr lang="en-US" dirty="0" err="1"/>
              <a:t>whats</a:t>
            </a:r>
            <a:r>
              <a:rPr lang="en-US" dirty="0"/>
              <a:t>-new/2016/12/amazon-kinesis-firehose-can-now-prepare-and-transform-streaming-data-before-loading-it-to-data-stores/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56</a:t>
            </a:fld>
            <a:endParaRPr lang="en-US" dirty="0"/>
          </a:p>
        </p:txBody>
      </p:sp>
    </p:spTree>
    <p:extLst>
      <p:ext uri="{BB962C8B-B14F-4D97-AF65-F5344CB8AC3E}">
        <p14:creationId xmlns:p14="http://schemas.microsoft.com/office/powerpoint/2010/main" val="1721256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Orchestration tool across your infrastructure.</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Allows for </a:t>
            </a:r>
            <a:r>
              <a:rPr lang="en-US" baseline="0" dirty="0"/>
              <a:t>loosely couple designs</a:t>
            </a:r>
            <a:endParaRPr lang="en-US" dirty="0"/>
          </a:p>
          <a:p>
            <a:endParaRPr lang="en-US" sz="800" dirty="0"/>
          </a:p>
          <a:p>
            <a:r>
              <a:rPr lang="en-US" dirty="0"/>
              <a:t>Use it as a </a:t>
            </a:r>
            <a:r>
              <a:rPr lang="en-US" b="1" dirty="0"/>
              <a:t>middle layer to pass messages </a:t>
            </a:r>
            <a:r>
              <a:rPr lang="en-US" dirty="0"/>
              <a:t>and set up tasks to be completed.</a:t>
            </a:r>
          </a:p>
          <a:p>
            <a:endParaRPr lang="en-US" sz="800" dirty="0"/>
          </a:p>
          <a:p>
            <a:r>
              <a:rPr lang="en-US" dirty="0"/>
              <a:t>Break down individual tasks into different workers.</a:t>
            </a:r>
          </a:p>
          <a:p>
            <a:endParaRPr lang="en-US" sz="800" dirty="0"/>
          </a:p>
          <a:p>
            <a:r>
              <a:rPr lang="en-US" dirty="0"/>
              <a:t>You define logic between workers.</a:t>
            </a:r>
          </a:p>
          <a:p>
            <a:endParaRPr lang="en-US" sz="800" dirty="0"/>
          </a:p>
          <a:p>
            <a:r>
              <a:rPr lang="en-US" dirty="0"/>
              <a:t>Anything that can be scripted, can be made into a workflow task.</a:t>
            </a:r>
          </a:p>
          <a:p>
            <a:endParaRPr lang="en-US" sz="800" dirty="0"/>
          </a:p>
          <a:p>
            <a:r>
              <a:rPr lang="en-US" dirty="0"/>
              <a:t>Built-in </a:t>
            </a:r>
            <a:r>
              <a:rPr lang="en-US" b="1" dirty="0"/>
              <a:t>retries</a:t>
            </a:r>
            <a:r>
              <a:rPr lang="en-US" dirty="0"/>
              <a:t>, </a:t>
            </a:r>
            <a:r>
              <a:rPr lang="en-US" b="1" dirty="0"/>
              <a:t>timeouts</a:t>
            </a:r>
            <a:r>
              <a:rPr lang="en-US" dirty="0"/>
              <a:t>, and </a:t>
            </a:r>
            <a:r>
              <a:rPr lang="en-US" b="1" dirty="0"/>
              <a:t>logging.</a:t>
            </a:r>
            <a:endParaRPr lang="en-US" dirty="0"/>
          </a:p>
          <a:p>
            <a:endParaRPr lang="en-US" sz="800" dirty="0"/>
          </a:p>
          <a:p>
            <a:r>
              <a:rPr lang="en-US" dirty="0"/>
              <a:t>Low cost, reliability, and scalability are all built in</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62</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Emerging Needs like:</a:t>
            </a:r>
          </a:p>
          <a:p>
            <a:pPr marL="228600" indent="-228600">
              <a:buAutoNum type="arabicPeriod"/>
            </a:pPr>
            <a:r>
              <a:rPr lang="en-US" baseline="0" dirty="0"/>
              <a:t>Asynchronous interactions and loosely couple designs</a:t>
            </a:r>
          </a:p>
          <a:p>
            <a:pPr marL="228600" indent="-228600">
              <a:buAutoNum type="arabicPeriod"/>
            </a:pPr>
            <a:r>
              <a:rPr lang="en-US" baseline="0" dirty="0"/>
              <a:t>Applications that run across datacenters and cloud providers</a:t>
            </a:r>
          </a:p>
          <a:p>
            <a:pPr marL="228600" indent="-228600">
              <a:buAutoNum type="arabicPeriod"/>
            </a:pPr>
            <a:r>
              <a:rPr lang="en-US" baseline="0" dirty="0"/>
              <a:t>Efficient resource usage, scalability</a:t>
            </a:r>
          </a:p>
          <a:p>
            <a:pPr marL="228600" indent="-228600">
              <a:buAutoNum type="arabicPeriod"/>
            </a:pPr>
            <a:endParaRPr lang="en-US" baseline="0" dirty="0"/>
          </a:p>
          <a:p>
            <a:r>
              <a:rPr lang="en-US" dirty="0"/>
              <a:t>Reliable task dispatch &amp; state management are difficult to implement</a:t>
            </a:r>
          </a:p>
          <a:p>
            <a:r>
              <a:rPr lang="en-US" dirty="0"/>
              <a:t>Lack of task based programming models</a:t>
            </a:r>
          </a:p>
          <a:p>
            <a:r>
              <a:rPr lang="en-US" dirty="0"/>
              <a:t>Developers should concentrate on building business functionality and not on building the plumbing for orchestration</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64</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Activity tasks—and the activity workers that perform them—can run synchronously or asynchronously.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They can be distributed across multiple computers, potentially in different geographic regions, or they can all run on the same computer.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Different activity workers can be written in different programming languages and run on different operating systems.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schedules activity tasks, provides input data to the activity workers, processes events that arrive while the workflow is in progress, and ultimately ends (or closes) the workflow when the objective has been completed. </a:t>
            </a:r>
            <a:endParaRPr lang="en-US" dirty="0"/>
          </a:p>
          <a:p>
            <a:endParaRPr lang="en-US" dirty="0"/>
          </a:p>
          <a:p>
            <a:endParaRPr lang="en-US" dirty="0"/>
          </a:p>
          <a:p>
            <a:r>
              <a:rPr lang="en-US" dirty="0"/>
              <a:t>An AWS account can have multiple domains, each of which can contain multiple workflows, but workflows in different domains cannot interact.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65</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8</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Activity tasks—and the activity workers that perform them—can run synchronously or asynchronously.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They can be distributed across multiple computers, potentially in different geographic regions, or they can all run on the same computer.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Different activity workers can be written in different programming languages and run on different operating systems.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schedules activity tasks, provides input data to the activity workers, processes events that arrive while the workflow is in progress, and ultimately ends (or closes) the workflow when the objective has been completed. </a:t>
            </a:r>
            <a:endParaRPr lang="en-US" dirty="0"/>
          </a:p>
          <a:p>
            <a:endParaRPr lang="en-US" dirty="0"/>
          </a:p>
          <a:p>
            <a:endParaRPr lang="en-US" dirty="0"/>
          </a:p>
          <a:p>
            <a:r>
              <a:rPr lang="en-US" dirty="0"/>
              <a:t>An AWS account can have multiple domains, each of which can contain multiple workflows, but workflows in different domains cannot interact.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66</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Activity tasks—and the activity workers that perform them—can run synchronously or asynchronously.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They can be distributed across multiple computers, potentially in different geographic regions, or they can all run on the same computer.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Different activity workers can be written in different programming languages and run on different operating systems.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schedules activity tasks, provides input data to the activity workers, processes events that arrive while the workflow is in progress, and ultimately ends (or closes) the workflow when the objective has been completed. </a:t>
            </a:r>
            <a:endParaRPr lang="en-US" dirty="0"/>
          </a:p>
          <a:p>
            <a:endParaRPr lang="en-US" dirty="0"/>
          </a:p>
          <a:p>
            <a:endParaRPr lang="en-US" dirty="0"/>
          </a:p>
          <a:p>
            <a:r>
              <a:rPr lang="en-US" dirty="0"/>
              <a:t>An AWS account can have multiple domains, each of which can contain multiple workflows, but workflows in different domains cannot interact.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67</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role of the Amazon SWF service is to function as a reliable central hub through which data is exchanged between the decider, the activity workers, and other relevant entities such as the person administering the workflow.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directs the workflow by receiving decision tasks from Amazon SWF and responding back to Amazon SWF with decisions. A decision represents an action or set of actions which are the next steps in the workflow.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informs the decider of the state of the workflow by including with each decision task, a copy of the current workflow execution history.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68</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role of the Amazon SWF service is to function as a reliable central hub through which data is exchanged between the decider, the activity workers, and other relevant entities such as the person administering the workflow.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directs the workflow by receiving decision tasks from Amazon SWF and responding back to Amazon SWF with decisions. A decision represents an action or set of actions which are the next steps in the workflow.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informs the decider of the state of the workflow by including with each decision task, a copy of the current workflow execution history.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69</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role of the Amazon SWF service is to function as a reliable central hub through which data is exchanged between the decider, the activity workers, and other relevant entities such as the person administering the workflow.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 decider directs the workflow by receiving decision tasks from Amazon SWF and responding back to Amazon SWF with decisions. A decision represents an action or set of actions which are the next steps in the workflow.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informs the decider of the state of the workflow by including with each decision task, a copy of the current workflow execution history.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holds the TCP connection open for up to 60 seconds so that, if a task becomes available during that time, it can be returned in the same connection.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These actors can run on any computing device that can access an Amazon SWF endpoint. For example, you could use compute instances in the cloud, such as Amazon Elastic Compute Cloud (Amazon EC2); servers in your data center; or even a mobile device, to host a decider or activity worker. Once started, the decider and activity workers should start polling Amazon SWF for tasks.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schedules a decision task when the workflow starts and whenever the state of the workflow changes, such as when an activity task completes </a:t>
            </a:r>
            <a:endParaRPr lang="en-US" dirty="0">
              <a:effectLst/>
            </a:endParaRPr>
          </a:p>
          <a:p>
            <a:endParaRPr lang="en-US" dirty="0"/>
          </a:p>
          <a:p>
            <a:r>
              <a:rPr lang="en-US" dirty="0"/>
              <a:t>An </a:t>
            </a:r>
            <a:r>
              <a:rPr lang="en-US" i="1" dirty="0"/>
              <a:t>Activity </a:t>
            </a:r>
            <a:r>
              <a:rPr lang="en-US" dirty="0"/>
              <a:t>task tells an activity worker to perform its function, such as to check inventory or charge a credit card. </a:t>
            </a:r>
          </a:p>
          <a:p>
            <a:endParaRPr lang="en-US" dirty="0"/>
          </a:p>
          <a:p>
            <a:r>
              <a:rPr lang="en-US" sz="1200" kern="1200" dirty="0">
                <a:solidFill>
                  <a:schemeClr val="tx1"/>
                </a:solidFill>
                <a:effectLst/>
                <a:latin typeface="Arial"/>
                <a:ea typeface="+mn-ea"/>
                <a:cs typeface="+mn-cs"/>
              </a:rPr>
              <a:t>There are a number of benefits of using Lambda tasks in place of a traditional Amazon SWF activity: </a:t>
            </a:r>
            <a:endParaRPr lang="en-US" dirty="0"/>
          </a:p>
          <a:p>
            <a:r>
              <a:rPr lang="en-US" sz="1200" kern="1200" dirty="0">
                <a:solidFill>
                  <a:schemeClr val="tx1"/>
                </a:solidFill>
                <a:effectLst/>
                <a:latin typeface="Arial"/>
                <a:ea typeface="+mn-ea"/>
                <a:cs typeface="+mn-cs"/>
              </a:rPr>
              <a:t>Lambda tasks don’t need to be registered or versioned like Amazon SWF activity types. </a:t>
            </a:r>
          </a:p>
          <a:p>
            <a:r>
              <a:rPr lang="en-US" sz="1200" kern="1200" dirty="0">
                <a:solidFill>
                  <a:schemeClr val="tx1"/>
                </a:solidFill>
                <a:effectLst/>
                <a:latin typeface="Arial"/>
                <a:ea typeface="+mn-ea"/>
                <a:cs typeface="+mn-cs"/>
              </a:rPr>
              <a:t>You can use any existing Lambda functions that you’ve already defined in your workflows. </a:t>
            </a:r>
          </a:p>
          <a:p>
            <a:r>
              <a:rPr lang="en-US" sz="1200" kern="1200" dirty="0">
                <a:solidFill>
                  <a:schemeClr val="tx1"/>
                </a:solidFill>
                <a:effectLst/>
                <a:latin typeface="Arial"/>
                <a:ea typeface="+mn-ea"/>
                <a:cs typeface="+mn-cs"/>
              </a:rPr>
              <a:t>Lambda functions are called directly by Amazon SWF; there is no need for you to implement a worker program to execute them as you must do with traditional activities. </a:t>
            </a:r>
          </a:p>
          <a:p>
            <a:r>
              <a:rPr lang="en-US" sz="1200" kern="1200" dirty="0">
                <a:solidFill>
                  <a:schemeClr val="tx1"/>
                </a:solidFill>
                <a:effectLst/>
                <a:latin typeface="Arial"/>
                <a:ea typeface="+mn-ea"/>
                <a:cs typeface="+mn-cs"/>
              </a:rPr>
              <a:t>Lambda provides you with metrics and logs for tracking and analyzing your function executions.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There are also a number of limitations regarding Lambda tasks that you should be aware of: </a:t>
            </a:r>
          </a:p>
          <a:p>
            <a:r>
              <a:rPr lang="en-US" sz="1200" kern="1200" dirty="0">
                <a:solidFill>
                  <a:schemeClr val="tx1"/>
                </a:solidFill>
                <a:effectLst/>
                <a:latin typeface="Arial"/>
                <a:ea typeface="+mn-ea"/>
                <a:cs typeface="+mn-cs"/>
              </a:rPr>
              <a:t>Lambda tasks can only be run in AWS regions that provide support for Lambda. </a:t>
            </a:r>
          </a:p>
          <a:p>
            <a:r>
              <a:rPr lang="en-US" sz="1200" kern="1200" dirty="0">
                <a:solidFill>
                  <a:schemeClr val="tx1"/>
                </a:solidFill>
                <a:effectLst/>
                <a:latin typeface="Arial"/>
                <a:ea typeface="+mn-ea"/>
                <a:cs typeface="+mn-cs"/>
              </a:rPr>
              <a:t>Lambda tasks are currently supported only by the base SWF HTTP API and in the AWS Flow Framework for Java.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10561125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When an activity worker has completed the activity task, it reports to Amazon SWF that the task was completed, and it includes any relevant results that were generated. Amazon SWF updates the workflow execution history with an event that indicates the task completed and then schedules a decision task to transmit the updated history to the decider.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75</a:t>
            </a:fld>
            <a:endParaRPr lang="en-US" dirty="0"/>
          </a:p>
        </p:txBody>
      </p:sp>
    </p:spTree>
    <p:extLst>
      <p:ext uri="{BB962C8B-B14F-4D97-AF65-F5344CB8AC3E}">
        <p14:creationId xmlns:p14="http://schemas.microsoft.com/office/powerpoint/2010/main" val="3653169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9</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Decision Task Lists</a:t>
            </a:r>
          </a:p>
          <a:p>
            <a:r>
              <a:rPr lang="en-US" sz="1200" kern="1200" dirty="0">
                <a:solidFill>
                  <a:schemeClr val="tx1"/>
                </a:solidFill>
                <a:effectLst/>
                <a:latin typeface="Arial"/>
                <a:ea typeface="+mn-ea"/>
                <a:cs typeface="+mn-cs"/>
              </a:rPr>
              <a:t>Activity Task Lists</a:t>
            </a:r>
          </a:p>
          <a:p>
            <a:r>
              <a:rPr lang="en-US" sz="1200" kern="1200" dirty="0">
                <a:solidFill>
                  <a:schemeClr val="tx1"/>
                </a:solidFill>
                <a:effectLst/>
                <a:latin typeface="Arial"/>
                <a:ea typeface="+mn-ea"/>
                <a:cs typeface="+mn-cs"/>
              </a:rPr>
              <a:t>Task Routing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There are separate lists for activity tasks and decision tasks. A task is always scheduled on only one task list; tasks are not shared across lists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3244452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Once you start a workflow execution, it is open. An open workflow execution could be closed as completed, canceled, failed, or timed out.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 It could also be continued as a new execution, or it could be terminated.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 workflow execution could be closed by the decider, by the person administering the workflow, or by Amazon SWF. </a:t>
            </a:r>
            <a:endParaRPr lang="en-US"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 decider might also close the execution and logically continue it as a new execution using the </a:t>
            </a:r>
            <a:r>
              <a:rPr lang="en-US" sz="1200" kern="1200" dirty="0" err="1">
                <a:solidFill>
                  <a:schemeClr val="tx1"/>
                </a:solidFill>
                <a:effectLst/>
                <a:latin typeface="Arial"/>
                <a:ea typeface="+mn-ea"/>
                <a:cs typeface="+mn-cs"/>
              </a:rPr>
              <a:t>RespondDecisionTaskCompleted</a:t>
            </a:r>
            <a:r>
              <a:rPr lang="en-US" sz="1200" kern="1200" dirty="0">
                <a:solidFill>
                  <a:schemeClr val="tx1"/>
                </a:solidFill>
                <a:effectLst/>
                <a:latin typeface="Arial"/>
                <a:ea typeface="+mn-ea"/>
                <a:cs typeface="+mn-cs"/>
              </a:rPr>
              <a:t> action and passing the </a:t>
            </a:r>
            <a:r>
              <a:rPr lang="en-US" sz="1200" kern="1200" dirty="0" err="1">
                <a:solidFill>
                  <a:schemeClr val="tx1"/>
                </a:solidFill>
                <a:effectLst/>
                <a:latin typeface="Arial"/>
                <a:ea typeface="+mn-ea"/>
                <a:cs typeface="+mn-cs"/>
              </a:rPr>
              <a:t>ContinueAsNewWorkflowExecution</a:t>
            </a:r>
            <a:r>
              <a:rPr lang="en-US" sz="1200" kern="1200" dirty="0">
                <a:solidFill>
                  <a:schemeClr val="tx1"/>
                </a:solidFill>
                <a:effectLst/>
                <a:latin typeface="Arial"/>
                <a:ea typeface="+mn-ea"/>
                <a:cs typeface="+mn-cs"/>
              </a:rPr>
              <a:t> decision. This is a useful strategy for long-running workflow executions </a:t>
            </a:r>
            <a:r>
              <a:rPr lang="en-US" sz="1200" b="1" kern="1200" dirty="0">
                <a:solidFill>
                  <a:schemeClr val="tx1"/>
                </a:solidFill>
                <a:effectLst/>
                <a:latin typeface="Arial"/>
                <a:ea typeface="+mn-ea"/>
                <a:cs typeface="+mn-cs"/>
              </a:rPr>
              <a:t>for which the history may grow too large over time. </a:t>
            </a:r>
            <a:endParaRPr lang="en-US" b="1" dirty="0"/>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You</a:t>
            </a:r>
            <a:r>
              <a:rPr lang="en-US" sz="1200" kern="1200" baseline="0" dirty="0">
                <a:solidFill>
                  <a:schemeClr val="tx1"/>
                </a:solidFill>
                <a:effectLst/>
                <a:latin typeface="Arial"/>
                <a:ea typeface="+mn-ea"/>
                <a:cs typeface="+mn-cs"/>
              </a:rPr>
              <a:t> c</a:t>
            </a:r>
            <a:r>
              <a:rPr lang="en-US" sz="1200" kern="1200" dirty="0">
                <a:solidFill>
                  <a:schemeClr val="tx1"/>
                </a:solidFill>
                <a:effectLst/>
                <a:latin typeface="Arial"/>
                <a:ea typeface="+mn-ea"/>
                <a:cs typeface="+mn-cs"/>
              </a:rPr>
              <a:t>ould terminate workflow executions directly from the Amazon SWF console or programmatically by using the </a:t>
            </a:r>
            <a:r>
              <a:rPr lang="en-US" sz="1200" kern="1200" dirty="0" err="1">
                <a:solidFill>
                  <a:schemeClr val="tx1"/>
                </a:solidFill>
                <a:effectLst/>
                <a:latin typeface="Arial"/>
                <a:ea typeface="+mn-ea"/>
                <a:cs typeface="+mn-cs"/>
              </a:rPr>
              <a:t>TerminateWorkflowExecution</a:t>
            </a:r>
            <a:r>
              <a:rPr lang="en-US" sz="1200" kern="1200" dirty="0">
                <a:solidFill>
                  <a:schemeClr val="tx1"/>
                </a:solidFill>
                <a:effectLst/>
                <a:latin typeface="Arial"/>
                <a:ea typeface="+mn-ea"/>
                <a:cs typeface="+mn-cs"/>
              </a:rPr>
              <a:t> API.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Termination forces closure of the workflow execution.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Cancellation is preferred over termination, because your deciders can manage closure of the workflow execution.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750894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Domains provide a way of scoping Amazon SWF resources within your AWS account.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All the components of a workflow, such as the workflow type and activity types, must be specified to be in a domain. </a:t>
            </a: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It is possible to have more than one workflow in a domain; however, workflows in different domains cannot interact with each other. </a:t>
            </a:r>
          </a:p>
          <a:p>
            <a:endParaRPr lang="en-US" dirty="0"/>
          </a:p>
          <a:p>
            <a:r>
              <a:rPr lang="en-US" sz="1200" kern="1200" dirty="0">
                <a:solidFill>
                  <a:schemeClr val="tx1"/>
                </a:solidFill>
                <a:effectLst/>
                <a:latin typeface="Arial"/>
                <a:ea typeface="+mn-ea"/>
                <a:cs typeface="+mn-cs"/>
              </a:rPr>
              <a:t>When setting up a new workflow, before you set up any of the other workflow components you need to register a domain if you have not already done so. </a:t>
            </a:r>
          </a:p>
          <a:p>
            <a:endParaRPr lang="en-US" dirty="0"/>
          </a:p>
          <a:p>
            <a:r>
              <a:rPr lang="en-US" sz="1200" b="1" kern="1200" dirty="0">
                <a:solidFill>
                  <a:schemeClr val="tx1"/>
                </a:solidFill>
                <a:effectLst/>
                <a:latin typeface="Arial"/>
                <a:ea typeface="+mn-ea"/>
                <a:cs typeface="+mn-cs"/>
              </a:rPr>
              <a:t>When you register a domain, you specify a </a:t>
            </a:r>
            <a:r>
              <a:rPr lang="en-US" sz="1200" b="1" i="1" kern="1200" dirty="0">
                <a:solidFill>
                  <a:schemeClr val="tx1"/>
                </a:solidFill>
                <a:effectLst/>
                <a:latin typeface="Arial"/>
                <a:ea typeface="+mn-ea"/>
                <a:cs typeface="+mn-cs"/>
              </a:rPr>
              <a:t>workflow history retention period</a:t>
            </a:r>
            <a:r>
              <a:rPr lang="en-US" sz="1200" b="1" kern="1200" dirty="0">
                <a:solidFill>
                  <a:schemeClr val="tx1"/>
                </a:solidFill>
                <a:effectLst/>
                <a:latin typeface="Arial"/>
                <a:ea typeface="+mn-ea"/>
                <a:cs typeface="+mn-cs"/>
              </a:rPr>
              <a:t>. This period is the length of time that Amazon SWF will continue to retain information about the workflow execution after the workflow execution is complete</a:t>
            </a:r>
            <a:r>
              <a:rPr lang="en-US" sz="1200" kern="1200" dirty="0">
                <a:solidFill>
                  <a:schemeClr val="tx1"/>
                </a:solidFill>
                <a:effectLst/>
                <a:latin typeface="Arial"/>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32444525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Versioning enables you to run multiple implementations of workflows and activities concurrently.</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Workflow and activity types have a version associated with them which is specified at registration time. Version is a free-form string and you can choose your own versioning scheme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Signals –</a:t>
            </a:r>
            <a:r>
              <a:rPr lang="en-US" sz="1200" kern="1200" dirty="0">
                <a:solidFill>
                  <a:schemeClr val="tx1"/>
                </a:solidFill>
                <a:effectLst/>
                <a:latin typeface="Arial"/>
                <a:ea typeface="+mn-ea"/>
                <a:cs typeface="+mn-cs"/>
              </a:rPr>
              <a:t>inject information into a running workflow execution perhaps</a:t>
            </a:r>
            <a:r>
              <a:rPr lang="en-US" sz="1200" kern="1200" baseline="0" dirty="0">
                <a:solidFill>
                  <a:schemeClr val="tx1"/>
                </a:solidFill>
                <a:effectLst/>
                <a:latin typeface="Arial"/>
                <a:ea typeface="+mn-ea"/>
                <a:cs typeface="+mn-cs"/>
              </a:rPr>
              <a:t> to inform it of an external event</a:t>
            </a:r>
            <a:r>
              <a:rPr lang="en-US" dirty="0"/>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To use signals, define the signal name and data to be passed to the signal—if any. Then, program the decider to recognize the signal event (</a:t>
            </a:r>
            <a:r>
              <a:rPr lang="en-US" sz="1200" kern="1200" dirty="0" err="1">
                <a:solidFill>
                  <a:schemeClr val="tx1"/>
                </a:solidFill>
                <a:effectLst/>
                <a:latin typeface="Arial"/>
                <a:ea typeface="+mn-ea"/>
                <a:cs typeface="+mn-cs"/>
              </a:rPr>
              <a:t>WorkflowExecutionSignaled</a:t>
            </a:r>
            <a:r>
              <a:rPr lang="en-US" sz="1200" kern="1200" dirty="0">
                <a:solidFill>
                  <a:schemeClr val="tx1"/>
                </a:solidFill>
                <a:effectLst/>
                <a:latin typeface="Arial"/>
                <a:ea typeface="+mn-ea"/>
                <a:cs typeface="+mn-cs"/>
              </a:rPr>
              <a:t>) in the history and process it appropriately.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Child Workflows - Complicated workflows can be broken into smaller, more manageable, and potentially reusable components by using child workflows. A child workflow is a workflow execution that is initiated by another (parent) workflow execution </a:t>
            </a:r>
            <a:endParaRPr lang="en-US" dirty="0">
              <a:effectLst/>
            </a:endParaRP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Specify the </a:t>
            </a:r>
            <a:r>
              <a:rPr lang="en-US" sz="1200" i="1" kern="1200" dirty="0">
                <a:solidFill>
                  <a:schemeClr val="tx1"/>
                </a:solidFill>
                <a:effectLst/>
                <a:latin typeface="Arial"/>
                <a:ea typeface="+mn-ea"/>
                <a:cs typeface="+mn-cs"/>
              </a:rPr>
              <a:t>child policy</a:t>
            </a:r>
            <a:r>
              <a:rPr lang="en-US" sz="1200" kern="1200" dirty="0">
                <a:solidFill>
                  <a:schemeClr val="tx1"/>
                </a:solidFill>
                <a:effectLst/>
                <a:latin typeface="Arial"/>
                <a:ea typeface="+mn-ea"/>
                <a:cs typeface="+mn-cs"/>
              </a:rPr>
              <a:t>, that is, how Amazon SWF should handle the situation in which the parent workflow execution terminates before the child workflow execution. </a:t>
            </a:r>
          </a:p>
          <a:p>
            <a:r>
              <a:rPr lang="en-US" sz="1200" kern="1200" dirty="0">
                <a:solidFill>
                  <a:schemeClr val="tx1"/>
                </a:solidFill>
                <a:effectLst/>
                <a:latin typeface="Arial"/>
                <a:ea typeface="+mn-ea"/>
                <a:cs typeface="+mn-cs"/>
              </a:rPr>
              <a:t>There are three possible values: </a:t>
            </a:r>
            <a:endParaRPr lang="en-US" dirty="0">
              <a:effectLst/>
            </a:endParaRPr>
          </a:p>
          <a:p>
            <a:pPr lvl="1"/>
            <a:r>
              <a:rPr lang="en-US" sz="1200" kern="1200" dirty="0">
                <a:solidFill>
                  <a:schemeClr val="tx1"/>
                </a:solidFill>
                <a:effectLst/>
                <a:latin typeface="Arial"/>
                <a:ea typeface="+mn-ea"/>
                <a:cs typeface="+mn-cs"/>
              </a:rPr>
              <a:t>TERMINATE: Amazon SWF will terminate the child executions. </a:t>
            </a:r>
          </a:p>
          <a:p>
            <a:pPr lvl="1"/>
            <a:r>
              <a:rPr lang="en-US" sz="1200" kern="1200" dirty="0">
                <a:solidFill>
                  <a:schemeClr val="tx1"/>
                </a:solidFill>
                <a:effectLst/>
                <a:latin typeface="Arial"/>
                <a:ea typeface="+mn-ea"/>
                <a:cs typeface="+mn-cs"/>
              </a:rPr>
              <a:t>REQUEST_CANCEL: Amazon SWF will attempt to cancel the child execution by placing a </a:t>
            </a:r>
            <a:r>
              <a:rPr lang="en-US" sz="1200" kern="1200" dirty="0" err="1">
                <a:solidFill>
                  <a:schemeClr val="tx1"/>
                </a:solidFill>
                <a:effectLst/>
                <a:latin typeface="Arial"/>
                <a:ea typeface="+mn-ea"/>
                <a:cs typeface="+mn-cs"/>
              </a:rPr>
              <a:t>WorkflowExecutionCancelRequested</a:t>
            </a:r>
            <a:r>
              <a:rPr lang="en-US" sz="1200" kern="1200" dirty="0">
                <a:solidFill>
                  <a:schemeClr val="tx1"/>
                </a:solidFill>
                <a:effectLst/>
                <a:latin typeface="Arial"/>
                <a:ea typeface="+mn-ea"/>
                <a:cs typeface="+mn-cs"/>
              </a:rPr>
              <a:t> event in the child's workflow execution history. </a:t>
            </a:r>
          </a:p>
          <a:p>
            <a:pPr lvl="1"/>
            <a:r>
              <a:rPr lang="en-US" sz="1200" kern="1200" dirty="0">
                <a:solidFill>
                  <a:schemeClr val="tx1"/>
                </a:solidFill>
                <a:effectLst/>
                <a:latin typeface="Arial"/>
                <a:ea typeface="+mn-ea"/>
                <a:cs typeface="+mn-cs"/>
              </a:rPr>
              <a:t>ABANDON: Amazon SWF will take no action; the child executions will continue to run.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1463978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ea typeface="+mn-ea"/>
                <a:cs typeface="+mn-cs"/>
              </a:rPr>
              <a:t>Markers</a:t>
            </a:r>
            <a:r>
              <a:rPr lang="en-US" sz="1200" kern="1200" baseline="0" dirty="0">
                <a:solidFill>
                  <a:schemeClr val="tx1"/>
                </a:solidFill>
                <a:effectLst/>
                <a:latin typeface="Arial"/>
                <a:ea typeface="+mn-ea"/>
                <a:cs typeface="+mn-cs"/>
              </a:rPr>
              <a:t> - </a:t>
            </a:r>
            <a:r>
              <a:rPr lang="en-US" sz="1200" kern="1200" dirty="0">
                <a:solidFill>
                  <a:schemeClr val="tx1"/>
                </a:solidFill>
                <a:effectLst/>
                <a:latin typeface="Arial"/>
                <a:ea typeface="+mn-ea"/>
                <a:cs typeface="+mn-cs"/>
              </a:rPr>
              <a:t>Markers enable you to record information in the workflow execution history that you can use for any custom or scenario-specific purpose. </a:t>
            </a:r>
            <a:endParaRPr lang="en-US" dirty="0">
              <a:effectLst/>
            </a:endParaRPr>
          </a:p>
          <a:p>
            <a:r>
              <a:rPr lang="en-US" sz="1200" kern="1200" dirty="0">
                <a:solidFill>
                  <a:schemeClr val="tx1"/>
                </a:solidFill>
                <a:effectLst/>
                <a:latin typeface="Arial"/>
                <a:ea typeface="+mn-ea"/>
                <a:cs typeface="+mn-cs"/>
              </a:rPr>
              <a:t>To use markers, a decider uses the </a:t>
            </a:r>
            <a:r>
              <a:rPr lang="en-US" sz="1200" kern="1200" dirty="0" err="1">
                <a:solidFill>
                  <a:schemeClr val="tx1"/>
                </a:solidFill>
                <a:effectLst/>
                <a:latin typeface="Arial"/>
                <a:ea typeface="+mn-ea"/>
                <a:cs typeface="+mn-cs"/>
              </a:rPr>
              <a:t>RecordMarker</a:t>
            </a:r>
            <a:r>
              <a:rPr lang="en-US" sz="1200" kern="1200" dirty="0">
                <a:solidFill>
                  <a:schemeClr val="tx1"/>
                </a:solidFill>
                <a:effectLst/>
                <a:latin typeface="Arial"/>
                <a:ea typeface="+mn-ea"/>
                <a:cs typeface="+mn-cs"/>
              </a:rPr>
              <a:t> decision, names the marker, attaches desired data to the decision, and notifies Amazon SWF using the </a:t>
            </a:r>
            <a:r>
              <a:rPr lang="en-US" sz="1200" kern="1200" dirty="0" err="1">
                <a:solidFill>
                  <a:schemeClr val="tx1"/>
                </a:solidFill>
                <a:effectLst/>
                <a:latin typeface="Arial"/>
                <a:ea typeface="+mn-ea"/>
                <a:cs typeface="+mn-cs"/>
              </a:rPr>
              <a:t>RespondDecisionTaskCompleted</a:t>
            </a:r>
            <a:r>
              <a:rPr lang="en-US" sz="1200" kern="1200" dirty="0">
                <a:solidFill>
                  <a:schemeClr val="tx1"/>
                </a:solidFill>
                <a:effectLst/>
                <a:latin typeface="Arial"/>
                <a:ea typeface="+mn-ea"/>
                <a:cs typeface="+mn-cs"/>
              </a:rPr>
              <a:t> action </a:t>
            </a:r>
            <a:endParaRPr lang="en-US" dirty="0">
              <a:effectLst/>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Tags - </a:t>
            </a:r>
            <a:r>
              <a:rPr lang="en-US" sz="1200" kern="1200" dirty="0">
                <a:solidFill>
                  <a:schemeClr val="tx1"/>
                </a:solidFill>
                <a:effectLst/>
                <a:latin typeface="Arial"/>
                <a:ea typeface="+mn-ea"/>
                <a:cs typeface="+mn-cs"/>
              </a:rPr>
              <a:t>Amazon SWF enables you to associate tags with workflow executions and later query for workflow executions based on these tags.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For example, suppose you run several fulfillment centers. Proper tagging could enable you to list the processes occurring in a specific fulfillment center.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SWF supports tagging a workflow execution with up to five tags. Each tag is a free-form string and may be up to 256 characters in length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463978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Every actor that accesses an Amazon SWF resource—deciders, activity workers, workflow administrators—must have authorized AWS access keys </a:t>
            </a:r>
            <a:endParaRPr lang="en-US" dirty="0"/>
          </a:p>
          <a:p>
            <a:endParaRPr lang="en-US" dirty="0"/>
          </a:p>
          <a:p>
            <a:r>
              <a:rPr lang="en-US" sz="1200" kern="1200" dirty="0">
                <a:solidFill>
                  <a:schemeClr val="tx1"/>
                </a:solidFill>
                <a:effectLst/>
                <a:latin typeface="Arial"/>
                <a:ea typeface="+mn-ea"/>
                <a:cs typeface="+mn-cs"/>
              </a:rPr>
              <a:t>Amazon SWF access control is based primarily on two types of permissions: </a:t>
            </a:r>
            <a:endParaRPr lang="en-US" dirty="0">
              <a:effectLst/>
            </a:endParaRPr>
          </a:p>
          <a:p>
            <a:pPr lvl="1"/>
            <a:r>
              <a:rPr lang="en-US" sz="1200" kern="1200" dirty="0">
                <a:solidFill>
                  <a:schemeClr val="tx1"/>
                </a:solidFill>
                <a:effectLst/>
                <a:latin typeface="Arial"/>
                <a:ea typeface="+mn-ea"/>
                <a:cs typeface="+mn-cs"/>
              </a:rPr>
              <a:t>Resource permissions: Which Amazon SWF resources a user can access.</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You can express resource permissions only for domains. </a:t>
            </a:r>
          </a:p>
          <a:p>
            <a:pPr lvl="1"/>
            <a:r>
              <a:rPr lang="en-US" sz="1200" kern="1200" dirty="0">
                <a:solidFill>
                  <a:schemeClr val="tx1"/>
                </a:solidFill>
                <a:effectLst/>
                <a:latin typeface="Arial"/>
                <a:ea typeface="+mn-ea"/>
                <a:cs typeface="+mn-cs"/>
              </a:rPr>
              <a:t>API permissions: Which Amazon SWF actions a user can call. </a:t>
            </a:r>
          </a:p>
          <a:p>
            <a:endParaRPr lang="en-US" dirty="0"/>
          </a:p>
          <a:p>
            <a:r>
              <a:rPr lang="en-US" sz="1200" kern="1200" dirty="0">
                <a:solidFill>
                  <a:schemeClr val="tx1"/>
                </a:solidFill>
                <a:effectLst/>
                <a:latin typeface="Arial"/>
                <a:ea typeface="+mn-ea"/>
                <a:cs typeface="+mn-cs"/>
              </a:rPr>
              <a:t>For example, you could: </a:t>
            </a:r>
            <a:endParaRPr lang="en-US" dirty="0"/>
          </a:p>
          <a:p>
            <a:r>
              <a:rPr lang="en-US" sz="1200" kern="1200" dirty="0">
                <a:solidFill>
                  <a:schemeClr val="tx1"/>
                </a:solidFill>
                <a:effectLst/>
                <a:latin typeface="Arial"/>
                <a:ea typeface="+mn-ea"/>
                <a:cs typeface="+mn-cs"/>
              </a:rPr>
              <a:t>	Allow a user to call any Amazon SWF action without restrictions, but only in a specified domain. You could use such a policy to allow workflow applications that are under development to use any action, but only a "sandbox" domain. </a:t>
            </a:r>
          </a:p>
          <a:p>
            <a:r>
              <a:rPr lang="en-US" sz="1200" kern="1200" dirty="0">
                <a:solidFill>
                  <a:schemeClr val="tx1"/>
                </a:solidFill>
                <a:effectLst/>
                <a:latin typeface="Arial"/>
                <a:ea typeface="+mn-ea"/>
                <a:cs typeface="+mn-cs"/>
              </a:rPr>
              <a:t>	Allow a user to access any domain, but constrain how they use the API. You could use such a policy to allow an "auditor" application to call the API in any domain, but allow only read access. </a:t>
            </a:r>
          </a:p>
          <a:p>
            <a:r>
              <a:rPr lang="en-US" sz="1200" kern="1200" dirty="0">
                <a:solidFill>
                  <a:schemeClr val="tx1"/>
                </a:solidFill>
                <a:effectLst/>
                <a:latin typeface="Arial"/>
                <a:ea typeface="+mn-ea"/>
                <a:cs typeface="+mn-cs"/>
              </a:rPr>
              <a:t>	Allow a user to call only a limited set of actions in certain domains. You could use such a policy to allow a workflow starter to call only the </a:t>
            </a:r>
            <a:r>
              <a:rPr lang="en-US" sz="1200" kern="1200" dirty="0" err="1">
                <a:solidFill>
                  <a:schemeClr val="tx1"/>
                </a:solidFill>
                <a:effectLst/>
                <a:latin typeface="Arial"/>
                <a:ea typeface="+mn-ea"/>
                <a:cs typeface="+mn-cs"/>
              </a:rPr>
              <a:t>StartWorkflowExecution</a:t>
            </a:r>
            <a:r>
              <a:rPr lang="en-US" sz="1200" kern="1200" dirty="0">
                <a:solidFill>
                  <a:schemeClr val="tx1"/>
                </a:solidFill>
                <a:effectLst/>
                <a:latin typeface="Arial"/>
                <a:ea typeface="+mn-ea"/>
                <a:cs typeface="+mn-cs"/>
              </a:rPr>
              <a:t> action in a specified domain.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9276175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3812682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38126820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7586320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00891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10</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Thumbnail images, compress files, synchronize object metadata with Amazon DynamoDB tables</a:t>
            </a:r>
          </a:p>
          <a:p>
            <a:r>
              <a:rPr lang="en-US" dirty="0"/>
              <a:t>Turn Amazon S3 into active storage</a:t>
            </a:r>
          </a:p>
          <a:p>
            <a:pPr lvl="1"/>
            <a:r>
              <a:rPr lang="en-US" dirty="0"/>
              <a:t>Easily audit AWS CloudTrail logs with AWS Lambda functions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Turn Amazon S3 into active storage</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31156727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verify data formats, audit out-of-range values, filter and copy data to other tables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4566842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AWS API usage with AWS CloudTrail</a:t>
            </a:r>
          </a:p>
          <a:p>
            <a:r>
              <a:rPr lang="en-US" dirty="0"/>
              <a:t>Use Amazon S3 bucket events and AWS Lambda to automate the log analysis</a:t>
            </a:r>
          </a:p>
          <a:p>
            <a:r>
              <a:rPr lang="en-US" dirty="0"/>
              <a:t>Detect suspicious activity or anomalies and notify via Amazon SNS, email, or logs</a:t>
            </a:r>
          </a:p>
          <a:p>
            <a:r>
              <a:rPr lang="en-US" dirty="0"/>
              <a:t>Same technique can be used for any S3 log data</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3674589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Call AWS Lambda’s </a:t>
            </a:r>
            <a:r>
              <a:rPr lang="en-US" dirty="0" err="1">
                <a:latin typeface="Lucida Console" panose="020B0609040504020204" pitchFamily="49" charset="0"/>
              </a:rPr>
              <a:t>asyncInvoke</a:t>
            </a:r>
            <a:r>
              <a:rPr lang="en-US" dirty="0">
                <a:latin typeface="Lucida Console" panose="020B0609040504020204" pitchFamily="49" charset="0"/>
              </a:rPr>
              <a:t> </a:t>
            </a:r>
            <a:r>
              <a:rPr lang="en-US" dirty="0"/>
              <a:t>API directly from your application, providing a custom event (</a:t>
            </a:r>
            <a:r>
              <a:rPr lang="en-US" dirty="0" err="1"/>
              <a:t>json</a:t>
            </a:r>
            <a:r>
              <a:rPr lang="en-US" dirty="0"/>
              <a:t>) to process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28648202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3F2ED-74C5-7D4F-8560-0CC253E9A436}" type="slidenum">
              <a:rPr lang="en-US" smtClean="0"/>
              <a:pPr/>
              <a:t>98</a:t>
            </a:fld>
            <a:endParaRPr lang="en-US" dirty="0"/>
          </a:p>
        </p:txBody>
      </p:sp>
    </p:spTree>
    <p:extLst>
      <p:ext uri="{BB962C8B-B14F-4D97-AF65-F5344CB8AC3E}">
        <p14:creationId xmlns:p14="http://schemas.microsoft.com/office/powerpoint/2010/main" val="10089122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Based</a:t>
            </a:r>
            <a:r>
              <a:rPr lang="en-US" baseline="0" dirty="0"/>
              <a:t> on the feedback we received from our customers we worked on a new product, Amazon API Gateway.</a:t>
            </a:r>
          </a:p>
          <a:p>
            <a:pPr marL="171450" indent="-171450">
              <a:buFontTx/>
              <a:buChar char="-"/>
            </a:pPr>
            <a:endParaRPr lang="en-US" baseline="0" dirty="0"/>
          </a:p>
          <a:p>
            <a:pPr marL="171450" lvl="0" indent="-171450">
              <a:buFontTx/>
              <a:buChar char="-"/>
            </a:pPr>
            <a:r>
              <a:rPr lang="en-US" dirty="0"/>
              <a:t>The ability to create and</a:t>
            </a:r>
            <a:r>
              <a:rPr lang="en-US" baseline="0" dirty="0"/>
              <a:t> run multiple version of an API simultaneously.</a:t>
            </a:r>
            <a:r>
              <a:rPr lang="en-US" dirty="0"/>
              <a:t> We</a:t>
            </a:r>
            <a:r>
              <a:rPr lang="en-US" baseline="0" dirty="0"/>
              <a:t> have also built Stages. These enable developers to deploy multiple stages of each version simultaneously. For example, dev stage, prod stage, or beta stage.</a:t>
            </a:r>
          </a:p>
          <a:p>
            <a:pPr marL="171450" lvl="0" indent="-171450">
              <a:buFontTx/>
              <a:buChar char="-"/>
            </a:pPr>
            <a:r>
              <a:rPr lang="en-US" baseline="0" dirty="0"/>
              <a:t>API Gateway helps developers create, monitor, and manage API Keys that they can distribute to 3</a:t>
            </a:r>
            <a:r>
              <a:rPr lang="en-US" baseline="30000" dirty="0"/>
              <a:t>rd</a:t>
            </a:r>
            <a:r>
              <a:rPr lang="en-US" baseline="0" dirty="0"/>
              <a:t> party developers</a:t>
            </a:r>
          </a:p>
          <a:p>
            <a:pPr marL="171450" lvl="0" indent="-171450">
              <a:buFontTx/>
              <a:buChar char="-"/>
            </a:pPr>
            <a:r>
              <a:rPr lang="en-US" baseline="0" dirty="0"/>
              <a:t>Developers who already own an authentication and authorization system can leverage their own infrastructure. For developers who are starting from scratch we have introduced the ability to leverage AWS’ own authorization mechanisms such as Signature V4 on Requests and IAM access policies for fine-grained access control</a:t>
            </a:r>
          </a:p>
          <a:p>
            <a:pPr marL="171450" lvl="0" indent="-171450">
              <a:buFontTx/>
              <a:buChar char="-"/>
            </a:pPr>
            <a:r>
              <a:rPr lang="en-US" baseline="0" dirty="0"/>
              <a:t>At AWS we already run a very large, reliable network. API Gateway helps developers leverage all the work we have done over the years and allows developers to throttle incoming requests and use CloudWatch to monitor the status and latency of their APIs and set Alarms. </a:t>
            </a:r>
          </a:p>
          <a:p>
            <a:pPr marL="171450" lvl="0" indent="-171450">
              <a:buFontTx/>
              <a:buChar char="-"/>
            </a:pPr>
            <a:r>
              <a:rPr lang="en-US" baseline="0" dirty="0"/>
              <a:t>Finally, it turns out AWS already had the perfect tool for developers who wanted to build server-less backends, it’s AWS Lambda. With the API Gateway customers can now expose AWS Lambda functions as API endpoints.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105</a:t>
            </a:fld>
            <a:endParaRPr lang="en-US" dirty="0"/>
          </a:p>
        </p:txBody>
      </p:sp>
    </p:spTree>
    <p:extLst>
      <p:ext uri="{BB962C8B-B14F-4D97-AF65-F5344CB8AC3E}">
        <p14:creationId xmlns:p14="http://schemas.microsoft.com/office/powerpoint/2010/main" val="3268471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beyond this, we’ve listened and included additional features such as…</a:t>
            </a:r>
            <a:endParaRPr lang="en-US" baseline="0" dirty="0"/>
          </a:p>
          <a:p>
            <a:pPr marL="171450" indent="-171450">
              <a:buFontTx/>
              <a:buChar char="-"/>
            </a:pPr>
            <a:endParaRPr lang="en-US" baseline="0" dirty="0"/>
          </a:p>
          <a:p>
            <a:pPr marL="171450" lvl="0" indent="-171450">
              <a:buFontTx/>
              <a:buChar char="-"/>
            </a:pPr>
            <a:r>
              <a:rPr lang="en-US" baseline="0" dirty="0"/>
              <a:t>Customers will be able to provision and configure a dedicated cache for their APIs, we will serve responses from the cache without hitting a customer’s backend whenever possible</a:t>
            </a:r>
          </a:p>
          <a:p>
            <a:pPr marL="171450" lvl="0" indent="-171450">
              <a:buFontTx/>
              <a:buChar char="-"/>
            </a:pPr>
            <a:r>
              <a:rPr lang="en-US" baseline="0" dirty="0"/>
              <a:t>Continuing our story on leveraging the powerful network AWS has built, API Gateway leverages Amazon CloudFront to create global distributions for customer’s APIs, this lowers the latency for end users but also gives our customers’ APIs DDoS protection out of the box, both for malicious requests (Layer 7) and for lower level attacks (Layer 3, SYN floods)</a:t>
            </a:r>
          </a:p>
          <a:p>
            <a:pPr marL="171450" lvl="0" indent="-171450">
              <a:buFontTx/>
              <a:buChar char="-"/>
            </a:pPr>
            <a:r>
              <a:rPr lang="en-US" baseline="0" dirty="0"/>
              <a:t>API Gateway can automatically generate client SDKs based on our customer’s API definition. This allows developers to take their APIs from concept to integration test in a client app in a matter of hours, now weeks</a:t>
            </a:r>
          </a:p>
          <a:p>
            <a:pPr marL="171450" lvl="0" indent="-171450">
              <a:buFontTx/>
              <a:buChar char="-"/>
            </a:pPr>
            <a:r>
              <a:rPr lang="en-US" baseline="0" dirty="0"/>
              <a:t>Many of our customers use Swagger to define their APIs. API Gateway can import Swagger definitions. We have also built an open source Swagger import tool that our customers can use as part of their development workflow. This way they can keep working with Swagger in their local repository, then import and deploy their APIs into API Gateway at build time</a:t>
            </a:r>
          </a:p>
          <a:p>
            <a:pPr marL="171450" lvl="0" indent="-171450">
              <a:buFontTx/>
              <a:buChar char="-"/>
            </a:pPr>
            <a:r>
              <a:rPr lang="en-US" baseline="0" dirty="0"/>
              <a:t>We have also integrated with the Apache Velocity </a:t>
            </a:r>
            <a:r>
              <a:rPr lang="en-US" baseline="0" dirty="0" err="1"/>
              <a:t>templating</a:t>
            </a:r>
            <a:r>
              <a:rPr lang="en-US" baseline="0" dirty="0"/>
              <a:t> engine, this allows our customers to transform the shape of requests and responses as they flow through the API Gateway. This gives customers the ability to expose legacy endpoints as modern, RESTful APIs among many other things.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106</a:t>
            </a:fld>
            <a:endParaRPr lang="en-US" dirty="0"/>
          </a:p>
        </p:txBody>
      </p:sp>
    </p:spTree>
    <p:extLst>
      <p:ext uri="{BB962C8B-B14F-4D97-AF65-F5344CB8AC3E}">
        <p14:creationId xmlns:p14="http://schemas.microsoft.com/office/powerpoint/2010/main" val="2693432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first thing we want</a:t>
            </a:r>
            <a:r>
              <a:rPr lang="en-US" baseline="0" dirty="0"/>
              <a:t> to look at is the standard flow of an API call, including all components in the system</a:t>
            </a:r>
          </a:p>
          <a:p>
            <a:pPr marL="171450" indent="-171450">
              <a:buFontTx/>
              <a:buChar char="-"/>
            </a:pPr>
            <a:r>
              <a:rPr lang="en-US" baseline="0" dirty="0"/>
              <a:t>First, a request comes in from a client, this could be a mobile device, a web application or a backend service</a:t>
            </a:r>
          </a:p>
          <a:p>
            <a:pPr marL="171450" indent="-171450">
              <a:buFontTx/>
              <a:buChar char="-"/>
            </a:pPr>
            <a:r>
              <a:rPr lang="en-US" baseline="0" dirty="0"/>
              <a:t>The requests arrives at one of our CloudFront </a:t>
            </a:r>
            <a:r>
              <a:rPr lang="en-US" baseline="0" dirty="0" err="1"/>
              <a:t>PoP</a:t>
            </a:r>
            <a:r>
              <a:rPr lang="en-US" baseline="0" dirty="0"/>
              <a:t> locations, it’s accepted and routed through to the API Gateway in the customer’s region</a:t>
            </a:r>
          </a:p>
          <a:p>
            <a:pPr marL="171450" indent="-171450">
              <a:buFontTx/>
              <a:buChar char="-"/>
            </a:pPr>
            <a:r>
              <a:rPr lang="en-US" dirty="0"/>
              <a:t>The API Gateway receives</a:t>
            </a:r>
            <a:r>
              <a:rPr lang="en-US" baseline="0" dirty="0"/>
              <a:t> the request, then checks for records in the dedicated cache (if it is configured). If there are no cached records available then it will forward the request to the backend for processing</a:t>
            </a:r>
          </a:p>
          <a:p>
            <a:pPr marL="171450" indent="-171450">
              <a:buFontTx/>
              <a:buChar char="-"/>
            </a:pPr>
            <a:r>
              <a:rPr lang="en-US" baseline="0" dirty="0"/>
              <a:t>The backend can be a Lambda function, a web service running on Amazon EC2, or any other publicly accessible web service</a:t>
            </a:r>
          </a:p>
          <a:p>
            <a:pPr marL="171450" indent="-171450">
              <a:buFontTx/>
              <a:buChar char="-"/>
            </a:pPr>
            <a:r>
              <a:rPr lang="en-US" baseline="0" dirty="0"/>
              <a:t>Once the backend has processed the request the API call metrics are logged in Amazon CloudWatch and the content is returned to the client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108</a:t>
            </a:fld>
            <a:endParaRPr lang="en-US" dirty="0"/>
          </a:p>
        </p:txBody>
      </p:sp>
    </p:spTree>
    <p:extLst>
      <p:ext uri="{BB962C8B-B14F-4D97-AF65-F5344CB8AC3E}">
        <p14:creationId xmlns:p14="http://schemas.microsoft.com/office/powerpoint/2010/main" val="4426980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look at what is an API, how you build,</a:t>
            </a:r>
            <a:r>
              <a:rPr lang="en-US" baseline="0" dirty="0"/>
              <a:t> and how you deploy an API</a:t>
            </a:r>
          </a:p>
          <a:p>
            <a:pPr marL="628650" lvl="1" indent="-171450">
              <a:buFontTx/>
              <a:buChar char="-"/>
            </a:pPr>
            <a:r>
              <a:rPr lang="en-US" dirty="0"/>
              <a:t>The first step is to</a:t>
            </a:r>
            <a:r>
              <a:rPr lang="en-US" baseline="0" dirty="0"/>
              <a:t> create a new API, and declare its resources and methods. Once an API is declared it can be tested from the Console or the API Gateway APIs, but it is not yet accessible on the internet</a:t>
            </a:r>
          </a:p>
          <a:p>
            <a:pPr marL="628650" lvl="1" indent="-171450">
              <a:buFontTx/>
              <a:buChar char="-"/>
            </a:pPr>
            <a:r>
              <a:rPr lang="en-US" baseline="0" dirty="0"/>
              <a:t>To make the API available it needs to be deployed to a Stage. Stages help you manage your development, beta, production environments etc. Customers can create as many stages as they want, similar to tagging. Each stage can be configured with its own logging, throttling, monitoring and caching settings</a:t>
            </a:r>
          </a:p>
          <a:p>
            <a:pPr marL="628650" lvl="1" indent="-171450">
              <a:buFontTx/>
              <a:buChar char="-"/>
            </a:pPr>
            <a:r>
              <a:rPr lang="en-US" baseline="0" dirty="0"/>
              <a:t>At any time you can clone the state of an existing API into a new one, this allows you to start working on v2 of your APIs while v1 is still being developed/fixed.</a:t>
            </a:r>
          </a:p>
          <a:p>
            <a:pPr marL="628650" lvl="1" indent="-171450">
              <a:buFontTx/>
              <a:buChar char="-"/>
            </a:pPr>
            <a:r>
              <a:rPr lang="en-US" baseline="0" dirty="0"/>
              <a:t>API Gateway saves a history of the last 300 deployments to each stage, at any time you can point a Stage (for example production) to a different deployment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109</a:t>
            </a:fld>
            <a:endParaRPr lang="en-US" dirty="0"/>
          </a:p>
        </p:txBody>
      </p:sp>
    </p:spTree>
    <p:extLst>
      <p:ext uri="{BB962C8B-B14F-4D97-AF65-F5344CB8AC3E}">
        <p14:creationId xmlns:p14="http://schemas.microsoft.com/office/powerpoint/2010/main" val="7586320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look in details at the hierarchical</a:t>
            </a:r>
            <a:r>
              <a:rPr lang="en-US" baseline="0" dirty="0"/>
              <a:t> structure of an API</a:t>
            </a:r>
          </a:p>
          <a:p>
            <a:pPr marL="171450" indent="-171450">
              <a:buFontTx/>
              <a:buChar char="-"/>
            </a:pPr>
            <a:endParaRPr lang="en-US" baseline="0" dirty="0"/>
          </a:p>
          <a:p>
            <a:pPr marL="171450" lvl="0" indent="-171450">
              <a:buFontTx/>
              <a:buChar char="-"/>
            </a:pPr>
            <a:r>
              <a:rPr lang="en-US" baseline="0" dirty="0"/>
              <a:t>The top level element is the API itself, we call it a REST API.</a:t>
            </a:r>
          </a:p>
          <a:p>
            <a:pPr marL="171450" lvl="0" indent="-171450">
              <a:buFontTx/>
              <a:buChar char="-"/>
            </a:pPr>
            <a:r>
              <a:rPr lang="en-US" baseline="0" dirty="0"/>
              <a:t>A rest API can contain many resources, resources are typed objects that are part of your API’s domain. They also represent the path through which the objects will be accessible</a:t>
            </a:r>
          </a:p>
          <a:p>
            <a:pPr marL="171450" lvl="0" indent="-171450">
              <a:buFontTx/>
              <a:buChar char="-"/>
            </a:pPr>
            <a:r>
              <a:rPr lang="en-US" baseline="0" dirty="0"/>
              <a:t>You can nest resources, in our example the /pet/{</a:t>
            </a:r>
            <a:r>
              <a:rPr lang="en-US" baseline="0" dirty="0" err="1"/>
              <a:t>petId</a:t>
            </a:r>
            <a:r>
              <a:rPr lang="en-US" baseline="0" dirty="0"/>
              <a:t>} represents an individual pet and is a nested resource of the /pets/ resource.</a:t>
            </a:r>
          </a:p>
          <a:p>
            <a:pPr marL="171450" lvl="0" indent="-171450">
              <a:buFontTx/>
              <a:buChar char="-"/>
            </a:pPr>
            <a:r>
              <a:rPr lang="en-US" baseline="0" dirty="0"/>
              <a:t>Each resource can declare methods. Methods are the combination of a resource + an HTTP Verb. We support 7 standard HTTP Verbs, For example, a method is the POST to the /pets/{</a:t>
            </a:r>
            <a:r>
              <a:rPr lang="en-US" baseline="0" dirty="0" err="1"/>
              <a:t>petId</a:t>
            </a:r>
            <a:r>
              <a:rPr lang="en-US" baseline="0" dirty="0"/>
              <a:t>} resources – this would be used to create a new pet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110</a:t>
            </a:fld>
            <a:endParaRPr lang="en-US" dirty="0"/>
          </a:p>
        </p:txBody>
      </p:sp>
    </p:spTree>
    <p:extLst>
      <p:ext uri="{BB962C8B-B14F-4D97-AF65-F5344CB8AC3E}">
        <p14:creationId xmlns:p14="http://schemas.microsoft.com/office/powerpoint/2010/main" val="118302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description</a:t>
            </a:r>
            <a:r>
              <a:rPr lang="en-US" baseline="0" dirty="0"/>
              <a:t> of EBS: network-based virtual disks, pay for what you provision, build-in redundancy (essentially RAID10), optimized for random I/O</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11</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a:t>
            </a:r>
            <a:r>
              <a:rPr lang="en-US" baseline="0" dirty="0"/>
              <a:t> that we have declared an API with its resources and methods, we can deploy it to make it accessible to 3</a:t>
            </a:r>
            <a:r>
              <a:rPr lang="en-US" baseline="30000" dirty="0"/>
              <a:t>rd</a:t>
            </a:r>
            <a:r>
              <a:rPr lang="en-US" baseline="0" dirty="0"/>
              <a:t> party developers</a:t>
            </a:r>
          </a:p>
          <a:p>
            <a:pPr marL="628650" lvl="1" indent="-171450">
              <a:buFontTx/>
              <a:buChar char="-"/>
            </a:pPr>
            <a:r>
              <a:rPr lang="en-US" baseline="0" dirty="0"/>
              <a:t>APIs are deployed to a Stage</a:t>
            </a:r>
          </a:p>
          <a:p>
            <a:pPr marL="628650" lvl="1" indent="-171450">
              <a:buFontTx/>
              <a:buChar char="-"/>
            </a:pPr>
            <a:r>
              <a:rPr lang="en-US" baseline="0" dirty="0"/>
              <a:t>Stages represent environments, for example development of production</a:t>
            </a:r>
          </a:p>
          <a:p>
            <a:pPr marL="628650" lvl="1" indent="-171450">
              <a:buFontTx/>
              <a:buChar char="-"/>
            </a:pPr>
            <a:r>
              <a:rPr lang="en-US" baseline="0" dirty="0"/>
              <a:t>In API Gateway Stages are like tags, and developers can create as many stages as they want. A stage is just an alphanumeric string</a:t>
            </a:r>
          </a:p>
          <a:p>
            <a:pPr marL="628650" lvl="1" indent="-171450">
              <a:buFontTx/>
              <a:buChar char="-"/>
            </a:pPr>
            <a:r>
              <a:rPr lang="en-US" baseline="0" dirty="0"/>
              <a:t>Stages are part of the path that will be used to reach sources and methods, for example the prod stage will be available at execute-api.apigateway.com/stage/resource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111</a:t>
            </a:fld>
            <a:endParaRPr lang="en-US" dirty="0"/>
          </a:p>
        </p:txBody>
      </p:sp>
    </p:spTree>
    <p:extLst>
      <p:ext uri="{BB962C8B-B14F-4D97-AF65-F5344CB8AC3E}">
        <p14:creationId xmlns:p14="http://schemas.microsoft.com/office/powerpoint/2010/main" val="3568275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Customers</a:t>
            </a:r>
            <a:r>
              <a:rPr lang="en-US" baseline="0" dirty="0"/>
              <a:t> can configure the API Gateway to use a custom domain name they provide instead of the standard AWS domain.</a:t>
            </a:r>
          </a:p>
          <a:p>
            <a:pPr marL="171450" indent="-171450">
              <a:buFontTx/>
              <a:buChar char="-"/>
            </a:pPr>
            <a:r>
              <a:rPr lang="en-US" baseline="0" dirty="0"/>
              <a:t>We expect customers to bring their own signed certificate for the HTTPS endpoints</a:t>
            </a:r>
          </a:p>
          <a:p>
            <a:pPr marL="171450" indent="-171450">
              <a:buFontTx/>
              <a:buChar char="-"/>
            </a:pPr>
            <a:r>
              <a:rPr lang="en-US" baseline="0" dirty="0"/>
              <a:t>Domain names can be configured to point to an API, our top level item, or directly to a specific stage within an API.</a:t>
            </a:r>
          </a:p>
          <a:p>
            <a:pPr marL="628650" lvl="1" indent="-171450">
              <a:buFontTx/>
              <a:buChar char="-"/>
            </a:pPr>
            <a:r>
              <a:rPr lang="en-US" baseline="0" dirty="0"/>
              <a:t>Pointing a custom domain name to an API requires the stage to be included in the path</a:t>
            </a:r>
          </a:p>
          <a:p>
            <a:pPr marL="628650" lvl="1" indent="-171450">
              <a:buFontTx/>
              <a:buChar char="-"/>
            </a:pPr>
            <a:r>
              <a:rPr lang="en-US" baseline="0" dirty="0"/>
              <a:t>If the domain name is pointed directly at a stage there is no need for the path variable, resources can be accessed directly form the API root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112</a:t>
            </a:fld>
            <a:endParaRPr lang="en-US" dirty="0"/>
          </a:p>
        </p:txBody>
      </p:sp>
    </p:spTree>
    <p:extLst>
      <p:ext uri="{BB962C8B-B14F-4D97-AF65-F5344CB8AC3E}">
        <p14:creationId xmlns:p14="http://schemas.microsoft.com/office/powerpoint/2010/main" val="17542269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API Keys are a great tool to manage the community</a:t>
            </a:r>
            <a:r>
              <a:rPr lang="en-US" baseline="0" dirty="0"/>
              <a:t> of 3</a:t>
            </a:r>
            <a:r>
              <a:rPr lang="en-US" baseline="30000" dirty="0"/>
              <a:t>rd</a:t>
            </a:r>
            <a:r>
              <a:rPr lang="en-US" baseline="0" dirty="0"/>
              <a:t> party developers interacting with the APIs</a:t>
            </a:r>
          </a:p>
          <a:p>
            <a:pPr marL="171450" indent="-171450">
              <a:buFontTx/>
              <a:buChar char="-"/>
            </a:pPr>
            <a:r>
              <a:rPr lang="en-US" baseline="0" dirty="0"/>
              <a:t>API Gateway allows customers to create API Keys through a console interface or through an API for programmatic creation. </a:t>
            </a:r>
          </a:p>
          <a:p>
            <a:pPr marL="171450" indent="-171450">
              <a:buFontTx/>
              <a:buChar char="-"/>
            </a:pPr>
            <a:r>
              <a:rPr lang="en-US" baseline="0" dirty="0"/>
              <a:t>Customers can set permissions on API Keys and allow access only to a set of APIs, or stages within an API</a:t>
            </a:r>
          </a:p>
          <a:p>
            <a:pPr marL="171450" indent="-171450">
              <a:buFontTx/>
              <a:buChar char="-"/>
            </a:pPr>
            <a:r>
              <a:rPr lang="en-US" baseline="0" dirty="0"/>
              <a:t>Calls made by an API Key are logged in CloudWatch so that customers can always track utilization by 3</a:t>
            </a:r>
            <a:r>
              <a:rPr lang="en-US" baseline="30000" dirty="0"/>
              <a:t>rd</a:t>
            </a:r>
            <a:r>
              <a:rPr lang="en-US" baseline="0" dirty="0"/>
              <a:t> party developers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113</a:t>
            </a:fld>
            <a:endParaRPr lang="en-US" dirty="0"/>
          </a:p>
        </p:txBody>
      </p:sp>
    </p:spTree>
    <p:extLst>
      <p:ext uri="{BB962C8B-B14F-4D97-AF65-F5344CB8AC3E}">
        <p14:creationId xmlns:p14="http://schemas.microsoft.com/office/powerpoint/2010/main" val="8494324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We always get asked whether API Keys are the authorization mechanism for APIs, so we’ll just be upfront: NO, at least we don’t recommend it</a:t>
            </a:r>
          </a:p>
          <a:p>
            <a:pPr marL="171450" indent="-171450">
              <a:buFontTx/>
              <a:buChar char="-"/>
            </a:pPr>
            <a:r>
              <a:rPr lang="en-US" baseline="0" dirty="0"/>
              <a:t>We strongly encourage customers to use a temporary tokens based on a successful user authentication, either by leveraging AWS temporary credentials through API Signature Version 4, or their own </a:t>
            </a:r>
            <a:r>
              <a:rPr lang="en-US" baseline="0" dirty="0" err="1"/>
              <a:t>Oauth</a:t>
            </a:r>
            <a:r>
              <a:rPr lang="en-US" baseline="0" dirty="0"/>
              <a:t> mechanism</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114</a:t>
            </a:fld>
            <a:endParaRPr lang="en-US" dirty="0"/>
          </a:p>
        </p:txBody>
      </p:sp>
    </p:spTree>
    <p:extLst>
      <p:ext uri="{BB962C8B-B14F-4D97-AF65-F5344CB8AC3E}">
        <p14:creationId xmlns:p14="http://schemas.microsoft.com/office/powerpoint/2010/main" val="10315379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AWS gives</a:t>
            </a:r>
            <a:r>
              <a:rPr lang="en-US" baseline="0" dirty="0"/>
              <a:t> customers the ability to retrieve temporary, limited privilege credentials that are tied to an IAM role within their AWS account through services like Cognito and STS.</a:t>
            </a:r>
          </a:p>
          <a:p>
            <a:pPr marL="171450" indent="-171450">
              <a:buFontTx/>
              <a:buChar char="-"/>
            </a:pPr>
            <a:r>
              <a:rPr lang="en-US" baseline="0" dirty="0"/>
              <a:t>Based on these credentials developers can sign calls to the APIs, the generated client SDKs automatically know how to handle these credentials</a:t>
            </a:r>
          </a:p>
          <a:p>
            <a:pPr marL="171450" indent="-171450">
              <a:buFontTx/>
              <a:buChar char="-"/>
            </a:pPr>
            <a:endParaRPr lang="en-US" baseline="0" dirty="0"/>
          </a:p>
          <a:p>
            <a:pPr marL="171450" lvl="0" indent="-171450">
              <a:buFontTx/>
              <a:buChar char="-"/>
            </a:pPr>
            <a:r>
              <a:rPr lang="en-US" baseline="0" dirty="0"/>
              <a:t>In the next slide we’ll go through a real-world use-case for this</a:t>
            </a:r>
          </a:p>
          <a:p>
            <a:pPr marL="171450" lvl="0" indent="-171450">
              <a:buFontTx/>
              <a:buChar char="-"/>
            </a:pPr>
            <a:r>
              <a:rPr lang="en-US" baseline="0" dirty="0"/>
              <a:t>Alternatively customers can setup the API Gateway to forward their existing headers to keep using their current </a:t>
            </a:r>
            <a:r>
              <a:rPr lang="en-US" baseline="0" dirty="0" err="1"/>
              <a:t>OAuth</a:t>
            </a:r>
            <a:r>
              <a:rPr lang="en-US" baseline="0" dirty="0"/>
              <a:t> authorization schema</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115</a:t>
            </a:fld>
            <a:endParaRPr lang="en-US" dirty="0"/>
          </a:p>
        </p:txBody>
      </p:sp>
    </p:spTree>
    <p:extLst>
      <p:ext uri="{BB962C8B-B14F-4D97-AF65-F5344CB8AC3E}">
        <p14:creationId xmlns:p14="http://schemas.microsoft.com/office/powerpoint/2010/main" val="25482180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We’ll go through a use case</a:t>
            </a:r>
            <a:r>
              <a:rPr lang="en-US" baseline="0" dirty="0"/>
              <a:t> that leverage AWS Lambda and Amazon Cognito to retrieve temporary credentials for a particular end user and authorize access to the APIs</a:t>
            </a:r>
          </a:p>
          <a:p>
            <a:pPr marL="171450" indent="-171450">
              <a:buFontTx/>
              <a:buChar char="-"/>
            </a:pPr>
            <a:r>
              <a:rPr lang="en-US" baseline="0" dirty="0"/>
              <a:t>As discussed before the API Gateway helps customers leverage AWS Sigv4 – only one open API is required and then we can verify signatures on all other calls.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116</a:t>
            </a:fld>
            <a:endParaRPr lang="en-US" dirty="0"/>
          </a:p>
        </p:txBody>
      </p:sp>
    </p:spTree>
    <p:extLst>
      <p:ext uri="{BB962C8B-B14F-4D97-AF65-F5344CB8AC3E}">
        <p14:creationId xmlns:p14="http://schemas.microsoft.com/office/powerpoint/2010/main" val="3120643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API Gateway uses throttling to help protect customer backends and send only request that they can handle</a:t>
            </a:r>
          </a:p>
          <a:p>
            <a:pPr marL="171450" indent="-171450">
              <a:buFontTx/>
              <a:buChar char="-"/>
            </a:pPr>
            <a:r>
              <a:rPr lang="en-US" dirty="0"/>
              <a:t>To implement throttling we use the token</a:t>
            </a:r>
            <a:r>
              <a:rPr lang="en-US" baseline="0" dirty="0"/>
              <a:t> </a:t>
            </a:r>
            <a:r>
              <a:rPr lang="en-US" dirty="0"/>
              <a:t>bucket</a:t>
            </a:r>
            <a:r>
              <a:rPr lang="en-US" baseline="0" dirty="0"/>
              <a:t> algorithm</a:t>
            </a:r>
          </a:p>
          <a:p>
            <a:pPr marL="171450" indent="-171450">
              <a:buFontTx/>
              <a:buChar char="-"/>
            </a:pPr>
            <a:r>
              <a:rPr lang="en-US" baseline="0" dirty="0"/>
              <a:t>Customers can set the number of RPS calls they know their backend can handle, and a rate at which the bucket is refilled</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117</a:t>
            </a:fld>
            <a:endParaRPr lang="en-US" dirty="0"/>
          </a:p>
        </p:txBody>
      </p:sp>
    </p:spTree>
    <p:extLst>
      <p:ext uri="{BB962C8B-B14F-4D97-AF65-F5344CB8AC3E}">
        <p14:creationId xmlns:p14="http://schemas.microsoft.com/office/powerpoint/2010/main" val="28336584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limit the number of requests their backend can receive, and further bring down latency customers can configure a dedicated cache for each stage of their API</a:t>
            </a:r>
          </a:p>
          <a:p>
            <a:pPr marL="171450" indent="-171450">
              <a:buFontTx/>
              <a:buChar char="-"/>
            </a:pPr>
            <a:r>
              <a:rPr lang="en-US" dirty="0"/>
              <a:t>For each method in their APIs customers can configure which parameters between path, query string and headers form</a:t>
            </a:r>
            <a:r>
              <a:rPr lang="en-US" baseline="0" dirty="0"/>
              <a:t> the item key in the cache, and assign each item a time to live</a:t>
            </a:r>
          </a:p>
          <a:p>
            <a:pPr marL="171450" indent="-171450">
              <a:buFontTx/>
              <a:buChar char="-"/>
            </a:pPr>
            <a:r>
              <a:rPr lang="en-US" baseline="0" dirty="0"/>
              <a:t>API Gateway automatically caches responses where configured and avoids calling the customer’s backend if the cached item is available and valid</a:t>
            </a:r>
          </a:p>
          <a:p>
            <a:pPr marL="171450" indent="-171450">
              <a:buFontTx/>
              <a:buChar char="-"/>
            </a:pPr>
            <a:r>
              <a:rPr lang="en-US" baseline="0" dirty="0"/>
              <a:t>Customers have access to APIs to manage their cache in the API Gateway</a:t>
            </a:r>
          </a:p>
          <a:p>
            <a:pPr marL="171450" indent="-171450">
              <a:buFontTx/>
              <a:buChar char="-"/>
            </a:pPr>
            <a:r>
              <a:rPr lang="en-US" baseline="0" dirty="0"/>
              <a:t>When a stage is configured with a dedicated cache, and an item is found to be in cache and valid for a request that would otherwise be throttled, the API Gateway will handle the request and return the cached response</a:t>
            </a:r>
          </a:p>
          <a:p>
            <a:pPr marL="171450" indent="-171450">
              <a:buFontTx/>
              <a:buChar char="-"/>
            </a:pPr>
            <a:r>
              <a:rPr lang="en-US" baseline="0" dirty="0"/>
              <a:t>Customers can pick for a range of possible cache sizes to provision a dedicated cache from their stage, from 0.5GB all the way up to 237GB</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118</a:t>
            </a:fld>
            <a:endParaRPr lang="en-US" dirty="0"/>
          </a:p>
        </p:txBody>
      </p:sp>
    </p:spTree>
    <p:extLst>
      <p:ext uri="{BB962C8B-B14F-4D97-AF65-F5344CB8AC3E}">
        <p14:creationId xmlns:p14="http://schemas.microsoft.com/office/powerpoint/2010/main" val="14256742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put the two together</a:t>
            </a:r>
            <a:r>
              <a:rPr lang="en-US" baseline="0" dirty="0"/>
              <a:t> and look at the execution path of an API call</a:t>
            </a:r>
          </a:p>
          <a:p>
            <a:pPr marL="628650" lvl="1" indent="-171450">
              <a:buFontTx/>
              <a:buChar char="-"/>
            </a:pPr>
            <a:r>
              <a:rPr lang="en-US" baseline="0" dirty="0"/>
              <a:t>First, when we receive a request, we will check the dedicated cache (if it’s been configured)</a:t>
            </a:r>
          </a:p>
          <a:p>
            <a:pPr marL="628650" lvl="1" indent="-171450">
              <a:buFontTx/>
              <a:buChar char="-"/>
            </a:pPr>
            <a:r>
              <a:rPr lang="en-US" baseline="0" dirty="0"/>
              <a:t>If we have an item in the cache then we can handle the request regardless of the throttling configuration, it will have no effect on our customer’s backend</a:t>
            </a:r>
          </a:p>
          <a:p>
            <a:pPr marL="628650" lvl="1" indent="-171450">
              <a:buFontTx/>
              <a:buChar char="-"/>
            </a:pPr>
            <a:r>
              <a:rPr lang="en-US" baseline="0" dirty="0"/>
              <a:t>Next, if we don</a:t>
            </a:r>
            <a:r>
              <a:rPr lang="fr-FR" baseline="0" dirty="0"/>
              <a:t>’</a:t>
            </a:r>
            <a:r>
              <a:rPr lang="en-US" baseline="0" dirty="0"/>
              <a:t>t have a cache, we check the throttling configuration and the current throttling state (our bucket)</a:t>
            </a:r>
          </a:p>
          <a:p>
            <a:pPr marL="628650" lvl="1" indent="-171450">
              <a:buFontTx/>
              <a:buChar char="-"/>
            </a:pPr>
            <a:r>
              <a:rPr lang="en-US" baseline="0" dirty="0"/>
              <a:t>If we are above the limit we will return a 429 response</a:t>
            </a:r>
          </a:p>
          <a:p>
            <a:pPr marL="628650" lvl="1" indent="-171450">
              <a:buFontTx/>
              <a:buChar char="-"/>
            </a:pPr>
            <a:r>
              <a:rPr lang="en-US" baseline="0" dirty="0"/>
              <a:t>Otherwise we will execute the backend call and return the result</a:t>
            </a:r>
          </a:p>
          <a:p>
            <a:pPr marL="171450" lvl="0" indent="-171450">
              <a:buFontTx/>
              <a:buChar char="-"/>
            </a:pPr>
            <a:r>
              <a:rPr lang="en-US" baseline="0" dirty="0"/>
              <a:t>As we mentioned our generated SDKs automatically know how to handle throttling responses, and they will perform an exponential </a:t>
            </a:r>
            <a:r>
              <a:rPr lang="en-US" baseline="0" dirty="0" err="1"/>
              <a:t>backoff</a:t>
            </a:r>
            <a:r>
              <a:rPr lang="en-US" baseline="0" dirty="0"/>
              <a:t> while retrying the call</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119</a:t>
            </a:fld>
            <a:endParaRPr lang="en-US" dirty="0"/>
          </a:p>
        </p:txBody>
      </p:sp>
    </p:spTree>
    <p:extLst>
      <p:ext uri="{BB962C8B-B14F-4D97-AF65-F5344CB8AC3E}">
        <p14:creationId xmlns:p14="http://schemas.microsoft.com/office/powerpoint/2010/main" val="37772602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API Gateway handles resources as typed objects. Resources can have</a:t>
            </a:r>
            <a:r>
              <a:rPr lang="en-US" baseline="0" dirty="0"/>
              <a:t> models associated with them.</a:t>
            </a:r>
          </a:p>
          <a:p>
            <a:pPr marL="171450" indent="-171450">
              <a:buFontTx/>
              <a:buChar char="-"/>
            </a:pPr>
            <a:r>
              <a:rPr lang="en-US" baseline="0" dirty="0"/>
              <a:t>Models are simply the JSON schema representation of the request and response data models</a:t>
            </a:r>
          </a:p>
          <a:p>
            <a:pPr marL="171450" indent="-171450">
              <a:buFontTx/>
              <a:buChar char="-"/>
            </a:pPr>
            <a:r>
              <a:rPr lang="en-US" baseline="0" dirty="0"/>
              <a:t>If the API Gateway is aware of the request and response models it can</a:t>
            </a:r>
          </a:p>
          <a:p>
            <a:pPr marL="628650" lvl="1" indent="-171450">
              <a:buFontTx/>
              <a:buChar char="-"/>
            </a:pPr>
            <a:r>
              <a:rPr lang="en-US" baseline="0" dirty="0"/>
              <a:t>Generate SDKs that include actual objects for each request and response rather than generic (JSON Object)</a:t>
            </a:r>
          </a:p>
          <a:p>
            <a:pPr marL="628650" lvl="1" indent="-171450">
              <a:buFontTx/>
              <a:buChar char="-"/>
            </a:pPr>
            <a:r>
              <a:rPr lang="en-US" baseline="0" dirty="0"/>
              <a:t>Allow JSON traversal of requests and responses in the data transformation engine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120</a:t>
            </a:fld>
            <a:endParaRPr lang="en-US" dirty="0"/>
          </a:p>
        </p:txBody>
      </p:sp>
    </p:spTree>
    <p:extLst>
      <p:ext uri="{BB962C8B-B14F-4D97-AF65-F5344CB8AC3E}">
        <p14:creationId xmlns:p14="http://schemas.microsoft.com/office/powerpoint/2010/main" val="194651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description</a:t>
            </a:r>
            <a:r>
              <a:rPr lang="en-US" baseline="0"/>
              <a:t> of EBS: network-based virtual disks, pay for what you provision, build-in redundancy (essentially RAID10), optimized for random I/O</a:t>
            </a:r>
            <a:endParaRPr lang="en-US" dirty="0"/>
          </a:p>
        </p:txBody>
      </p:sp>
      <p:sp>
        <p:nvSpPr>
          <p:cNvPr id="4" name="Slide Number Placeholder 3"/>
          <p:cNvSpPr>
            <a:spLocks noGrp="1"/>
          </p:cNvSpPr>
          <p:nvPr>
            <p:ph type="sldNum" sz="quarter" idx="10"/>
          </p:nvPr>
        </p:nvSpPr>
        <p:spPr/>
        <p:txBody>
          <a:bodyPr/>
          <a:lstStyle/>
          <a:p>
            <a:fld id="{C7E1BF3D-C76A-4A54-8DEB-C09CC7EBF7CE}" type="slidenum">
              <a:rPr lang="en-US" smtClean="0"/>
              <a:t>12</a:t>
            </a:fld>
            <a:endParaRPr lang="en-US"/>
          </a:p>
        </p:txBody>
      </p:sp>
    </p:spTree>
    <p:extLst>
      <p:ext uri="{BB962C8B-B14F-4D97-AF65-F5344CB8AC3E}">
        <p14:creationId xmlns:p14="http://schemas.microsoft.com/office/powerpoint/2010/main" val="15442977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look at how request and response data can be transformed in-flight.</a:t>
            </a:r>
          </a:p>
          <a:p>
            <a:pPr marL="628650" lvl="1" indent="-171450">
              <a:buFontTx/>
              <a:buChar char="-"/>
            </a:pPr>
            <a:r>
              <a:rPr lang="en-US" dirty="0"/>
              <a:t>We use Apache Velocity as the standard to create, save and execute templates</a:t>
            </a:r>
          </a:p>
          <a:p>
            <a:pPr marL="628650" lvl="1" indent="-171450">
              <a:buFontTx/>
              <a:buChar char="-"/>
            </a:pPr>
            <a:r>
              <a:rPr lang="en-US" dirty="0"/>
              <a:t>We</a:t>
            </a:r>
            <a:r>
              <a:rPr lang="en-US" baseline="0" dirty="0"/>
              <a:t> have been working with our customers on this and during development we have seen the following use-cases from them</a:t>
            </a:r>
          </a:p>
          <a:p>
            <a:pPr marL="1085850" lvl="2" indent="-171450">
              <a:buFontTx/>
              <a:buChar char="-"/>
            </a:pPr>
            <a:r>
              <a:rPr lang="en-US" dirty="0"/>
              <a:t>Filter API</a:t>
            </a:r>
            <a:r>
              <a:rPr lang="en-US" baseline="0" dirty="0"/>
              <a:t> responses. In many cases legacy APIs tended to return verbose responses with too many objects. Large payloads are a struggle for mobile applications, so customers are using the templates to traverse the response schema and filter the output to return only the necessary fields</a:t>
            </a:r>
          </a:p>
          <a:p>
            <a:pPr marL="1085850" lvl="2" indent="-171450">
              <a:buFontTx/>
              <a:buChar char="-"/>
            </a:pPr>
            <a:r>
              <a:rPr lang="en-US" baseline="0" dirty="0"/>
              <a:t>RPC to REST. Customers have RPC-style APIs that they wanted to expose to the world in the form of RESTful APIs. RPC often only accept POST calls. Customers used the transform templates to accept a GET call in the API Gateway, then generate the POST body for their backend call reading parameters from the path, query string and headers</a:t>
            </a:r>
          </a:p>
          <a:p>
            <a:pPr marL="1085850" lvl="2" indent="-171450">
              <a:buFontTx/>
              <a:buChar char="-"/>
            </a:pPr>
            <a:r>
              <a:rPr lang="en-US" baseline="0" dirty="0"/>
              <a:t>Customers who want to leverage Lambda but only run XML APIs have been using the transform templates to receive the JSON output from Lambda, and turn it into an XML before sending it back to the end user. This has allowed them to completely switch their backend technology while causing no disruption for 3</a:t>
            </a:r>
            <a:r>
              <a:rPr lang="en-US" baseline="30000" dirty="0"/>
              <a:t>rd</a:t>
            </a:r>
            <a:r>
              <a:rPr lang="en-US" baseline="0" dirty="0"/>
              <a:t> party developers utilizing their APIs, very neat tablecloth trick. Example: </a:t>
            </a:r>
            <a:r>
              <a:rPr lang="en-US" baseline="0" dirty="0" err="1"/>
              <a:t>Twilio</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121</a:t>
            </a:fld>
            <a:endParaRPr lang="en-US" dirty="0"/>
          </a:p>
        </p:txBody>
      </p:sp>
    </p:spTree>
    <p:extLst>
      <p:ext uri="{BB962C8B-B14F-4D97-AF65-F5344CB8AC3E}">
        <p14:creationId xmlns:p14="http://schemas.microsoft.com/office/powerpoint/2010/main" val="28900958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API Gateway can generate client SDKs based</a:t>
            </a:r>
            <a:r>
              <a:rPr lang="en-US" baseline="0" dirty="0"/>
              <a:t> on a customer’s API definition.</a:t>
            </a:r>
          </a:p>
          <a:p>
            <a:pPr marL="171450" indent="-171450">
              <a:buFontTx/>
              <a:buChar char="-"/>
            </a:pPr>
            <a:r>
              <a:rPr lang="en-US" baseline="0" dirty="0"/>
              <a:t>Simply select the deployment the SDK should target, the platform, and setup a couple of parameters and the API Gateway generates an SDK and makes it available to download through an API or the management console</a:t>
            </a:r>
          </a:p>
          <a:p>
            <a:pPr marL="171450" indent="-171450">
              <a:buFontTx/>
              <a:buChar char="-"/>
            </a:pPr>
            <a:r>
              <a:rPr lang="en-US" baseline="0" dirty="0"/>
              <a:t>SDK are model-aware and also come with the built-in AWS core that allows them to handle throttling responses and sign requests using AWS Credentials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122</a:t>
            </a:fld>
            <a:endParaRPr lang="en-US" dirty="0"/>
          </a:p>
        </p:txBody>
      </p:sp>
    </p:spTree>
    <p:extLst>
      <p:ext uri="{BB962C8B-B14F-4D97-AF65-F5344CB8AC3E}">
        <p14:creationId xmlns:p14="http://schemas.microsoft.com/office/powerpoint/2010/main" val="1669156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build</a:t>
            </a:r>
            <a:r>
              <a:rPr lang="en-US" baseline="0" dirty="0"/>
              <a:t> an app</a:t>
            </a:r>
          </a:p>
          <a:p>
            <a:endParaRPr lang="en-US" baseline="0" dirty="0"/>
          </a:p>
          <a:p>
            <a:r>
              <a:rPr lang="en-US" baseline="0" dirty="0"/>
              <a:t>1. Authentication</a:t>
            </a:r>
          </a:p>
          <a:p>
            <a:r>
              <a:rPr lang="en-US" baseline="0" dirty="0"/>
              <a:t>2. Authorization</a:t>
            </a:r>
          </a:p>
          <a:p>
            <a:r>
              <a:rPr lang="en-US" baseline="0" dirty="0"/>
              <a:t>3. Data Storage and Delivery (Upload and Download)</a:t>
            </a:r>
          </a:p>
          <a:p>
            <a:r>
              <a:rPr lang="en-US" baseline="0" dirty="0"/>
              <a:t>4. Data Analytics</a:t>
            </a:r>
          </a:p>
          <a:p>
            <a:r>
              <a:rPr lang="en-US" baseline="0" dirty="0"/>
              <a:t>5. Data Synchronization</a:t>
            </a:r>
          </a:p>
          <a:p>
            <a:r>
              <a:rPr lang="en-US" baseline="0" dirty="0"/>
              <a:t>6. Push Notifications</a:t>
            </a:r>
          </a:p>
          <a:p>
            <a:r>
              <a:rPr lang="en-US" baseline="0" dirty="0"/>
              <a:t>7. Shared Data</a:t>
            </a:r>
          </a:p>
          <a:p>
            <a:r>
              <a:rPr lang="en-US" baseline="0" dirty="0"/>
              <a:t>8. Stream real-time data</a:t>
            </a:r>
          </a:p>
          <a:p>
            <a:r>
              <a:rPr lang="en-US" baseline="0" dirty="0"/>
              <a:t>9.</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124</a:t>
            </a:fld>
            <a:endParaRPr lang="en-US" dirty="0"/>
          </a:p>
        </p:txBody>
      </p:sp>
    </p:spTree>
    <p:extLst>
      <p:ext uri="{BB962C8B-B14F-4D97-AF65-F5344CB8AC3E}">
        <p14:creationId xmlns:p14="http://schemas.microsoft.com/office/powerpoint/2010/main" val="27992113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Such services</a:t>
            </a:r>
            <a:r>
              <a:rPr lang="en-US" baseline="0" dirty="0"/>
              <a:t> are fully integrated with the rest of AWS offering, are optimized for mobile use cases, are accessible via a single Mobile SDK and share the same scalable, on-demand, global infrastructure of all our other AWS services.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solidFill>
                  <a:prstClr val="black"/>
                </a:solidFill>
                <a:latin typeface="Calibri"/>
              </a:rPr>
              <a:pPr/>
              <a:t>125</a:t>
            </a:fld>
            <a:endParaRPr lang="en-US" dirty="0">
              <a:solidFill>
                <a:prstClr val="black"/>
              </a:solidFill>
              <a:latin typeface="Calibri"/>
            </a:endParaRPr>
          </a:p>
        </p:txBody>
      </p:sp>
    </p:spTree>
    <p:extLst>
      <p:ext uri="{BB962C8B-B14F-4D97-AF65-F5344CB8AC3E}">
        <p14:creationId xmlns:p14="http://schemas.microsoft.com/office/powerpoint/2010/main" val="30946240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Amazon Cognito is a simple user identity and data synchronization service that makes it easy to securely manage your users data</a:t>
            </a:r>
            <a:r>
              <a:rPr lang="en-US" sz="120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across their mobile devices. You can create unique identities for your users with information from a number of public login providers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You can save application data locally on the device and then securely sync and save this data to the cloud so your application can work online and offline.  You can save any kind of data in Key/Value pairs such as application preferences or game state in the AWS Cloud without having to write any backend code or manage any infrastructure.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This means you can focus on creating great experiences instead of having to worry about building and managing a backend solution to handle identity, network state, storage, and sync.</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126</a:t>
            </a:fld>
            <a:endParaRPr lang="en-US" dirty="0"/>
          </a:p>
        </p:txBody>
      </p:sp>
    </p:spTree>
    <p:extLst>
      <p:ext uri="{BB962C8B-B14F-4D97-AF65-F5344CB8AC3E}">
        <p14:creationId xmlns:p14="http://schemas.microsoft.com/office/powerpoint/2010/main" val="31701505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a:ea typeface="+mn-ea"/>
                <a:cs typeface="+mn-cs"/>
              </a:rPr>
              <a:t>One of the key benefits of Amazon</a:t>
            </a:r>
            <a:r>
              <a:rPr lang="en-US" sz="1200" b="0" kern="1200" baseline="0" dirty="0">
                <a:solidFill>
                  <a:schemeClr val="tx1"/>
                </a:solidFill>
                <a:effectLst/>
                <a:latin typeface="Arial"/>
                <a:ea typeface="+mn-ea"/>
                <a:cs typeface="+mn-cs"/>
              </a:rPr>
              <a:t> Cognito is its Identity broker component. </a:t>
            </a:r>
            <a:r>
              <a:rPr lang="en-US" sz="1200" b="0" kern="1200" dirty="0">
                <a:solidFill>
                  <a:schemeClr val="tx1"/>
                </a:solidFill>
                <a:effectLst/>
                <a:latin typeface="Arial"/>
                <a:ea typeface="+mn-ea"/>
                <a:cs typeface="+mn-cs"/>
              </a:rPr>
              <a:t>It creates a unique </a:t>
            </a:r>
            <a:r>
              <a:rPr lang="en-US" sz="1200" b="0" kern="1200" dirty="0" err="1">
                <a:solidFill>
                  <a:schemeClr val="tx1"/>
                </a:solidFill>
                <a:effectLst/>
                <a:latin typeface="Arial"/>
                <a:ea typeface="+mn-ea"/>
                <a:cs typeface="+mn-cs"/>
              </a:rPr>
              <a:t>identifer</a:t>
            </a:r>
            <a:r>
              <a:rPr lang="en-US" sz="1200" b="0" kern="1200" dirty="0">
                <a:solidFill>
                  <a:schemeClr val="tx1"/>
                </a:solidFill>
                <a:effectLst/>
                <a:latin typeface="Arial"/>
                <a:ea typeface="+mn-ea"/>
                <a:cs typeface="+mn-cs"/>
              </a:rPr>
              <a:t> and matches it when</a:t>
            </a:r>
            <a:r>
              <a:rPr lang="en-US" sz="1200" b="0" kern="1200" baseline="0" dirty="0">
                <a:solidFill>
                  <a:schemeClr val="tx1"/>
                </a:solidFill>
                <a:effectLst/>
                <a:latin typeface="Arial"/>
                <a:ea typeface="+mn-ea"/>
                <a:cs typeface="+mn-cs"/>
              </a:rPr>
              <a:t> user’s login with any of the login providers. Developers have the flexibility to choose any login provider, in v1, we support G+, Amazon and Facebook and you can easily integrate using the SDK.</a:t>
            </a:r>
            <a:endParaRPr lang="en-US" sz="1200" b="0" kern="1200" dirty="0">
              <a:solidFill>
                <a:schemeClr val="tx1"/>
              </a:solidFill>
              <a:effectLst/>
              <a:latin typeface="Arial"/>
              <a:ea typeface="+mn-ea"/>
              <a:cs typeface="+mn-cs"/>
            </a:endParaRPr>
          </a:p>
          <a:p>
            <a:endParaRPr lang="en-US" sz="1200" b="0" kern="1200" dirty="0">
              <a:solidFill>
                <a:schemeClr val="tx1"/>
              </a:solidFill>
              <a:effectLst/>
              <a:latin typeface="Arial"/>
              <a:ea typeface="+mn-ea"/>
              <a:cs typeface="+mn-cs"/>
            </a:endParaRPr>
          </a:p>
          <a:p>
            <a:r>
              <a:rPr lang="en-US" sz="1200" b="0" kern="1200" dirty="0">
                <a:solidFill>
                  <a:schemeClr val="tx1"/>
                </a:solidFill>
                <a:effectLst/>
                <a:latin typeface="Arial"/>
                <a:ea typeface="+mn-ea"/>
                <a:cs typeface="+mn-cs"/>
              </a:rPr>
              <a:t>We focus on users and not login providers</a:t>
            </a:r>
            <a:r>
              <a:rPr lang="en-US" sz="1200" b="0" kern="1200" baseline="0" dirty="0">
                <a:solidFill>
                  <a:schemeClr val="tx1"/>
                </a:solidFill>
                <a:effectLst/>
                <a:latin typeface="Arial"/>
                <a:ea typeface="+mn-ea"/>
                <a:cs typeface="+mn-cs"/>
              </a:rPr>
              <a:t> and manage the user preferences for that users. </a:t>
            </a:r>
            <a:endParaRPr lang="en-US" sz="1200" b="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 </a:t>
            </a:r>
          </a:p>
          <a:p>
            <a:r>
              <a:rPr lang="en-US" sz="1200" kern="1200" dirty="0">
                <a:solidFill>
                  <a:schemeClr val="tx1"/>
                </a:solidFill>
                <a:effectLst/>
                <a:latin typeface="Arial"/>
                <a:ea typeface="+mn-ea"/>
                <a:cs typeface="+mn-cs"/>
              </a:rPr>
              <a:t>Implementing AWS security best practices for accessing cloud resources with Amazon Cognito is easy. Amazon Cognito gives each app a set of temporary, limited privilege AWS credentials for each app user to access all AWS services.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127</a:t>
            </a:fld>
            <a:endParaRPr lang="en-US" dirty="0"/>
          </a:p>
        </p:txBody>
      </p:sp>
    </p:spTree>
    <p:extLst>
      <p:ext uri="{BB962C8B-B14F-4D97-AF65-F5344CB8AC3E}">
        <p14:creationId xmlns:p14="http://schemas.microsoft.com/office/powerpoint/2010/main" val="24485239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t>We have seen that 90% users simply consumers of data</a:t>
            </a:r>
            <a:r>
              <a:rPr lang="en-US" sz="1200" i="1" baseline="0" dirty="0"/>
              <a:t> and only 10% are actually content creators. </a:t>
            </a:r>
            <a:r>
              <a:rPr lang="en-US" dirty="0"/>
              <a:t>Unauthenticated guest users are users just like logged in users. We should focus more on them, build services for them, and treat them like users, not second class citizens.</a:t>
            </a:r>
            <a:endParaRPr lang="en-US" sz="1200" kern="1200" dirty="0">
              <a:solidFill>
                <a:schemeClr val="tx1"/>
              </a:solidFill>
              <a:effectLst/>
              <a:latin typeface="Arial"/>
              <a:ea typeface="+mn-ea"/>
              <a:cs typeface="+mn-cs"/>
            </a:endParaRPr>
          </a:p>
          <a:p>
            <a:endParaRPr lang="en-US" sz="1200"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Amazon Cognito simplifies the way your application can access AWS resources in a secure manner, following AWS security best practices, even when your application users are not authenticated.  Amazon Cognito creates a random, unique identifier for each unauthenticated guest so you can start saving application data for those users and also leverage the temporary, limited privilege credentials Amazon Cognito provides to access other AWS resources, such as Amazon S3 and Amazon DynamoDB. When your users decide to authenticate using one of the supported public login providers, Amazon Cognito ensures the data you saved against the unauthenticated profile is now associated with the new authenticated profile removing the complexity of managing user conversion.</a:t>
            </a:r>
          </a:p>
          <a:p>
            <a:endParaRPr lang="en-US" sz="1200" i="1" kern="1200" dirty="0">
              <a:solidFill>
                <a:schemeClr val="tx1"/>
              </a:solidFill>
              <a:effectLst/>
              <a:latin typeface="Arial"/>
              <a:ea typeface="+mn-ea"/>
              <a:cs typeface="+mn-cs"/>
            </a:endParaRPr>
          </a:p>
          <a:p>
            <a:r>
              <a:rPr lang="en-US" sz="1200" kern="1200" dirty="0">
                <a:solidFill>
                  <a:schemeClr val="tx1"/>
                </a:solidFill>
                <a:effectLst/>
                <a:latin typeface="Arial"/>
                <a:ea typeface="+mn-ea"/>
                <a:cs typeface="+mn-cs"/>
              </a:rPr>
              <a:t>By registering an unauthenticated user   or by sending a login provider token to Amazon Cognito, your application receives a set of temporary, limited privilege credentials from Amazon Cognito to access your AWS resources. Amazon Cognito takes care of all the steps necessary to create a unique identifier for your app’s users and retrieve the AWS credentials. Incorporating AWS security best practices now takes just a few lines of code.</a:t>
            </a:r>
            <a:endParaRPr lang="en-US" sz="1200" i="1"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128</a:t>
            </a:fld>
            <a:endParaRPr lang="en-US" dirty="0"/>
          </a:p>
        </p:txBody>
      </p:sp>
    </p:spTree>
    <p:extLst>
      <p:ext uri="{BB962C8B-B14F-4D97-AF65-F5344CB8AC3E}">
        <p14:creationId xmlns:p14="http://schemas.microsoft.com/office/powerpoint/2010/main" val="6665508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t>And Lets first touch on the security aspect.  We have seen a lot of developers tend to embed their AWS credentials</a:t>
            </a:r>
            <a:r>
              <a:rPr lang="en-US" sz="1200" i="1" baseline="0" dirty="0"/>
              <a:t> in their app. These credentials are compromised if the app is decompiled. </a:t>
            </a:r>
            <a:endParaRPr lang="en-US" sz="1200" i="1"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Arial"/>
                <a:ea typeface="+mn-ea"/>
                <a:cs typeface="+mn-cs"/>
              </a:rPr>
              <a:t>Amazon</a:t>
            </a:r>
            <a:r>
              <a:rPr lang="en-US" sz="1200" i="0" kern="1200" baseline="0" dirty="0">
                <a:solidFill>
                  <a:schemeClr val="tx1"/>
                </a:solidFill>
                <a:effectLst/>
                <a:latin typeface="Arial"/>
                <a:ea typeface="+mn-ea"/>
                <a:cs typeface="+mn-cs"/>
              </a:rPr>
              <a:t> Cognito, eliminates the need to embed you AWS credentials in the app.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Your mobile app authenticates with the identity provider (</a:t>
            </a:r>
            <a:r>
              <a:rPr lang="en-US" sz="1200" b="0" i="0" kern="1200" dirty="0" err="1">
                <a:solidFill>
                  <a:schemeClr val="tx1"/>
                </a:solidFill>
                <a:effectLst/>
                <a:latin typeface="Arial"/>
                <a:ea typeface="+mn-ea"/>
                <a:cs typeface="+mn-cs"/>
              </a:rPr>
              <a:t>IdP</a:t>
            </a:r>
            <a:r>
              <a:rPr lang="en-US" sz="1200" b="0" i="0" kern="1200" dirty="0">
                <a:solidFill>
                  <a:schemeClr val="tx1"/>
                </a:solidFill>
                <a:effectLst/>
                <a:latin typeface="Arial"/>
                <a:ea typeface="+mn-ea"/>
                <a:cs typeface="+mn-cs"/>
              </a:rPr>
              <a:t>) using the provider’s SDK. Once the end user is authenticated with the identity provider, the </a:t>
            </a:r>
            <a:r>
              <a:rPr lang="en-US" sz="1200" b="0" i="0" kern="1200" dirty="0" err="1">
                <a:solidFill>
                  <a:schemeClr val="tx1"/>
                </a:solidFill>
                <a:effectLst/>
                <a:latin typeface="Arial"/>
                <a:ea typeface="+mn-ea"/>
                <a:cs typeface="+mn-cs"/>
              </a:rPr>
              <a:t>OAuth</a:t>
            </a:r>
            <a:r>
              <a:rPr lang="en-US" sz="1200" b="0" i="0" kern="1200" dirty="0">
                <a:solidFill>
                  <a:schemeClr val="tx1"/>
                </a:solidFill>
                <a:effectLst/>
                <a:latin typeface="Arial"/>
                <a:ea typeface="+mn-ea"/>
                <a:cs typeface="+mn-cs"/>
              </a:rPr>
              <a:t> or </a:t>
            </a:r>
            <a:r>
              <a:rPr lang="en-US" sz="1200" b="0" i="0" kern="1200" dirty="0" err="1">
                <a:solidFill>
                  <a:schemeClr val="tx1"/>
                </a:solidFill>
                <a:effectLst/>
                <a:latin typeface="Arial"/>
                <a:ea typeface="+mn-ea"/>
                <a:cs typeface="+mn-cs"/>
              </a:rPr>
              <a:t>OpenID</a:t>
            </a:r>
            <a:r>
              <a:rPr lang="en-US" sz="1200" b="0" i="0" kern="1200" dirty="0">
                <a:solidFill>
                  <a:schemeClr val="tx1"/>
                </a:solidFill>
                <a:effectLst/>
                <a:latin typeface="Arial"/>
                <a:ea typeface="+mn-ea"/>
                <a:cs typeface="+mn-cs"/>
              </a:rPr>
              <a:t> Connect token returned from the identity provider is passed by your app to Amazon Cognito, which returns a new Cognito ID for the user and a set of temporary, limited-privilege AWS credentials. Amazon Cognito supports the creation and token vending process for unauthenticated users as well as authenticated users.</a:t>
            </a:r>
            <a:r>
              <a:rPr lang="en-US" sz="1200" b="0" i="0" kern="1200" baseline="0" dirty="0">
                <a:solidFill>
                  <a:schemeClr val="tx1"/>
                </a:solidFill>
                <a:effectLst/>
                <a:latin typeface="Arial"/>
                <a:ea typeface="+mn-ea"/>
                <a:cs typeface="+mn-cs"/>
              </a:rPr>
              <a:t> </a:t>
            </a:r>
            <a:r>
              <a:rPr lang="en-US" sz="1200" kern="1200" dirty="0">
                <a:solidFill>
                  <a:schemeClr val="tx1"/>
                </a:solidFill>
                <a:effectLst/>
                <a:latin typeface="Arial"/>
                <a:ea typeface="+mn-ea"/>
                <a:cs typeface="+mn-cs"/>
              </a:rPr>
              <a:t>Amazon Cognito creates a random, unique identifier for each unauthenticated user.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You can use the unique identifier generated for your app users in your Identity and Access Management policies. For example you can create a policy for an S3 bucket that only allows a particular user access to their own folder</a:t>
            </a:r>
            <a:r>
              <a:rPr lang="en-US" sz="1200" b="0" i="0" kern="1200" baseline="0" dirty="0">
                <a:solidFill>
                  <a:schemeClr val="tx1"/>
                </a:solidFill>
                <a:effectLst/>
                <a:latin typeface="Arial"/>
                <a:ea typeface="+mn-ea"/>
                <a:cs typeface="+mn-cs"/>
              </a:rPr>
              <a:t> thus setting granular access permissions on AWS resources. </a:t>
            </a: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129</a:t>
            </a:fld>
            <a:endParaRPr lang="en-US" dirty="0"/>
          </a:p>
        </p:txBody>
      </p:sp>
    </p:spTree>
    <p:extLst>
      <p:ext uri="{BB962C8B-B14F-4D97-AF65-F5344CB8AC3E}">
        <p14:creationId xmlns:p14="http://schemas.microsoft.com/office/powerpoint/2010/main" val="6665508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With Amazon Cognito developers can synchronize application data across an end user’s devices with a single line of code. </a:t>
            </a:r>
            <a:endParaRPr lang="en-US" sz="1200" b="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Arial"/>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Arial"/>
                <a:ea typeface="+mn-ea"/>
                <a:cs typeface="+mn-cs"/>
              </a:rPr>
              <a:t>With Amazon Cognito, developers can securely store application data, such as preferences and game state in the AWS cloud. With synchronized application data, developers can give your users a consistent, unified experience on their app across all of their mobile devices.</a:t>
            </a:r>
            <a:endParaRPr lang="en-US" sz="1200" b="1" kern="1200" dirty="0">
              <a:solidFill>
                <a:schemeClr val="tx1"/>
              </a:solidFill>
              <a:effectLst/>
              <a:latin typeface="Arial"/>
              <a:ea typeface="+mn-ea"/>
              <a:cs typeface="+mn-cs"/>
            </a:endParaRP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a:ea typeface="+mn-ea"/>
                <a:cs typeface="+mn-cs"/>
              </a:rPr>
              <a:t>Developers can use Amazon Cognito directly from their mobile app without building or maintaining any backend infrastructure. Amazon Cognito handles secure application data storage and sync, enabling them to focus on their application experiences, instead of the heavy lifting of creating and managing a user application data sync solution.</a:t>
            </a:r>
          </a:p>
          <a:p>
            <a:endParaRPr lang="en-US" dirty="0"/>
          </a:p>
          <a:p>
            <a:r>
              <a:rPr lang="en-US" sz="1200" kern="1200" dirty="0">
                <a:solidFill>
                  <a:schemeClr val="tx1"/>
                </a:solidFill>
                <a:effectLst/>
                <a:latin typeface="Arial"/>
                <a:ea typeface="+mn-ea"/>
                <a:cs typeface="+mn-cs"/>
              </a:rPr>
              <a:t>It manages the complexity of conflict resolution and intermittent network connectivity</a:t>
            </a:r>
            <a:r>
              <a:rPr lang="en-US" sz="1200" kern="1200" baseline="0" dirty="0">
                <a:solidFill>
                  <a:schemeClr val="tx1"/>
                </a:solidFill>
                <a:effectLst/>
                <a:latin typeface="Arial"/>
                <a:ea typeface="+mn-ea"/>
                <a:cs typeface="+mn-cs"/>
              </a:rPr>
              <a:t> by managing offline cache</a:t>
            </a:r>
            <a:r>
              <a:rPr lang="en-US" sz="1200" kern="1200" dirty="0">
                <a:solidFill>
                  <a:schemeClr val="tx1"/>
                </a:solidFill>
                <a:effectLst/>
                <a:latin typeface="Arial"/>
                <a:ea typeface="+mn-ea"/>
                <a:cs typeface="+mn-cs"/>
              </a:rPr>
              <a:t> ensuring your application can always deliver a great user experience. Each data set in the Amazon Cognito sync store can be synchronized on all devices associated with an identity simply by calling the synchronize () method.</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132</a:t>
            </a:fld>
            <a:endParaRPr lang="en-US" dirty="0"/>
          </a:p>
        </p:txBody>
      </p:sp>
    </p:spTree>
    <p:extLst>
      <p:ext uri="{BB962C8B-B14F-4D97-AF65-F5344CB8AC3E}">
        <p14:creationId xmlns:p14="http://schemas.microsoft.com/office/powerpoint/2010/main" val="1426668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a:t>
            </a:r>
            <a:r>
              <a:rPr lang="en-US" baseline="0" dirty="0" err="1"/>
              <a:t>identitypool</a:t>
            </a:r>
            <a:r>
              <a:rPr lang="en-US" baseline="0" dirty="0"/>
              <a:t> across </a:t>
            </a:r>
            <a:r>
              <a:rPr lang="en-US" baseline="0" dirty="0" err="1"/>
              <a:t>advertizers</a:t>
            </a:r>
            <a:endParaRPr lang="en-US" baseline="0" dirty="0"/>
          </a:p>
          <a:p>
            <a:r>
              <a:rPr lang="en-US" baseline="0" dirty="0"/>
              <a:t>Cognito id becomes a cookie id</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133</a:t>
            </a:fld>
            <a:endParaRPr lang="en-US" dirty="0"/>
          </a:p>
        </p:txBody>
      </p:sp>
    </p:spTree>
    <p:extLst>
      <p:ext uri="{BB962C8B-B14F-4D97-AF65-F5344CB8AC3E}">
        <p14:creationId xmlns:p14="http://schemas.microsoft.com/office/powerpoint/2010/main" val="74519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3505" y="766092"/>
            <a:ext cx="7772400" cy="1102519"/>
          </a:xfrm>
        </p:spPr>
        <p:txBody>
          <a:bodyPr anchor="ctr">
            <a:normAutofit/>
          </a:bodyPr>
          <a:lstStyle>
            <a:lvl1pPr>
              <a:defRPr sz="4000">
                <a:solidFill>
                  <a:schemeClr val="tx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496727" y="2068078"/>
            <a:ext cx="7786115" cy="921643"/>
          </a:xfrm>
        </p:spPr>
        <p:txBody>
          <a:bodyPr>
            <a:normAutofit/>
          </a:bodyPr>
          <a:lstStyle>
            <a:lvl1pPr marL="0" indent="0" algn="l">
              <a:buNone/>
              <a:defRPr sz="2000" b="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fld id="{7DA0DECC-A1CD-3A45-A319-FA5814899B6D}" type="datetimeFigureOut">
              <a:rPr lang="en-US" smtClean="0"/>
              <a:pPr/>
              <a:t>5/7/19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latin typeface="Arial"/>
              </a:defRPr>
            </a:lvl1p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23378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5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a:t>Click to edit Master title style</a:t>
            </a:r>
            <a:endParaRPr lang="en-US" dirty="0"/>
          </a:p>
        </p:txBody>
      </p:sp>
    </p:spTree>
    <p:extLst>
      <p:ext uri="{BB962C8B-B14F-4D97-AF65-F5344CB8AC3E}">
        <p14:creationId xmlns:p14="http://schemas.microsoft.com/office/powerpoint/2010/main" val="400688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yout 1">
    <p:spTree>
      <p:nvGrpSpPr>
        <p:cNvPr id="1" name=""/>
        <p:cNvGrpSpPr/>
        <p:nvPr/>
      </p:nvGrpSpPr>
      <p:grpSpPr>
        <a:xfrm>
          <a:off x="0" y="0"/>
          <a:ext cx="0" cy="0"/>
          <a:chOff x="0" y="0"/>
          <a:chExt cx="0" cy="0"/>
        </a:xfrm>
      </p:grpSpPr>
      <p:sp>
        <p:nvSpPr>
          <p:cNvPr id="7" name="Title 1"/>
          <p:cNvSpPr>
            <a:spLocks noGrp="1"/>
          </p:cNvSpPr>
          <p:nvPr>
            <p:ph type="title"/>
          </p:nvPr>
        </p:nvSpPr>
        <p:spPr>
          <a:xfrm>
            <a:off x="457200" y="205979"/>
            <a:ext cx="8229600" cy="857250"/>
          </a:xfrm>
        </p:spPr>
        <p:txBody>
          <a:bodyPr>
            <a:normAutofit/>
          </a:bodyPr>
          <a:lstStyle/>
          <a:p>
            <a:pPr algn="l"/>
            <a:endParaRPr lang="en-US" sz="3200" b="1" dirty="0"/>
          </a:p>
        </p:txBody>
      </p:sp>
      <p:sp>
        <p:nvSpPr>
          <p:cNvPr id="8" name="Content Placeholder 4"/>
          <p:cNvSpPr>
            <a:spLocks noGrp="1"/>
          </p:cNvSpPr>
          <p:nvPr>
            <p:ph idx="1" hasCustomPrompt="1"/>
          </p:nvPr>
        </p:nvSpPr>
        <p:spPr>
          <a:xfrm>
            <a:off x="457200" y="1200151"/>
            <a:ext cx="8229600" cy="3120320"/>
          </a:xfrm>
        </p:spPr>
        <p:txBody>
          <a:bodyPr>
            <a:normAutofit/>
          </a:bodyPr>
          <a:lstStyle>
            <a:lvl1pPr>
              <a:defRPr sz="1500" baseline="0"/>
            </a:lvl1pPr>
          </a:lstStyle>
          <a:p>
            <a:pPr marL="0" indent="0">
              <a:buNone/>
            </a:pPr>
            <a:r>
              <a:rPr lang="en-US" sz="1500" dirty="0"/>
              <a:t>There are two templates to choose from: one with this light background and one with a darker background, each with different page layouts. The standard font is Arial and the color palette is titled “reinvent Colors”.</a:t>
            </a:r>
          </a:p>
        </p:txBody>
      </p:sp>
      <p:pic>
        <p:nvPicPr>
          <p:cNvPr id="2050" name="Picture 2" descr="C:\Users\morad\Pictures\Bottom Boar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514851"/>
            <a:ext cx="9144000" cy="635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C:\Users\morad\Pictures\Boxes.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4505326"/>
            <a:ext cx="2253453" cy="66417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C:\Users\morad\Desktop\AWS_Logo_Web_200px.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34275" y="4530329"/>
            <a:ext cx="1581150" cy="59293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26637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Header -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71650"/>
            <a:ext cx="8229600" cy="1021556"/>
          </a:xfrm>
        </p:spPr>
        <p:txBody>
          <a:bodyPr anchor="ctr">
            <a:noAutofit/>
          </a:bodyPr>
          <a:lstStyle>
            <a:lvl1pPr algn="l">
              <a:defRPr sz="6600" b="1" cap="none"/>
            </a:lvl1pPr>
          </a:lstStyle>
          <a:p>
            <a:r>
              <a:rPr lang="en-US" dirty="0"/>
              <a:t>Section 1</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667" y="2823444"/>
            <a:ext cx="6563528" cy="1400674"/>
          </a:xfrm>
          <a:prstGeom prst="rect">
            <a:avLst/>
          </a:prstGeom>
        </p:spPr>
      </p:pic>
    </p:spTree>
    <p:extLst>
      <p:ext uri="{BB962C8B-B14F-4D97-AF65-F5344CB8AC3E}">
        <p14:creationId xmlns:p14="http://schemas.microsoft.com/office/powerpoint/2010/main" val="42589999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mod="1">
    <p:ext uri="{DCECCB84-F9BA-43D5-87BE-67443E8EF086}">
      <p15:sldGuideLst xmlns:p15="http://schemas.microsoft.com/office/powerpoint/2012/main">
        <p15:guide id="1" orient="horz" pos="1116" userDrawn="1">
          <p15:clr>
            <a:srgbClr val="FBAE40"/>
          </p15:clr>
        </p15:guide>
        <p15:guide id="2" pos="288" userDrawn="1">
          <p15:clr>
            <a:srgbClr val="FBAE40"/>
          </p15:clr>
        </p15:guide>
        <p15:guide id="3" pos="547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de Sample -Si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1" y="171450"/>
            <a:ext cx="8458200" cy="857250"/>
          </a:xfrm>
        </p:spPr>
        <p:txBody>
          <a:bodyPr/>
          <a:lstStyle>
            <a:lvl1pPr>
              <a:defRPr sz="3600" baseline="0"/>
            </a:lvl1pPr>
          </a:lstStyle>
          <a:p>
            <a:r>
              <a:rPr lang="en-US" dirty="0"/>
              <a:t>Code Sample</a:t>
            </a:r>
          </a:p>
        </p:txBody>
      </p:sp>
      <p:sp>
        <p:nvSpPr>
          <p:cNvPr id="6" name="Content Placeholder 4"/>
          <p:cNvSpPr>
            <a:spLocks noGrp="1"/>
          </p:cNvSpPr>
          <p:nvPr>
            <p:ph sz="quarter" idx="10" hasCustomPrompt="1"/>
          </p:nvPr>
        </p:nvSpPr>
        <p:spPr>
          <a:xfrm>
            <a:off x="342900" y="1085850"/>
            <a:ext cx="8458200" cy="3771900"/>
          </a:xfrm>
          <a:noFill/>
        </p:spPr>
        <p:txBody>
          <a:bodyPr/>
          <a:lstStyle>
            <a:lvl1pPr marL="0" indent="0">
              <a:buNone/>
              <a:defRPr sz="2800">
                <a:gradFill>
                  <a:gsLst>
                    <a:gs pos="0">
                      <a:srgbClr val="000000"/>
                    </a:gs>
                    <a:gs pos="100000">
                      <a:srgbClr val="000000"/>
                    </a:gs>
                  </a:gsLst>
                  <a:lin ang="5400000" scaled="1"/>
                </a:gradFill>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latin typeface="Lucida Console" panose="020B0609040504020204" pitchFamily="49" charset="0"/>
              </a:rPr>
              <a:t>; Syntax Test file for 68k Assembly code</a:t>
            </a:r>
          </a:p>
          <a:p>
            <a:r>
              <a:rPr lang="en-US" sz="1400" dirty="0">
                <a:latin typeface="Lucida Console" panose="020B0609040504020204" pitchFamily="49" charset="0"/>
              </a:rPr>
              <a:t>; Some comments about this file</a:t>
            </a:r>
          </a:p>
          <a:p>
            <a:r>
              <a:rPr lang="en-US" sz="1400" dirty="0">
                <a:latin typeface="Lucida Console" panose="020B0609040504020204" pitchFamily="49" charset="0"/>
              </a:rPr>
              <a:t>.D0 00000000</a:t>
            </a:r>
          </a:p>
          <a:p>
            <a:r>
              <a:rPr lang="en-US" sz="1400" dirty="0">
                <a:latin typeface="Lucida Console" panose="020B0609040504020204" pitchFamily="49" charset="0"/>
              </a:rPr>
              <a:t>MS 2100 00000002</a:t>
            </a:r>
          </a:p>
          <a:p>
            <a:r>
              <a:rPr lang="en-US" sz="1400" dirty="0">
                <a:latin typeface="Lucida Console" panose="020B0609040504020204" pitchFamily="49" charset="0"/>
              </a:rPr>
              <a:t>MM 2000;DI</a:t>
            </a:r>
          </a:p>
          <a:p>
            <a:r>
              <a:rPr lang="en-US" sz="1400" dirty="0">
                <a:latin typeface="Lucida Console" panose="020B0609040504020204" pitchFamily="49" charset="0"/>
              </a:rPr>
              <a:t> LEA.L $002100,A1</a:t>
            </a:r>
          </a:p>
          <a:p>
            <a:r>
              <a:rPr lang="en-US" sz="1400" dirty="0">
                <a:latin typeface="Lucida Console" panose="020B0609040504020204" pitchFamily="49" charset="0"/>
              </a:rPr>
              <a:t> MOVE.L #2,-(A1)</a:t>
            </a:r>
          </a:p>
          <a:p>
            <a:r>
              <a:rPr lang="sk-SK" sz="1400" dirty="0">
                <a:latin typeface="Lucida Console" panose="020B0609040504020204" pitchFamily="49" charset="0"/>
              </a:rPr>
              <a:t> BSR $00002050</a:t>
            </a:r>
          </a:p>
          <a:p>
            <a:endParaRPr lang="sk-SK" sz="1400" dirty="0">
              <a:latin typeface="Lucida Console" panose="020B0609040504020204" pitchFamily="49" charset="0"/>
            </a:endParaRPr>
          </a:p>
          <a:p>
            <a:r>
              <a:rPr lang="sk-SK" sz="1400" dirty="0">
                <a:latin typeface="Lucida Console" panose="020B0609040504020204" pitchFamily="49" charset="0"/>
              </a:rPr>
              <a:t>MM 2050;DI</a:t>
            </a:r>
          </a:p>
          <a:p>
            <a:r>
              <a:rPr lang="sk-SK" sz="1400" dirty="0">
                <a:latin typeface="Lucida Console" panose="020B0609040504020204" pitchFamily="49" charset="0"/>
              </a:rPr>
              <a:t> MOVE.L (A1)+,D1</a:t>
            </a:r>
          </a:p>
          <a:p>
            <a:r>
              <a:rPr lang="sk-SK" sz="1400" dirty="0">
                <a:latin typeface="Lucida Console" panose="020B0609040504020204" pitchFamily="49" charset="0"/>
              </a:rPr>
              <a:t> MOVE.L (A1),D2</a:t>
            </a:r>
          </a:p>
          <a:p>
            <a:r>
              <a:rPr lang="sk-SK" sz="1400" dirty="0">
                <a:latin typeface="Lucida Console" panose="020B0609040504020204" pitchFamily="49" charset="0"/>
              </a:rPr>
              <a:t> ADD.L D1,D2</a:t>
            </a:r>
          </a:p>
        </p:txBody>
      </p:sp>
    </p:spTree>
    <p:extLst>
      <p:ext uri="{BB962C8B-B14F-4D97-AF65-F5344CB8AC3E}">
        <p14:creationId xmlns:p14="http://schemas.microsoft.com/office/powerpoint/2010/main" val="426125081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extLst>
    <p:ext uri="{DCECCB84-F9BA-43D5-87BE-67443E8EF086}">
      <p15:sldGuideLst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tx1"/>
                </a:solidFill>
              </a:defRPr>
            </a:lvl1pPr>
          </a:lstStyle>
          <a:p>
            <a:r>
              <a:rPr lang="en-US"/>
              <a:t>Click to edit Master title style</a:t>
            </a:r>
            <a:endParaRPr lang="en-US" dirty="0"/>
          </a:p>
        </p:txBody>
      </p:sp>
      <p:sp>
        <p:nvSpPr>
          <p:cNvPr id="4" name="Content Placeholder 2"/>
          <p:cNvSpPr>
            <a:spLocks noGrp="1"/>
          </p:cNvSpPr>
          <p:nvPr>
            <p:ph idx="1" hasCustomPrompt="1"/>
          </p:nvPr>
        </p:nvSpPr>
        <p:spPr>
          <a:xfrm>
            <a:off x="335998" y="1009332"/>
            <a:ext cx="8205304" cy="4134168"/>
          </a:xfrm>
          <a:solidFill>
            <a:schemeClr val="tx2">
              <a:lumMod val="20000"/>
              <a:lumOff val="80000"/>
            </a:schemeClr>
          </a:solidFill>
        </p:spPr>
        <p:txBody>
          <a:bodyPr lIns="182880" tIns="182880" rIns="182880" bIns="182880"/>
          <a:lstStyle>
            <a:lvl1pPr marL="0" indent="0">
              <a:buNone/>
              <a:defRPr sz="2000" baseline="0">
                <a:solidFill>
                  <a:srgbClr val="3366FF"/>
                </a:solidFill>
                <a:latin typeface="Lucida Console"/>
                <a:cs typeface="Lucida Console"/>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dirty="0"/>
              <a:t>; Syntax </a:t>
            </a:r>
            <a:r>
              <a:rPr lang="en-US" dirty="0" err="1"/>
              <a:t>Testfile</a:t>
            </a:r>
            <a:r>
              <a:rPr lang="en-US" dirty="0"/>
              <a:t>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  LEA.L $002100,A1</a:t>
            </a:r>
          </a:p>
          <a:p>
            <a:pPr lvl="0"/>
            <a:r>
              <a:rPr lang="en-US" dirty="0"/>
              <a:t>  MOVE.L #2, -(A1)</a:t>
            </a:r>
          </a:p>
          <a:p>
            <a:pPr lvl="0"/>
            <a:r>
              <a:rPr lang="en-US" dirty="0"/>
              <a:t>  BSR $00002050</a:t>
            </a:r>
          </a:p>
          <a:p>
            <a:pPr lvl="0"/>
            <a:r>
              <a:rPr lang="en-US" dirty="0"/>
              <a:t>MM 2050;DI</a:t>
            </a:r>
          </a:p>
          <a:p>
            <a:pPr lvl="0"/>
            <a:r>
              <a:rPr lang="en-US" dirty="0"/>
              <a:t>  MOVE.L (A1)+,D1</a:t>
            </a:r>
          </a:p>
        </p:txBody>
      </p:sp>
    </p:spTree>
    <p:extLst>
      <p:ext uri="{BB962C8B-B14F-4D97-AF65-F5344CB8AC3E}">
        <p14:creationId xmlns:p14="http://schemas.microsoft.com/office/powerpoint/2010/main" val="91468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24575" y="1012507"/>
            <a:ext cx="4038600" cy="34720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128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06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1047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Tree>
    <p:extLst>
      <p:ext uri="{BB962C8B-B14F-4D97-AF65-F5344CB8AC3E}">
        <p14:creationId xmlns:p14="http://schemas.microsoft.com/office/powerpoint/2010/main" val="4149226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81935" y="4669708"/>
            <a:ext cx="9291483"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82768" y="4779380"/>
            <a:ext cx="704032" cy="263798"/>
          </a:xfrm>
          <a:prstGeom prst="rect">
            <a:avLst/>
          </a:prstGeom>
        </p:spPr>
      </p:pic>
      <p:cxnSp>
        <p:nvCxnSpPr>
          <p:cNvPr id="6" name="Straight Connector 5"/>
          <p:cNvCxnSpPr/>
          <p:nvPr/>
        </p:nvCxnSpPr>
        <p:spPr>
          <a:xfrm>
            <a:off x="-81935" y="4669708"/>
            <a:ext cx="9291483"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982768" y="4779380"/>
            <a:ext cx="704032" cy="263798"/>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51" r:id="rId15"/>
    <p:sldLayoutId id="2147483657" r:id="rId16"/>
    <p:sldLayoutId id="2147483689" r:id="rId17"/>
    <p:sldLayoutId id="2147483691" r:id="rId18"/>
    <p:sldLayoutId id="2147483692" r:id="rId19"/>
    <p:sldLayoutId id="2147483693" r:id="rId20"/>
  </p:sldLayoutIdLs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png"/></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4.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8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diagramQuickStyle" Target="../diagrams/quickStyle3.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diagramLayout" Target="../diagrams/layout3.xml"/><Relationship Id="rId12" Type="http://schemas.openxmlformats.org/officeDocument/2006/relationships/image" Target="../media/image89.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diagramData" Target="../diagrams/data3.xml"/><Relationship Id="rId11" Type="http://schemas.openxmlformats.org/officeDocument/2006/relationships/image" Target="../media/image83.png"/><Relationship Id="rId5" Type="http://schemas.openxmlformats.org/officeDocument/2006/relationships/image" Target="../media/image87.png"/><Relationship Id="rId10" Type="http://schemas.microsoft.com/office/2007/relationships/diagramDrawing" Target="../diagrams/drawing3.xml"/><Relationship Id="rId4" Type="http://schemas.openxmlformats.org/officeDocument/2006/relationships/image" Target="../media/image86.png"/><Relationship Id="rId9" Type="http://schemas.openxmlformats.org/officeDocument/2006/relationships/diagramColors" Target="../diagrams/colors3.xml"/><Relationship Id="rId14" Type="http://schemas.openxmlformats.org/officeDocument/2006/relationships/image" Target="../media/image91.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emf"/><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8.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 Id="rId14" Type="http://schemas.microsoft.com/office/2007/relationships/hdphoto" Target="../media/hdphoto2.wdp"/></Relationships>
</file>

<file path=ppt/slides/_rels/slide12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0.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image" Target="../media/image101.png"/><Relationship Id="rId5" Type="http://schemas.microsoft.com/office/2007/relationships/hdphoto" Target="../media/hdphoto2.wdp"/><Relationship Id="rId10"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10.png"/></Relationships>
</file>

<file path=ppt/slides/_rels/slide12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127.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09.png"/><Relationship Id="rId3" Type="http://schemas.openxmlformats.org/officeDocument/2006/relationships/image" Target="../media/image119.png"/><Relationship Id="rId7" Type="http://schemas.openxmlformats.org/officeDocument/2006/relationships/image" Target="../media/image125.png"/><Relationship Id="rId12" Type="http://schemas.openxmlformats.org/officeDocument/2006/relationships/image" Target="../media/image117.png"/><Relationship Id="rId2" Type="http://schemas.openxmlformats.org/officeDocument/2006/relationships/notesSlide" Target="../notesSlides/notesSlide95.xml"/><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1.png"/><Relationship Id="rId15" Type="http://schemas.openxmlformats.org/officeDocument/2006/relationships/image" Target="../media/image106.emf"/><Relationship Id="rId10"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127.png"/><Relationship Id="rId1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32.png"/><Relationship Id="rId3" Type="http://schemas.openxmlformats.org/officeDocument/2006/relationships/image" Target="../media/image118.png"/><Relationship Id="rId7" Type="http://schemas.openxmlformats.org/officeDocument/2006/relationships/image" Target="../media/image131.png"/><Relationship Id="rId12" Type="http://schemas.openxmlformats.org/officeDocument/2006/relationships/image" Target="../media/image10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30.emf"/><Relationship Id="rId11" Type="http://schemas.openxmlformats.org/officeDocument/2006/relationships/image" Target="../media/image106.emf"/><Relationship Id="rId5" Type="http://schemas.openxmlformats.org/officeDocument/2006/relationships/image" Target="../media/image124.png"/><Relationship Id="rId10" Type="http://schemas.openxmlformats.org/officeDocument/2006/relationships/image" Target="../media/image105.png"/><Relationship Id="rId4" Type="http://schemas.openxmlformats.org/officeDocument/2006/relationships/image" Target="../media/image125.png"/><Relationship Id="rId9" Type="http://schemas.openxmlformats.org/officeDocument/2006/relationships/image" Target="../media/image109.png"/></Relationships>
</file>

<file path=ppt/slides/_rels/slide129.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8.png"/><Relationship Id="rId7" Type="http://schemas.openxmlformats.org/officeDocument/2006/relationships/image" Target="../media/image116.png"/><Relationship Id="rId12" Type="http://schemas.openxmlformats.org/officeDocument/2006/relationships/image" Target="../media/image106.emf"/><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05.png"/><Relationship Id="rId5" Type="http://schemas.openxmlformats.org/officeDocument/2006/relationships/image" Target="../media/image124.png"/><Relationship Id="rId10" Type="http://schemas.openxmlformats.org/officeDocument/2006/relationships/image" Target="../media/image109.png"/><Relationship Id="rId4" Type="http://schemas.openxmlformats.org/officeDocument/2006/relationships/image" Target="../media/image125.png"/><Relationship Id="rId9" Type="http://schemas.openxmlformats.org/officeDocument/2006/relationships/image" Target="../media/image8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8.png"/><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17.png"/><Relationship Id="rId4" Type="http://schemas.openxmlformats.org/officeDocument/2006/relationships/image" Target="../media/image129.png"/></Relationships>
</file>

<file path=ppt/slides/_rels/slide1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00.png"/><Relationship Id="rId4" Type="http://schemas.openxmlformats.org/officeDocument/2006/relationships/image" Target="../media/image135.png"/><Relationship Id="rId9" Type="http://schemas.openxmlformats.org/officeDocument/2006/relationships/image" Target="../media/image136.png"/></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15.png"/><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1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15.png"/></Relationships>
</file>

<file path=ppt/slides/_rels/slide1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51.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4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58.png"/><Relationship Id="rId7" Type="http://schemas.openxmlformats.org/officeDocument/2006/relationships/image" Target="../media/image161.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6.png"/><Relationship Id="rId4" Type="http://schemas.openxmlformats.org/officeDocument/2006/relationships/image" Target="../media/image159.png"/><Relationship Id="rId9" Type="http://schemas.openxmlformats.org/officeDocument/2006/relationships/image" Target="../media/image162.png"/></Relationships>
</file>

<file path=ppt/slides/_rels/slide1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github.com/awslabs/kinesis-log4j-appender"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tiff"/><Relationship Id="rId3" Type="http://schemas.openxmlformats.org/officeDocument/2006/relationships/image" Target="../media/image6.jpg"/><Relationship Id="rId7" Type="http://schemas.openxmlformats.org/officeDocument/2006/relationships/image" Target="../media/image10.jpg"/><Relationship Id="rId12"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7.pn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296333" y="225778"/>
            <a:ext cx="1377263" cy="369332"/>
          </a:xfrm>
          <a:prstGeom prst="rect">
            <a:avLst/>
          </a:prstGeom>
          <a:noFill/>
        </p:spPr>
        <p:txBody>
          <a:bodyPr wrap="none" rtlCol="0">
            <a:spAutoFit/>
          </a:bodyPr>
          <a:lstStyle/>
          <a:p>
            <a:r>
              <a:rPr lang="en-US" b="1" dirty="0" err="1"/>
              <a:t>Changelog</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1091436575"/>
              </p:ext>
            </p:extLst>
          </p:nvPr>
        </p:nvGraphicFramePr>
        <p:xfrm>
          <a:off x="352778" y="709083"/>
          <a:ext cx="8508999" cy="2509520"/>
        </p:xfrm>
        <a:graphic>
          <a:graphicData uri="http://schemas.openxmlformats.org/drawingml/2006/table">
            <a:tbl>
              <a:tblPr bandRow="1">
                <a:tableStyleId>{68D230F3-CF80-4859-8CE7-A43EE81993B5}</a:tableStyleId>
              </a:tblPr>
              <a:tblGrid>
                <a:gridCol w="1566333">
                  <a:extLst>
                    <a:ext uri="{9D8B030D-6E8A-4147-A177-3AD203B41FA5}">
                      <a16:colId xmlns:a16="http://schemas.microsoft.com/office/drawing/2014/main" val="20000"/>
                    </a:ext>
                  </a:extLst>
                </a:gridCol>
                <a:gridCol w="5446889">
                  <a:extLst>
                    <a:ext uri="{9D8B030D-6E8A-4147-A177-3AD203B41FA5}">
                      <a16:colId xmlns:a16="http://schemas.microsoft.com/office/drawing/2014/main" val="20001"/>
                    </a:ext>
                  </a:extLst>
                </a:gridCol>
                <a:gridCol w="1495777">
                  <a:extLst>
                    <a:ext uri="{9D8B030D-6E8A-4147-A177-3AD203B41FA5}">
                      <a16:colId xmlns:a16="http://schemas.microsoft.com/office/drawing/2014/main" val="20002"/>
                    </a:ext>
                  </a:extLst>
                </a:gridCol>
              </a:tblGrid>
              <a:tr h="370840">
                <a:tc>
                  <a:txBody>
                    <a:bodyPr/>
                    <a:lstStyle/>
                    <a:p>
                      <a:r>
                        <a:rPr lang="en-US" sz="1400" dirty="0"/>
                        <a:t>2015-09-19</a:t>
                      </a:r>
                    </a:p>
                  </a:txBody>
                  <a:tcPr/>
                </a:tc>
                <a:tc>
                  <a:txBody>
                    <a:bodyPr/>
                    <a:lstStyle/>
                    <a:p>
                      <a:r>
                        <a:rPr lang="en-US" sz="1400" dirty="0"/>
                        <a:t>Updated slide</a:t>
                      </a:r>
                      <a:r>
                        <a:rPr lang="en-US" sz="1400" baseline="0" dirty="0"/>
                        <a:t> 56 with supported languages</a:t>
                      </a:r>
                      <a:endParaRPr lang="en-US" sz="1400" dirty="0"/>
                    </a:p>
                  </a:txBody>
                  <a:tcPr/>
                </a:tc>
                <a:tc>
                  <a:txBody>
                    <a:bodyPr/>
                    <a:lstStyle/>
                    <a:p>
                      <a:r>
                        <a:rPr lang="en-US" sz="1400" dirty="0" err="1"/>
                        <a:t>mlabib</a:t>
                      </a:r>
                      <a:r>
                        <a:rPr lang="en-US" sz="1400" dirty="0"/>
                        <a:t>@</a:t>
                      </a:r>
                    </a:p>
                  </a:txBody>
                  <a:tcPr/>
                </a:tc>
                <a:extLst>
                  <a:ext uri="{0D108BD9-81ED-4DB2-BD59-A6C34878D82A}">
                    <a16:rowId xmlns:a16="http://schemas.microsoft.com/office/drawing/2014/main" val="10000"/>
                  </a:ext>
                </a:extLst>
              </a:tr>
              <a:tr h="370840">
                <a:tc>
                  <a:txBody>
                    <a:bodyPr/>
                    <a:lstStyle/>
                    <a:p>
                      <a:r>
                        <a:rPr lang="en-US" sz="1400" dirty="0"/>
                        <a:t>2015-09-19</a:t>
                      </a:r>
                    </a:p>
                  </a:txBody>
                  <a:tcPr/>
                </a:tc>
                <a:tc>
                  <a:txBody>
                    <a:bodyPr/>
                    <a:lstStyle/>
                    <a:p>
                      <a:r>
                        <a:rPr lang="en-US" sz="1400" dirty="0"/>
                        <a:t>Updated</a:t>
                      </a:r>
                      <a:r>
                        <a:rPr lang="en-US" sz="1400" baseline="0" dirty="0"/>
                        <a:t> spelling typos on slide 90</a:t>
                      </a:r>
                      <a:endParaRPr lang="en-US" sz="1400" dirty="0"/>
                    </a:p>
                  </a:txBody>
                  <a:tcPr/>
                </a:tc>
                <a:tc>
                  <a:txBody>
                    <a:bodyPr/>
                    <a:lstStyle/>
                    <a:p>
                      <a:r>
                        <a:rPr lang="en-US" sz="1400" dirty="0" err="1"/>
                        <a:t>mlabib</a:t>
                      </a:r>
                      <a:r>
                        <a:rPr lang="en-US" sz="1400" dirty="0"/>
                        <a:t>@</a:t>
                      </a:r>
                    </a:p>
                  </a:txBody>
                  <a:tcPr/>
                </a:tc>
                <a:extLst>
                  <a:ext uri="{0D108BD9-81ED-4DB2-BD59-A6C34878D82A}">
                    <a16:rowId xmlns:a16="http://schemas.microsoft.com/office/drawing/2014/main" val="10001"/>
                  </a:ext>
                </a:extLst>
              </a:tr>
              <a:tr h="370840">
                <a:tc>
                  <a:txBody>
                    <a:bodyPr/>
                    <a:lstStyle/>
                    <a:p>
                      <a:r>
                        <a:rPr lang="en-US" sz="1400" dirty="0"/>
                        <a:t>2015-09-19</a:t>
                      </a:r>
                    </a:p>
                  </a:txBody>
                  <a:tcPr/>
                </a:tc>
                <a:tc>
                  <a:txBody>
                    <a:bodyPr/>
                    <a:lstStyle/>
                    <a:p>
                      <a:r>
                        <a:rPr lang="en-US" sz="1400" dirty="0"/>
                        <a:t>Changed</a:t>
                      </a:r>
                      <a:r>
                        <a:rPr lang="en-US" sz="1400" baseline="0" dirty="0"/>
                        <a:t> “High-Level SDKs” to “Mobile SDKs” to avoid ambiguity on side 67. </a:t>
                      </a:r>
                      <a:endParaRPr lang="en-US" sz="1400" dirty="0"/>
                    </a:p>
                  </a:txBody>
                  <a:tcPr/>
                </a:tc>
                <a:tc>
                  <a:txBody>
                    <a:bodyPr/>
                    <a:lstStyle/>
                    <a:p>
                      <a:r>
                        <a:rPr lang="en-US" sz="1400" dirty="0" err="1"/>
                        <a:t>mlabib</a:t>
                      </a:r>
                      <a:r>
                        <a:rPr lang="en-US" sz="1400" dirty="0"/>
                        <a:t>@</a:t>
                      </a:r>
                    </a:p>
                    <a:p>
                      <a:endParaRPr lang="en-US" sz="1400" dirty="0"/>
                    </a:p>
                  </a:txBody>
                  <a:tcPr/>
                </a:tc>
                <a:extLst>
                  <a:ext uri="{0D108BD9-81ED-4DB2-BD59-A6C34878D82A}">
                    <a16:rowId xmlns:a16="http://schemas.microsoft.com/office/drawing/2014/main" val="10002"/>
                  </a:ext>
                </a:extLst>
              </a:tr>
              <a:tr h="370840">
                <a:tc>
                  <a:txBody>
                    <a:bodyPr/>
                    <a:lstStyle/>
                    <a:p>
                      <a:r>
                        <a:rPr lang="en-US" sz="1400" dirty="0"/>
                        <a:t>2016-01-20</a:t>
                      </a:r>
                    </a:p>
                  </a:txBody>
                  <a:tcPr/>
                </a:tc>
                <a:tc>
                  <a:txBody>
                    <a:bodyPr/>
                    <a:lstStyle/>
                    <a:p>
                      <a:r>
                        <a:rPr lang="en-US" sz="1400" dirty="0"/>
                        <a:t>Major revisions to get up to date with current developer services, removed the deployment content because it exists in a </a:t>
                      </a:r>
                      <a:r>
                        <a:rPr lang="en-US" sz="1400" dirty="0" err="1"/>
                        <a:t>devops</a:t>
                      </a:r>
                      <a:r>
                        <a:rPr lang="en-US" sz="1400" dirty="0"/>
                        <a:t> focused module now.</a:t>
                      </a:r>
                    </a:p>
                  </a:txBody>
                  <a:tcPr/>
                </a:tc>
                <a:tc>
                  <a:txBody>
                    <a:bodyPr/>
                    <a:lstStyle/>
                    <a:p>
                      <a:r>
                        <a:rPr lang="en-US" sz="1400" dirty="0" err="1"/>
                        <a:t>tffuller</a:t>
                      </a:r>
                      <a:r>
                        <a:rPr lang="en-US" sz="1400" dirty="0"/>
                        <a:t>@</a:t>
                      </a:r>
                    </a:p>
                  </a:txBody>
                  <a:tcPr/>
                </a:tc>
                <a:extLst>
                  <a:ext uri="{0D108BD9-81ED-4DB2-BD59-A6C34878D82A}">
                    <a16:rowId xmlns:a16="http://schemas.microsoft.com/office/drawing/2014/main" val="10003"/>
                  </a:ext>
                </a:extLst>
              </a:tr>
              <a:tr h="370840">
                <a:tc>
                  <a:txBody>
                    <a:bodyPr/>
                    <a:lstStyle/>
                    <a:p>
                      <a:r>
                        <a:rPr lang="en-US" sz="1400" dirty="0"/>
                        <a:t>2017-02-09</a:t>
                      </a:r>
                    </a:p>
                  </a:txBody>
                  <a:tcPr/>
                </a:tc>
                <a:tc>
                  <a:txBody>
                    <a:bodyPr/>
                    <a:lstStyle/>
                    <a:p>
                      <a:r>
                        <a:rPr lang="en-US" sz="1400" dirty="0"/>
                        <a:t>Major 20</a:t>
                      </a:r>
                      <a:r>
                        <a:rPr lang="en-US" sz="1400" baseline="0" dirty="0"/>
                        <a:t> slide revisions.  Removed SWF in place of Step Functions</a:t>
                      </a:r>
                      <a:endParaRPr lang="en-US" sz="1400" dirty="0"/>
                    </a:p>
                  </a:txBody>
                  <a:tcPr/>
                </a:tc>
                <a:tc>
                  <a:txBody>
                    <a:bodyPr/>
                    <a:lstStyle/>
                    <a:p>
                      <a:r>
                        <a:rPr lang="en-US" sz="1400" dirty="0" err="1"/>
                        <a:t>awwestri</a:t>
                      </a:r>
                      <a:r>
                        <a:rPr lang="en-US" sz="1400" dirty="0"/>
                        <a: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36500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Best Practice #1 – </a:t>
            </a:r>
            <a:r>
              <a:rPr lang="en-US" b="1" dirty="0" err="1"/>
              <a:t>CredentialProvider</a:t>
            </a:r>
            <a:endParaRPr lang="en-US" b="1" dirty="0"/>
          </a:p>
        </p:txBody>
      </p:sp>
      <p:sp>
        <p:nvSpPr>
          <p:cNvPr id="3" name="Content Placeholder 2"/>
          <p:cNvSpPr>
            <a:spLocks noGrp="1"/>
          </p:cNvSpPr>
          <p:nvPr>
            <p:ph idx="1"/>
          </p:nvPr>
        </p:nvSpPr>
        <p:spPr>
          <a:xfrm>
            <a:off x="340592" y="1009332"/>
            <a:ext cx="6234327" cy="3553926"/>
          </a:xfrm>
        </p:spPr>
        <p:txBody>
          <a:bodyPr>
            <a:normAutofit/>
          </a:bodyPr>
          <a:lstStyle/>
          <a:p>
            <a:r>
              <a:rPr lang="en-US" sz="2000" dirty="0"/>
              <a:t>Use </a:t>
            </a:r>
            <a:r>
              <a:rPr lang="en-US" sz="2000" dirty="0" err="1"/>
              <a:t>ProfileCredentialsProvider</a:t>
            </a:r>
            <a:r>
              <a:rPr lang="en-US" sz="2000" dirty="0"/>
              <a:t> for local development</a:t>
            </a:r>
          </a:p>
          <a:p>
            <a:pPr lvl="1"/>
            <a:r>
              <a:rPr lang="en-US" sz="1200" dirty="0"/>
              <a:t>Same as CLI</a:t>
            </a:r>
          </a:p>
          <a:p>
            <a:pPr lvl="1"/>
            <a:r>
              <a:rPr lang="en-US" sz="1200" dirty="0"/>
              <a:t>Use profiles to avoid leaking credentials</a:t>
            </a:r>
          </a:p>
          <a:p>
            <a:r>
              <a:rPr lang="en-US" sz="2000" dirty="0"/>
              <a:t>For production use </a:t>
            </a:r>
            <a:r>
              <a:rPr lang="en-US" sz="2000" dirty="0" err="1"/>
              <a:t>InstanceProfileCredentialsProvider</a:t>
            </a:r>
            <a:endParaRPr lang="en-US" sz="2000" dirty="0"/>
          </a:p>
          <a:p>
            <a:pPr lvl="1"/>
            <a:r>
              <a:rPr lang="en-US" sz="1200" dirty="0"/>
              <a:t>Using IAM EC2 Roles</a:t>
            </a:r>
          </a:p>
          <a:p>
            <a:r>
              <a:rPr lang="en-US" sz="2000" dirty="0"/>
              <a:t>Use </a:t>
            </a:r>
            <a:r>
              <a:rPr lang="en-US" sz="2000" dirty="0" err="1"/>
              <a:t>AWSCredentialsProviderChain</a:t>
            </a:r>
            <a:r>
              <a:rPr lang="en-US" sz="2000" dirty="0"/>
              <a:t> to get automatic local &gt; instance promotion benefit</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564" y="1362475"/>
            <a:ext cx="1667960" cy="1667960"/>
          </a:xfrm>
          <a:prstGeom prst="rect">
            <a:avLst/>
          </a:prstGeom>
        </p:spPr>
      </p:pic>
    </p:spTree>
    <p:extLst>
      <p:ext uri="{BB962C8B-B14F-4D97-AF65-F5344CB8AC3E}">
        <p14:creationId xmlns:p14="http://schemas.microsoft.com/office/powerpoint/2010/main" val="16242567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the Lambda Functions</a:t>
            </a:r>
          </a:p>
        </p:txBody>
      </p:sp>
      <p:sp>
        <p:nvSpPr>
          <p:cNvPr id="3" name="Content Placeholder 2"/>
          <p:cNvSpPr>
            <a:spLocks noGrp="1"/>
          </p:cNvSpPr>
          <p:nvPr>
            <p:ph idx="1"/>
          </p:nvPr>
        </p:nvSpPr>
        <p:spPr/>
        <p:txBody>
          <a:bodyPr>
            <a:normAutofit fontScale="92500" lnSpcReduction="20000"/>
          </a:bodyPr>
          <a:lstStyle/>
          <a:p>
            <a:r>
              <a:rPr lang="en-US" dirty="0"/>
              <a:t>Pick a name.</a:t>
            </a:r>
          </a:p>
          <a:p>
            <a:r>
              <a:rPr lang="en-US" dirty="0"/>
              <a:t>Pick a size.</a:t>
            </a:r>
          </a:p>
          <a:p>
            <a:pPr lvl="1"/>
            <a:r>
              <a:rPr lang="en-US" dirty="0"/>
              <a:t>Set memory to any size from 128MB to 1536MB, in 64MB steps</a:t>
            </a:r>
          </a:p>
          <a:p>
            <a:pPr lvl="1"/>
            <a:r>
              <a:rPr lang="en-US" dirty="0"/>
              <a:t>Receive an equivalent portion of other resources (disk, network, compute power, etc.)</a:t>
            </a:r>
          </a:p>
          <a:p>
            <a:pPr lvl="1"/>
            <a:r>
              <a:rPr lang="en-US" dirty="0"/>
              <a:t>Easy, single-dial solution to set price/performance preference.</a:t>
            </a:r>
          </a:p>
          <a:p>
            <a:pPr lvl="1"/>
            <a:r>
              <a:rPr lang="en-US" dirty="0"/>
              <a:t>Lambda tells you how much memory you used, so you can tune this setting.</a:t>
            </a:r>
          </a:p>
          <a:p>
            <a:r>
              <a:rPr lang="en-US" dirty="0"/>
              <a:t>Set a timeout</a:t>
            </a:r>
          </a:p>
          <a:p>
            <a:pPr lvl="1"/>
            <a:r>
              <a:rPr lang="en-US" dirty="0"/>
              <a:t>Up to 5 minutes</a:t>
            </a:r>
          </a:p>
          <a:p>
            <a:r>
              <a:rPr lang="en-US" dirty="0"/>
              <a:t>Pick an event source (or several).</a:t>
            </a:r>
          </a:p>
        </p:txBody>
      </p:sp>
    </p:spTree>
    <p:extLst>
      <p:ext uri="{BB962C8B-B14F-4D97-AF65-F5344CB8AC3E}">
        <p14:creationId xmlns:p14="http://schemas.microsoft.com/office/powerpoint/2010/main" val="172291069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Wiring up Events</a:t>
            </a:r>
          </a:p>
        </p:txBody>
      </p:sp>
      <p:sp>
        <p:nvSpPr>
          <p:cNvPr id="3" name="Content Placeholder 2"/>
          <p:cNvSpPr>
            <a:spLocks noGrp="1"/>
          </p:cNvSpPr>
          <p:nvPr>
            <p:ph idx="1"/>
          </p:nvPr>
        </p:nvSpPr>
        <p:spPr/>
        <p:txBody>
          <a:bodyPr>
            <a:normAutofit lnSpcReduction="10000"/>
          </a:bodyPr>
          <a:lstStyle/>
          <a:p>
            <a:r>
              <a:rPr lang="en-US" dirty="0"/>
              <a:t>AWS services send events to Lambda as JSON</a:t>
            </a:r>
          </a:p>
          <a:p>
            <a:r>
              <a:rPr lang="en-US" dirty="0"/>
              <a:t>Events are reliably transmitted</a:t>
            </a:r>
          </a:p>
          <a:p>
            <a:r>
              <a:rPr lang="en-US" dirty="0"/>
              <a:t>Lambda functions run for each event</a:t>
            </a:r>
          </a:p>
          <a:p>
            <a:pPr lvl="1"/>
            <a:r>
              <a:rPr lang="en-US" dirty="0"/>
              <a:t>PUSH: Amazon S3 and custom events</a:t>
            </a:r>
          </a:p>
          <a:p>
            <a:pPr lvl="2"/>
            <a:r>
              <a:rPr lang="en-US" dirty="0"/>
              <a:t>Unordered model</a:t>
            </a:r>
          </a:p>
          <a:p>
            <a:pPr lvl="2"/>
            <a:r>
              <a:rPr lang="en-US" dirty="0"/>
              <a:t>3 retries, Dead Letter Queue</a:t>
            </a:r>
          </a:p>
          <a:p>
            <a:pPr lvl="1"/>
            <a:r>
              <a:rPr lang="en-US" dirty="0"/>
              <a:t>PULL: DynamoDB and Amazon Kinesis</a:t>
            </a:r>
          </a:p>
          <a:p>
            <a:pPr lvl="2"/>
            <a:r>
              <a:rPr lang="en-US" dirty="0"/>
              <a:t>Ordered model with multiple records per event</a:t>
            </a:r>
          </a:p>
          <a:p>
            <a:pPr lvl="2"/>
            <a:r>
              <a:rPr lang="en-US" dirty="0"/>
              <a:t>Unlimited retries (until data expires)</a:t>
            </a:r>
          </a:p>
        </p:txBody>
      </p:sp>
    </p:spTree>
    <p:extLst>
      <p:ext uri="{BB962C8B-B14F-4D97-AF65-F5344CB8AC3E}">
        <p14:creationId xmlns:p14="http://schemas.microsoft.com/office/powerpoint/2010/main" val="406681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8422201" cy="452423"/>
          </a:xfrm>
        </p:spPr>
        <p:txBody>
          <a:bodyPr>
            <a:noAutofit/>
          </a:bodyPr>
          <a:lstStyle/>
          <a:p>
            <a:r>
              <a:rPr lang="en-US" sz="3200" dirty="0"/>
              <a:t>Monitoring  Lambda Functions</a:t>
            </a:r>
          </a:p>
        </p:txBody>
      </p:sp>
      <p:sp>
        <p:nvSpPr>
          <p:cNvPr id="4" name="Text Placeholder 3"/>
          <p:cNvSpPr>
            <a:spLocks noGrp="1"/>
          </p:cNvSpPr>
          <p:nvPr>
            <p:ph type="body" sz="half" idx="2"/>
          </p:nvPr>
        </p:nvSpPr>
        <p:spPr>
          <a:xfrm>
            <a:off x="457201" y="1076326"/>
            <a:ext cx="3486723" cy="3518297"/>
          </a:xfrm>
        </p:spPr>
        <p:txBody>
          <a:bodyPr/>
          <a:lstStyle/>
          <a:p>
            <a:pPr marL="285750" indent="-285750">
              <a:buFont typeface="Arial" panose="020B0604020202020204" pitchFamily="34" charset="0"/>
              <a:buChar char="•"/>
            </a:pPr>
            <a:r>
              <a:rPr lang="en-US" sz="1600" dirty="0"/>
              <a:t>Lambda console includes a dashboard for functions</a:t>
            </a:r>
          </a:p>
          <a:p>
            <a:pPr marL="742950" lvl="1" indent="-285750">
              <a:buFont typeface="Arial" panose="020B0604020202020204" pitchFamily="34" charset="0"/>
              <a:buChar char="•"/>
            </a:pPr>
            <a:r>
              <a:rPr lang="en-US" sz="1400" dirty="0"/>
              <a:t>Lists all Lambda functions</a:t>
            </a:r>
          </a:p>
          <a:p>
            <a:pPr marL="742950" lvl="1" indent="-285750">
              <a:buFont typeface="Arial" panose="020B0604020202020204" pitchFamily="34" charset="0"/>
              <a:buChar char="•"/>
            </a:pPr>
            <a:r>
              <a:rPr lang="en-US" sz="1400" dirty="0"/>
              <a:t>Easy editing of resource and other settings</a:t>
            </a:r>
          </a:p>
          <a:p>
            <a:pPr marL="742950" lvl="1" indent="-285750">
              <a:buFont typeface="Arial" panose="020B0604020202020204" pitchFamily="34" charset="0"/>
              <a:buChar char="•"/>
            </a:pPr>
            <a:r>
              <a:rPr lang="en-US" sz="1400" dirty="0"/>
              <a:t>At-a-glance metrics</a:t>
            </a:r>
          </a:p>
          <a:p>
            <a:pPr marL="285750" indent="-285750">
              <a:buFont typeface="Arial" panose="020B0604020202020204" pitchFamily="34" charset="0"/>
              <a:buChar char="•"/>
            </a:pPr>
            <a:r>
              <a:rPr lang="en-US" sz="1600" dirty="0"/>
              <a:t>Metrics automatically reported to Amazon CloudWatch for each Lambda function</a:t>
            </a:r>
          </a:p>
          <a:p>
            <a:pPr marL="742950" lvl="1" indent="-285750">
              <a:buFont typeface="Arial" panose="020B0604020202020204" pitchFamily="34" charset="0"/>
              <a:buChar char="•"/>
            </a:pPr>
            <a:r>
              <a:rPr lang="en-US" sz="1400" dirty="0"/>
              <a:t>Requests</a:t>
            </a:r>
          </a:p>
          <a:p>
            <a:pPr marL="742950" lvl="1" indent="-285750">
              <a:buFont typeface="Arial" panose="020B0604020202020204" pitchFamily="34" charset="0"/>
              <a:buChar char="•"/>
            </a:pPr>
            <a:r>
              <a:rPr lang="en-US" sz="1400" dirty="0"/>
              <a:t>Errors</a:t>
            </a:r>
          </a:p>
          <a:p>
            <a:pPr marL="742950" lvl="1" indent="-285750">
              <a:buFont typeface="Arial" panose="020B0604020202020204" pitchFamily="34" charset="0"/>
              <a:buChar char="•"/>
            </a:pPr>
            <a:r>
              <a:rPr lang="en-US" sz="1400" dirty="0"/>
              <a:t>Latency</a:t>
            </a:r>
          </a:p>
          <a:p>
            <a:pPr marL="285750" indent="-285750">
              <a:buFont typeface="Arial" panose="020B0604020202020204" pitchFamily="34" charset="0"/>
              <a:buChar char="•"/>
            </a:pPr>
            <a:endParaRPr lang="en-US" sz="1600"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r="52959"/>
          <a:stretch/>
        </p:blipFill>
        <p:spPr>
          <a:xfrm>
            <a:off x="4427109" y="684654"/>
            <a:ext cx="3643175" cy="4380872"/>
          </a:xfrm>
        </p:spPr>
      </p:pic>
      <p:pic>
        <p:nvPicPr>
          <p:cNvPr id="5" name="Picture 4"/>
          <p:cNvPicPr>
            <a:picLocks noChangeAspect="1"/>
          </p:cNvPicPr>
          <p:nvPr/>
        </p:nvPicPr>
        <p:blipFill rotWithShape="1">
          <a:blip r:embed="rId3"/>
          <a:srcRect l="41146" t="19131" r="10839" b="20911"/>
          <a:stretch/>
        </p:blipFill>
        <p:spPr>
          <a:xfrm>
            <a:off x="3871993" y="2711140"/>
            <a:ext cx="5111281" cy="1582310"/>
          </a:xfrm>
          <a:prstGeom prst="rect">
            <a:avLst/>
          </a:prstGeom>
          <a:ln>
            <a:solidFill>
              <a:schemeClr val="tx1"/>
            </a:solidFill>
          </a:ln>
        </p:spPr>
      </p:pic>
    </p:spTree>
    <p:extLst>
      <p:ext uri="{BB962C8B-B14F-4D97-AF65-F5344CB8AC3E}">
        <p14:creationId xmlns:p14="http://schemas.microsoft.com/office/powerpoint/2010/main" val="5964908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7062994" cy="341031"/>
          </a:xfrm>
        </p:spPr>
        <p:txBody>
          <a:bodyPr>
            <a:noAutofit/>
          </a:bodyPr>
          <a:lstStyle/>
          <a:p>
            <a:r>
              <a:rPr lang="en-US" sz="3200" dirty="0"/>
              <a:t>Debugging  Lambda Functions</a:t>
            </a:r>
          </a:p>
        </p:txBody>
      </p:sp>
      <p:sp>
        <p:nvSpPr>
          <p:cNvPr id="4" name="Text Placeholder 3"/>
          <p:cNvSpPr>
            <a:spLocks noGrp="1"/>
          </p:cNvSpPr>
          <p:nvPr>
            <p:ph type="body" sz="half" idx="2"/>
          </p:nvPr>
        </p:nvSpPr>
        <p:spPr>
          <a:xfrm>
            <a:off x="457201" y="1076326"/>
            <a:ext cx="3497864" cy="3518297"/>
          </a:xfrm>
        </p:spPr>
        <p:txBody>
          <a:bodyPr/>
          <a:lstStyle/>
          <a:p>
            <a:pPr marL="285750" indent="-285750">
              <a:buFont typeface="Arial" panose="020B0604020202020204" pitchFamily="34" charset="0"/>
              <a:buChar char="•"/>
            </a:pPr>
            <a:r>
              <a:rPr lang="en-US" sz="1600" dirty="0"/>
              <a:t>Lambda automatically logs function execution in Amazon CloudWatch Logs on your behalf</a:t>
            </a:r>
          </a:p>
          <a:p>
            <a:pPr marL="285750" indent="-285750">
              <a:buFont typeface="Arial" panose="020B0604020202020204" pitchFamily="34" charset="0"/>
              <a:buChar char="•"/>
            </a:pPr>
            <a:r>
              <a:rPr lang="en-US" sz="1600" dirty="0"/>
              <a:t>Each Lambda function gets its own log group</a:t>
            </a:r>
          </a:p>
          <a:p>
            <a:pPr marL="285750" indent="-285750">
              <a:buFont typeface="Arial" panose="020B0604020202020204" pitchFamily="34" charset="0"/>
              <a:buChar char="•"/>
            </a:pPr>
            <a:r>
              <a:rPr lang="en-US" sz="1600" dirty="0"/>
              <a:t>Default log entries for execution start/end and resources consumed.</a:t>
            </a:r>
          </a:p>
          <a:p>
            <a:pPr marL="285750" indent="-285750">
              <a:buFont typeface="Arial" panose="020B0604020202020204" pitchFamily="34" charset="0"/>
              <a:buChar char="•"/>
            </a:pPr>
            <a:r>
              <a:rPr lang="en-US" sz="1600" dirty="0"/>
              <a:t>You can easily add custom log entries.</a:t>
            </a:r>
          </a:p>
          <a:p>
            <a:pPr marL="285750" indent="-285750">
              <a:buFont typeface="Arial" panose="020B0604020202020204" pitchFamily="34" charset="0"/>
              <a:buChar char="•"/>
            </a:pPr>
            <a:endParaRPr lang="en-US" sz="1600" dirty="0"/>
          </a:p>
        </p:txBody>
      </p:sp>
      <p:sp>
        <p:nvSpPr>
          <p:cNvPr id="5" name="Rectangle 4"/>
          <p:cNvSpPr/>
          <p:nvPr/>
        </p:nvSpPr>
        <p:spPr>
          <a:xfrm>
            <a:off x="4326177" y="1156823"/>
            <a:ext cx="4341544" cy="2741878"/>
          </a:xfrm>
          <a:prstGeom prst="rect">
            <a:avLst/>
          </a:prstGeom>
          <a:solidFill>
            <a:schemeClr val="accent1">
              <a:lumMod val="20000"/>
              <a:lumOff val="80000"/>
            </a:schemeClr>
          </a:solidFill>
          <a:ln>
            <a:solidFill>
              <a:srgbClr val="8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7" name="TextBox 6"/>
          <p:cNvSpPr txBox="1"/>
          <p:nvPr/>
        </p:nvSpPr>
        <p:spPr>
          <a:xfrm>
            <a:off x="4409827" y="1222150"/>
            <a:ext cx="4113061" cy="2893100"/>
          </a:xfrm>
          <a:prstGeom prst="rect">
            <a:avLst/>
          </a:prstGeom>
          <a:noFill/>
        </p:spPr>
        <p:txBody>
          <a:bodyPr wrap="square" rtlCol="0">
            <a:spAutoFit/>
          </a:bodyPr>
          <a:lstStyle/>
          <a:p>
            <a:r>
              <a:rPr lang="sk-SK" sz="1400" dirty="0">
                <a:latin typeface="Lucida Console" panose="020B0609040504020204" pitchFamily="49" charset="0"/>
              </a:rPr>
              <a:t>exports.handler =</a:t>
            </a:r>
            <a:endParaRPr lang="en-US" sz="1400" dirty="0">
              <a:latin typeface="Lucida Console" panose="020B0609040504020204" pitchFamily="49" charset="0"/>
            </a:endParaRPr>
          </a:p>
          <a:p>
            <a:r>
              <a:rPr lang="en-US" sz="1400" dirty="0">
                <a:latin typeface="Lucida Console" panose="020B0609040504020204" pitchFamily="49" charset="0"/>
              </a:rPr>
              <a:t>  </a:t>
            </a:r>
            <a:r>
              <a:rPr lang="sk-SK" sz="1400" dirty="0">
                <a:latin typeface="Lucida Console" panose="020B0609040504020204" pitchFamily="49" charset="0"/>
              </a:rPr>
              <a:t>function(event, context) </a:t>
            </a:r>
            <a:r>
              <a:rPr lang="en-US" sz="1400" dirty="0">
                <a:latin typeface="Lucida Console" panose="020B0609040504020204" pitchFamily="49" charset="0"/>
              </a:rPr>
              <a:t> {</a:t>
            </a:r>
          </a:p>
          <a:p>
            <a:r>
              <a:rPr lang="en-US" sz="1400" dirty="0">
                <a:latin typeface="Lucida Console" panose="020B0609040504020204" pitchFamily="49" charset="0"/>
              </a:rPr>
              <a:t>    </a:t>
            </a:r>
            <a:r>
              <a:rPr lang="sk-SK" sz="1400" dirty="0">
                <a:latin typeface="Lucida Console" panose="020B0609040504020204" pitchFamily="49" charset="0"/>
              </a:rPr>
              <a:t>console.</a:t>
            </a:r>
            <a:r>
              <a:rPr lang="sk-SK" sz="1400" dirty="0">
                <a:solidFill>
                  <a:srgbClr val="FFC000"/>
                </a:solidFill>
                <a:latin typeface="Lucida Console" panose="020B0609040504020204" pitchFamily="49" charset="0"/>
              </a:rPr>
              <a:t>log</a:t>
            </a:r>
            <a:r>
              <a:rPr lang="sk-SK" sz="1400" dirty="0">
                <a:latin typeface="Lucida Console" panose="020B0609040504020204" pitchFamily="49" charset="0"/>
              </a:rPr>
              <a:t>('Received event:');</a:t>
            </a:r>
            <a:endParaRPr lang="en-US" sz="1400" dirty="0">
              <a:latin typeface="Lucida Console" panose="020B0609040504020204" pitchFamily="49" charset="0"/>
            </a:endParaRPr>
          </a:p>
          <a:p>
            <a:r>
              <a:rPr lang="en-US" sz="1400" dirty="0">
                <a:latin typeface="Lucida Console" panose="020B0609040504020204" pitchFamily="49" charset="0"/>
              </a:rPr>
              <a:t>    </a:t>
            </a:r>
            <a:r>
              <a:rPr lang="sk-SK" sz="1400" dirty="0">
                <a:latin typeface="Lucida Console" panose="020B0609040504020204" pitchFamily="49" charset="0"/>
              </a:rPr>
              <a:t>var bucket</a:t>
            </a:r>
            <a:r>
              <a:rPr lang="en-US" sz="1400" dirty="0">
                <a:latin typeface="Lucida Console" panose="020B0609040504020204" pitchFamily="49" charset="0"/>
              </a:rPr>
              <a:t> =</a:t>
            </a:r>
          </a:p>
          <a:p>
            <a:r>
              <a:rPr lang="en-US" sz="1400" dirty="0">
                <a:latin typeface="Lucida Console" panose="020B0609040504020204" pitchFamily="49" charset="0"/>
              </a:rPr>
              <a:t>      e</a:t>
            </a:r>
            <a:r>
              <a:rPr lang="sk-SK" sz="1400" dirty="0">
                <a:latin typeface="Lucida Console" panose="020B0609040504020204" pitchFamily="49" charset="0"/>
              </a:rPr>
              <a:t>vent.Records[0].s3.bucket.name;</a:t>
            </a:r>
            <a:endParaRPr lang="en-US" sz="1400" dirty="0">
              <a:latin typeface="Lucida Console" panose="020B0609040504020204" pitchFamily="49" charset="0"/>
            </a:endParaRPr>
          </a:p>
          <a:p>
            <a:r>
              <a:rPr lang="en-US" sz="1400" dirty="0">
                <a:latin typeface="Lucida Console" panose="020B0609040504020204" pitchFamily="49" charset="0"/>
              </a:rPr>
              <a:t>    </a:t>
            </a:r>
            <a:r>
              <a:rPr lang="sk-SK" sz="1400" dirty="0">
                <a:latin typeface="Lucida Console" panose="020B0609040504020204" pitchFamily="49" charset="0"/>
              </a:rPr>
              <a:t>var key =</a:t>
            </a:r>
            <a:endParaRPr lang="en-US" sz="1400" dirty="0">
              <a:latin typeface="Lucida Console" panose="020B0609040504020204" pitchFamily="49" charset="0"/>
            </a:endParaRPr>
          </a:p>
          <a:p>
            <a:r>
              <a:rPr lang="en-US" sz="1400" dirty="0">
                <a:latin typeface="Lucida Console" panose="020B0609040504020204" pitchFamily="49" charset="0"/>
              </a:rPr>
              <a:t>      </a:t>
            </a:r>
            <a:r>
              <a:rPr lang="sk-SK" sz="1400" dirty="0">
                <a:latin typeface="Lucida Console" panose="020B0609040504020204" pitchFamily="49" charset="0"/>
              </a:rPr>
              <a:t>event.Records[0].s3.object.key;</a:t>
            </a:r>
            <a:endParaRPr lang="en-US" sz="1400" dirty="0">
              <a:latin typeface="Lucida Console" panose="020B0609040504020204" pitchFamily="49" charset="0"/>
            </a:endParaRPr>
          </a:p>
          <a:p>
            <a:r>
              <a:rPr lang="en-US" sz="1400" dirty="0">
                <a:latin typeface="Lucida Console" panose="020B0609040504020204" pitchFamily="49" charset="0"/>
              </a:rPr>
              <a:t>    </a:t>
            </a:r>
            <a:r>
              <a:rPr lang="en-US" sz="1400" dirty="0" err="1">
                <a:latin typeface="Lucida Console" panose="020B0609040504020204" pitchFamily="49" charset="0"/>
              </a:rPr>
              <a:t>console.</a:t>
            </a:r>
            <a:r>
              <a:rPr lang="en-US" sz="1400" dirty="0" err="1">
                <a:solidFill>
                  <a:srgbClr val="FFC000"/>
                </a:solidFill>
                <a:latin typeface="Lucida Console" panose="020B0609040504020204" pitchFamily="49" charset="0"/>
              </a:rPr>
              <a:t>log</a:t>
            </a:r>
            <a:r>
              <a:rPr lang="en-US" sz="1400" dirty="0">
                <a:latin typeface="Lucida Console" panose="020B0609040504020204" pitchFamily="49" charset="0"/>
              </a:rPr>
              <a:t>(‘Bucket: ‘+bucket);</a:t>
            </a:r>
          </a:p>
          <a:p>
            <a:r>
              <a:rPr lang="en-US" sz="1400" dirty="0">
                <a:latin typeface="Lucida Console" panose="020B0609040504020204" pitchFamily="49" charset="0"/>
              </a:rPr>
              <a:t>    </a:t>
            </a:r>
            <a:r>
              <a:rPr lang="en-US" sz="1400" dirty="0" err="1">
                <a:latin typeface="Lucida Console" panose="020B0609040504020204" pitchFamily="49" charset="0"/>
              </a:rPr>
              <a:t>console.</a:t>
            </a:r>
            <a:r>
              <a:rPr lang="en-US" sz="1400" dirty="0" err="1">
                <a:solidFill>
                  <a:srgbClr val="FFC000"/>
                </a:solidFill>
                <a:latin typeface="Lucida Console" panose="020B0609040504020204" pitchFamily="49" charset="0"/>
              </a:rPr>
              <a:t>log</a:t>
            </a:r>
            <a:r>
              <a:rPr lang="en-US" sz="1400" dirty="0">
                <a:latin typeface="Lucida Console" panose="020B0609040504020204" pitchFamily="49" charset="0"/>
              </a:rPr>
              <a:t>(‘Key:    ‘+key);</a:t>
            </a:r>
          </a:p>
          <a:p>
            <a:r>
              <a:rPr lang="en-US" sz="1400" dirty="0">
                <a:latin typeface="Lucida Console" panose="020B0609040504020204" pitchFamily="49" charset="0"/>
              </a:rPr>
              <a:t>    …</a:t>
            </a:r>
          </a:p>
          <a:p>
            <a:endParaRPr lang="sk-SK" sz="1400" dirty="0">
              <a:latin typeface="Lucida Console" panose="020B0609040504020204" pitchFamily="49" charset="0"/>
            </a:endParaRPr>
          </a:p>
        </p:txBody>
      </p:sp>
      <p:cxnSp>
        <p:nvCxnSpPr>
          <p:cNvPr id="8" name="Straight Arrow Connector 7"/>
          <p:cNvCxnSpPr/>
          <p:nvPr/>
        </p:nvCxnSpPr>
        <p:spPr>
          <a:xfrm>
            <a:off x="3620835" y="3330604"/>
            <a:ext cx="1236654" cy="167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61014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a:t>
            </a:r>
          </a:p>
        </p:txBody>
      </p:sp>
      <p:sp>
        <p:nvSpPr>
          <p:cNvPr id="3" name="Content Placeholder 2"/>
          <p:cNvSpPr>
            <a:spLocks noGrp="1"/>
          </p:cNvSpPr>
          <p:nvPr>
            <p:ph idx="1"/>
          </p:nvPr>
        </p:nvSpPr>
        <p:spPr/>
        <p:txBody>
          <a:bodyPr/>
          <a:lstStyle/>
          <a:p>
            <a:r>
              <a:rPr lang="en-US" dirty="0"/>
              <a:t>Set up roles correctly</a:t>
            </a:r>
          </a:p>
          <a:p>
            <a:pPr lvl="1"/>
            <a:r>
              <a:rPr lang="en-US" i="1" dirty="0"/>
              <a:t>Execution</a:t>
            </a:r>
            <a:r>
              <a:rPr lang="en-US" dirty="0"/>
              <a:t> roles determine  what your function can do</a:t>
            </a:r>
          </a:p>
          <a:p>
            <a:pPr lvl="1"/>
            <a:r>
              <a:rPr lang="en-US" i="1" dirty="0"/>
              <a:t>Invocation</a:t>
            </a:r>
            <a:r>
              <a:rPr lang="en-US" dirty="0"/>
              <a:t> roles determine who can execute it</a:t>
            </a:r>
          </a:p>
          <a:p>
            <a:endParaRPr lang="en-US" dirty="0"/>
          </a:p>
          <a:p>
            <a:r>
              <a:rPr lang="en-US" dirty="0"/>
              <a:t>Use recursion with care</a:t>
            </a:r>
          </a:p>
          <a:p>
            <a:pPr lvl="1"/>
            <a:r>
              <a:rPr lang="en-US" dirty="0"/>
              <a:t>If you write an object to Amazon S3 or DynamoDB inside an event handler, you will trigger another event!</a:t>
            </a:r>
          </a:p>
        </p:txBody>
      </p:sp>
      <p:pic>
        <p:nvPicPr>
          <p:cNvPr id="2050" name="Picture 2" descr="C:\Users\timwagne\Downloads\AWS Image Library\PNG\Private_AccessContro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984" y="693531"/>
            <a:ext cx="1023463" cy="10307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4613565" y="2790701"/>
            <a:ext cx="736270" cy="463138"/>
            <a:chOff x="4019798" y="4476997"/>
            <a:chExt cx="736270" cy="463138"/>
          </a:xfrm>
        </p:grpSpPr>
        <p:sp>
          <p:nvSpPr>
            <p:cNvPr id="5" name="Curved Right Arrow 4"/>
            <p:cNvSpPr/>
            <p:nvPr/>
          </p:nvSpPr>
          <p:spPr>
            <a:xfrm flipH="1">
              <a:off x="4387933" y="4476997"/>
              <a:ext cx="368135" cy="463138"/>
            </a:xfrm>
            <a:prstGeom prst="curved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7" name="Curved Right Arrow 6"/>
            <p:cNvSpPr/>
            <p:nvPr/>
          </p:nvSpPr>
          <p:spPr>
            <a:xfrm>
              <a:off x="4019798" y="4476997"/>
              <a:ext cx="368135" cy="463138"/>
            </a:xfrm>
            <a:prstGeom prst="curved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3759541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73775" y="1009331"/>
            <a:ext cx="7172120" cy="3863217"/>
          </a:xfrm>
        </p:spPr>
        <p:txBody>
          <a:bodyPr>
            <a:normAutofit/>
          </a:bodyPr>
          <a:lstStyle/>
          <a:p>
            <a:pPr>
              <a:lnSpc>
                <a:spcPct val="120000"/>
              </a:lnSpc>
            </a:pPr>
            <a:r>
              <a:rPr lang="en-US" sz="2000" dirty="0"/>
              <a:t>Host multiple versions and stages of your APIs</a:t>
            </a:r>
            <a:br>
              <a:rPr lang="en-US" sz="2000" dirty="0"/>
            </a:br>
            <a:endParaRPr lang="en-US" sz="2000" dirty="0"/>
          </a:p>
          <a:p>
            <a:pPr>
              <a:lnSpc>
                <a:spcPct val="120000"/>
              </a:lnSpc>
            </a:pPr>
            <a:r>
              <a:rPr lang="en-US" sz="2000" dirty="0"/>
              <a:t>Create and distribute API Keys to developers</a:t>
            </a:r>
            <a:br>
              <a:rPr lang="en-US" sz="2000" dirty="0"/>
            </a:br>
            <a:endParaRPr lang="en-US" sz="2000" dirty="0"/>
          </a:p>
          <a:p>
            <a:pPr>
              <a:lnSpc>
                <a:spcPct val="120000"/>
              </a:lnSpc>
            </a:pPr>
            <a:r>
              <a:rPr lang="en-US" sz="2000" dirty="0"/>
              <a:t>Leverage AWS Sigv4 to authorize access to APIs</a:t>
            </a:r>
            <a:br>
              <a:rPr lang="en-US" sz="2000" dirty="0"/>
            </a:br>
            <a:endParaRPr lang="en-US" sz="2000" dirty="0"/>
          </a:p>
          <a:p>
            <a:pPr>
              <a:lnSpc>
                <a:spcPct val="120000"/>
              </a:lnSpc>
            </a:pPr>
            <a:r>
              <a:rPr lang="en-US" sz="2000" dirty="0"/>
              <a:t>Throttle and monitor requests to protect your backend</a:t>
            </a:r>
            <a:br>
              <a:rPr lang="en-US" sz="2000" dirty="0"/>
            </a:br>
            <a:endParaRPr lang="en-US" sz="2000" dirty="0"/>
          </a:p>
          <a:p>
            <a:pPr>
              <a:lnSpc>
                <a:spcPct val="120000"/>
              </a:lnSpc>
            </a:pPr>
            <a:r>
              <a:rPr lang="en-US" sz="2000" dirty="0"/>
              <a:t>Utilizes AWS Lambda</a:t>
            </a:r>
          </a:p>
        </p:txBody>
      </p:sp>
      <p:pic>
        <p:nvPicPr>
          <p:cNvPr id="8" name="Picture 7"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06" y="970846"/>
            <a:ext cx="557784" cy="557784"/>
          </a:xfrm>
          <a:prstGeom prst="rect">
            <a:avLst/>
          </a:prstGeom>
        </p:spPr>
      </p:pic>
      <p:pic>
        <p:nvPicPr>
          <p:cNvPr id="9" name="Picture 8"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63" y="1782689"/>
            <a:ext cx="557784" cy="557784"/>
          </a:xfrm>
          <a:prstGeom prst="rect">
            <a:avLst/>
          </a:prstGeom>
        </p:spPr>
      </p:pic>
      <p:pic>
        <p:nvPicPr>
          <p:cNvPr id="10" name="Picture 9"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21" y="2545684"/>
            <a:ext cx="557784" cy="557784"/>
          </a:xfrm>
          <a:prstGeom prst="rect">
            <a:avLst/>
          </a:prstGeom>
        </p:spPr>
      </p:pic>
      <p:pic>
        <p:nvPicPr>
          <p:cNvPr id="11" name="Picture 10"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379" y="3369739"/>
            <a:ext cx="557784" cy="557784"/>
          </a:xfrm>
          <a:prstGeom prst="rect">
            <a:avLst/>
          </a:prstGeom>
        </p:spPr>
      </p:pic>
      <p:pic>
        <p:nvPicPr>
          <p:cNvPr id="13" name="Picture 12"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8" y="4157158"/>
            <a:ext cx="557784" cy="55778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791" y="4091017"/>
            <a:ext cx="663958" cy="663958"/>
          </a:xfrm>
          <a:prstGeom prst="rect">
            <a:avLst/>
          </a:prstGeom>
        </p:spPr>
      </p:pic>
      <p:pic>
        <p:nvPicPr>
          <p:cNvPr id="12" name="Picture 11" descr="backplane-logo-lar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0" y="209550"/>
            <a:ext cx="825500" cy="990600"/>
          </a:xfrm>
          <a:prstGeom prst="rect">
            <a:avLst/>
          </a:prstGeom>
        </p:spPr>
      </p:pic>
      <p:sp>
        <p:nvSpPr>
          <p:cNvPr id="4" name="Title 3"/>
          <p:cNvSpPr>
            <a:spLocks noGrp="1"/>
          </p:cNvSpPr>
          <p:nvPr>
            <p:ph type="title"/>
          </p:nvPr>
        </p:nvSpPr>
        <p:spPr/>
        <p:txBody>
          <a:bodyPr/>
          <a:lstStyle/>
          <a:p>
            <a:r>
              <a:rPr lang="en-US" dirty="0"/>
              <a:t>Introducing Amazon API Gateway</a:t>
            </a:r>
          </a:p>
        </p:txBody>
      </p:sp>
    </p:spTree>
    <p:extLst>
      <p:ext uri="{BB962C8B-B14F-4D97-AF65-F5344CB8AC3E}">
        <p14:creationId xmlns:p14="http://schemas.microsoft.com/office/powerpoint/2010/main" val="3473982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528641" cy="857250"/>
          </a:xfrm>
        </p:spPr>
        <p:txBody>
          <a:bodyPr>
            <a:normAutofit/>
          </a:bodyPr>
          <a:lstStyle/>
          <a:p>
            <a:r>
              <a:rPr lang="en-US" dirty="0"/>
              <a:t>Introducing Amazon API Gateway</a:t>
            </a:r>
          </a:p>
        </p:txBody>
      </p:sp>
      <p:sp>
        <p:nvSpPr>
          <p:cNvPr id="3" name="Content Placeholder 2"/>
          <p:cNvSpPr>
            <a:spLocks noGrp="1"/>
          </p:cNvSpPr>
          <p:nvPr>
            <p:ph idx="1"/>
          </p:nvPr>
        </p:nvSpPr>
        <p:spPr>
          <a:xfrm>
            <a:off x="1373775" y="1009331"/>
            <a:ext cx="7172120" cy="4015866"/>
          </a:xfrm>
        </p:spPr>
        <p:txBody>
          <a:bodyPr>
            <a:normAutofit/>
          </a:bodyPr>
          <a:lstStyle/>
          <a:p>
            <a:pPr>
              <a:lnSpc>
                <a:spcPct val="120000"/>
              </a:lnSpc>
            </a:pPr>
            <a:r>
              <a:rPr lang="en-US" sz="1800" dirty="0"/>
              <a:t>Managed cache to store API responses</a:t>
            </a:r>
            <a:br>
              <a:rPr lang="en-US" sz="1800" dirty="0"/>
            </a:br>
            <a:endParaRPr lang="en-US" sz="1800" dirty="0"/>
          </a:p>
          <a:p>
            <a:pPr>
              <a:lnSpc>
                <a:spcPct val="120000"/>
              </a:lnSpc>
            </a:pPr>
            <a:r>
              <a:rPr lang="en-US" sz="1800" dirty="0"/>
              <a:t>Reduced latency and DDoS protection through </a:t>
            </a:r>
            <a:r>
              <a:rPr lang="en-US" sz="1800" dirty="0" err="1"/>
              <a:t>CloudFront</a:t>
            </a:r>
            <a:br>
              <a:rPr lang="en-US" sz="1800" dirty="0"/>
            </a:br>
            <a:endParaRPr lang="en-US" sz="1800" dirty="0"/>
          </a:p>
          <a:p>
            <a:pPr>
              <a:lnSpc>
                <a:spcPct val="120000"/>
              </a:lnSpc>
            </a:pPr>
            <a:r>
              <a:rPr lang="en-US" sz="1800" dirty="0"/>
              <a:t>SDK Generation for iOS, Android, Java, and JavaScript</a:t>
            </a:r>
            <a:br>
              <a:rPr lang="en-US" sz="1800" dirty="0"/>
            </a:br>
            <a:endParaRPr lang="en-US" sz="1800" dirty="0"/>
          </a:p>
          <a:p>
            <a:pPr>
              <a:lnSpc>
                <a:spcPct val="120000"/>
              </a:lnSpc>
            </a:pPr>
            <a:r>
              <a:rPr lang="en-US" sz="1800" dirty="0"/>
              <a:t>Swagger support</a:t>
            </a:r>
            <a:br>
              <a:rPr lang="en-US" sz="1800" dirty="0"/>
            </a:br>
            <a:endParaRPr lang="en-US" sz="1800" dirty="0"/>
          </a:p>
          <a:p>
            <a:pPr>
              <a:lnSpc>
                <a:spcPct val="120000"/>
              </a:lnSpc>
            </a:pPr>
            <a:r>
              <a:rPr lang="en-US" sz="1800" dirty="0"/>
              <a:t>Request / Response data transformation (Apache Velocity) and API mocking</a:t>
            </a:r>
          </a:p>
        </p:txBody>
      </p:sp>
      <p:pic>
        <p:nvPicPr>
          <p:cNvPr id="8" name="Picture 7"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06" y="970846"/>
            <a:ext cx="557784" cy="557784"/>
          </a:xfrm>
          <a:prstGeom prst="rect">
            <a:avLst/>
          </a:prstGeom>
        </p:spPr>
      </p:pic>
      <p:pic>
        <p:nvPicPr>
          <p:cNvPr id="9" name="Picture 8"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863" y="1665089"/>
            <a:ext cx="557784" cy="557784"/>
          </a:xfrm>
          <a:prstGeom prst="rect">
            <a:avLst/>
          </a:prstGeom>
        </p:spPr>
      </p:pic>
      <p:pic>
        <p:nvPicPr>
          <p:cNvPr id="10" name="Picture 9"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621" y="2381044"/>
            <a:ext cx="557784" cy="557784"/>
          </a:xfrm>
          <a:prstGeom prst="rect">
            <a:avLst/>
          </a:prstGeom>
        </p:spPr>
      </p:pic>
      <p:pic>
        <p:nvPicPr>
          <p:cNvPr id="12" name="Picture 11"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379" y="3157154"/>
            <a:ext cx="557784" cy="557784"/>
          </a:xfrm>
          <a:prstGeom prst="rect">
            <a:avLst/>
          </a:prstGeom>
        </p:spPr>
      </p:pic>
      <p:pic>
        <p:nvPicPr>
          <p:cNvPr id="15" name="Picture 14" descr="Deck_Check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7" y="3820867"/>
            <a:ext cx="557784" cy="557784"/>
          </a:xfrm>
          <a:prstGeom prst="rect">
            <a:avLst/>
          </a:prstGeom>
        </p:spPr>
      </p:pic>
      <p:pic>
        <p:nvPicPr>
          <p:cNvPr id="11" name="Picture 10" descr="backplane-logo-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209550"/>
            <a:ext cx="825500" cy="990600"/>
          </a:xfrm>
          <a:prstGeom prst="rect">
            <a:avLst/>
          </a:prstGeom>
        </p:spPr>
      </p:pic>
    </p:spTree>
    <p:extLst>
      <p:ext uri="{BB962C8B-B14F-4D97-AF65-F5344CB8AC3E}">
        <p14:creationId xmlns:p14="http://schemas.microsoft.com/office/powerpoint/2010/main" val="1849320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Amazon API Gateway Work?</a:t>
            </a:r>
          </a:p>
        </p:txBody>
      </p:sp>
    </p:spTree>
    <p:extLst>
      <p:ext uri="{BB962C8B-B14F-4D97-AF65-F5344CB8AC3E}">
        <p14:creationId xmlns:p14="http://schemas.microsoft.com/office/powerpoint/2010/main" val="3065349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98002"/>
            <a:ext cx="8205304" cy="857250"/>
          </a:xfrm>
        </p:spPr>
        <p:txBody>
          <a:bodyPr/>
          <a:lstStyle/>
          <a:p>
            <a:r>
              <a:rPr lang="en-US" dirty="0"/>
              <a:t>An API Call Flow</a:t>
            </a:r>
          </a:p>
        </p:txBody>
      </p:sp>
      <p:grpSp>
        <p:nvGrpSpPr>
          <p:cNvPr id="3" name="Group 2"/>
          <p:cNvGrpSpPr/>
          <p:nvPr/>
        </p:nvGrpSpPr>
        <p:grpSpPr>
          <a:xfrm>
            <a:off x="246047" y="571511"/>
            <a:ext cx="8674332" cy="3981903"/>
            <a:chOff x="246047" y="571511"/>
            <a:chExt cx="8674332" cy="3981903"/>
          </a:xfrm>
        </p:grpSpPr>
        <p:grpSp>
          <p:nvGrpSpPr>
            <p:cNvPr id="12" name="Group 11"/>
            <p:cNvGrpSpPr/>
            <p:nvPr/>
          </p:nvGrpSpPr>
          <p:grpSpPr>
            <a:xfrm>
              <a:off x="2831551" y="2256661"/>
              <a:ext cx="850740" cy="816016"/>
              <a:chOff x="421033" y="2534063"/>
              <a:chExt cx="847725" cy="860212"/>
            </a:xfrm>
          </p:grpSpPr>
          <p:sp>
            <p:nvSpPr>
              <p:cNvPr id="13" name="Freeform 251"/>
              <p:cNvSpPr>
                <a:spLocks/>
              </p:cNvSpPr>
              <p:nvPr/>
            </p:nvSpPr>
            <p:spPr bwMode="auto">
              <a:xfrm flipH="1">
                <a:off x="421033" y="2534063"/>
                <a:ext cx="847725" cy="523875"/>
              </a:xfrm>
              <a:custGeom>
                <a:avLst/>
                <a:gdLst/>
                <a:ahLst/>
                <a:cxnLst>
                  <a:cxn ang="0">
                    <a:pos x="77" y="23"/>
                  </a:cxn>
                  <a:cxn ang="0">
                    <a:pos x="77" y="23"/>
                  </a:cxn>
                  <a:cxn ang="0">
                    <a:pos x="55" y="0"/>
                  </a:cxn>
                  <a:cxn ang="0">
                    <a:pos x="34" y="13"/>
                  </a:cxn>
                  <a:cxn ang="0">
                    <a:pos x="28" y="11"/>
                  </a:cxn>
                  <a:cxn ang="0">
                    <a:pos x="16" y="23"/>
                  </a:cxn>
                  <a:cxn ang="0">
                    <a:pos x="0" y="39"/>
                  </a:cxn>
                  <a:cxn ang="0">
                    <a:pos x="0" y="40"/>
                  </a:cxn>
                  <a:cxn ang="0">
                    <a:pos x="18" y="55"/>
                  </a:cxn>
                  <a:cxn ang="0">
                    <a:pos x="71" y="55"/>
                  </a:cxn>
                  <a:cxn ang="0">
                    <a:pos x="89" y="40"/>
                  </a:cxn>
                  <a:cxn ang="0">
                    <a:pos x="89" y="39"/>
                  </a:cxn>
                  <a:cxn ang="0">
                    <a:pos x="77" y="23"/>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rgbClr val="646364"/>
                </a:solidFill>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4" name="TextBox 4"/>
              <p:cNvSpPr txBox="1">
                <a:spLocks noChangeArrowheads="1"/>
              </p:cNvSpPr>
              <p:nvPr/>
            </p:nvSpPr>
            <p:spPr bwMode="auto">
              <a:xfrm>
                <a:off x="455889" y="3086499"/>
                <a:ext cx="738188" cy="307776"/>
              </a:xfrm>
              <a:prstGeom prst="rect">
                <a:avLst/>
              </a:prstGeom>
              <a:noFill/>
              <a:ln w="9525">
                <a:noFill/>
                <a:miter lim="800000"/>
                <a:headEnd/>
                <a:tailEnd/>
              </a:ln>
            </p:spPr>
            <p:txBody>
              <a:bodyPr>
                <a:spAutoFit/>
              </a:bodyPr>
              <a:lstStyle/>
              <a:p>
                <a:pPr algn="ctr"/>
                <a:r>
                  <a:rPr lang="en-US" sz="900" dirty="0">
                    <a:latin typeface="Arial"/>
                    <a:ea typeface="Verdana" pitchFamily="34" charset="0"/>
                    <a:cs typeface="Arial"/>
                  </a:rPr>
                  <a:t>Internet</a:t>
                </a:r>
              </a:p>
            </p:txBody>
          </p:sp>
        </p:grpSp>
        <p:grpSp>
          <p:nvGrpSpPr>
            <p:cNvPr id="87" name="Group 86"/>
            <p:cNvGrpSpPr/>
            <p:nvPr/>
          </p:nvGrpSpPr>
          <p:grpSpPr>
            <a:xfrm>
              <a:off x="256007" y="1136545"/>
              <a:ext cx="852921" cy="874373"/>
              <a:chOff x="236578" y="408411"/>
              <a:chExt cx="852921" cy="874373"/>
            </a:xfrm>
          </p:grpSpPr>
          <p:pic>
            <p:nvPicPr>
              <p:cNvPr id="64" name="Picture 63"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15" y="408411"/>
                <a:ext cx="812640" cy="690987"/>
              </a:xfrm>
              <a:prstGeom prst="rect">
                <a:avLst/>
              </a:prstGeom>
            </p:spPr>
          </p:pic>
          <p:sp>
            <p:nvSpPr>
              <p:cNvPr id="65" name="TextBox 4"/>
              <p:cNvSpPr txBox="1">
                <a:spLocks noChangeArrowheads="1"/>
              </p:cNvSpPr>
              <p:nvPr/>
            </p:nvSpPr>
            <p:spPr bwMode="auto">
              <a:xfrm>
                <a:off x="236578" y="1051952"/>
                <a:ext cx="852921" cy="2308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Mobile Apps</a:t>
                </a:r>
              </a:p>
            </p:txBody>
          </p:sp>
        </p:grpSp>
        <p:grpSp>
          <p:nvGrpSpPr>
            <p:cNvPr id="86" name="Group 85"/>
            <p:cNvGrpSpPr/>
            <p:nvPr/>
          </p:nvGrpSpPr>
          <p:grpSpPr>
            <a:xfrm>
              <a:off x="246047" y="2147376"/>
              <a:ext cx="855906" cy="932898"/>
              <a:chOff x="249028" y="1373802"/>
              <a:chExt cx="855906" cy="932898"/>
            </a:xfrm>
          </p:grpSpPr>
          <p:pic>
            <p:nvPicPr>
              <p:cNvPr id="66" name="Picture 65" descr="Deck_Browser-Generic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28" y="1373802"/>
                <a:ext cx="852841" cy="852841"/>
              </a:xfrm>
              <a:prstGeom prst="rect">
                <a:avLst/>
              </a:prstGeom>
            </p:spPr>
          </p:pic>
          <p:sp>
            <p:nvSpPr>
              <p:cNvPr id="67" name="TextBox 4"/>
              <p:cNvSpPr txBox="1">
                <a:spLocks noChangeArrowheads="1"/>
              </p:cNvSpPr>
              <p:nvPr/>
            </p:nvSpPr>
            <p:spPr bwMode="auto">
              <a:xfrm>
                <a:off x="252013" y="2075868"/>
                <a:ext cx="852921" cy="2308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Websites</a:t>
                </a:r>
              </a:p>
            </p:txBody>
          </p:sp>
        </p:grpSp>
        <p:grpSp>
          <p:nvGrpSpPr>
            <p:cNvPr id="85" name="Group 84"/>
            <p:cNvGrpSpPr/>
            <p:nvPr/>
          </p:nvGrpSpPr>
          <p:grpSpPr>
            <a:xfrm>
              <a:off x="247540" y="3242132"/>
              <a:ext cx="852921" cy="787235"/>
              <a:chOff x="242544" y="2705234"/>
              <a:chExt cx="852921" cy="787235"/>
            </a:xfrm>
          </p:grpSpPr>
          <p:pic>
            <p:nvPicPr>
              <p:cNvPr id="68" name="Picture 67" descr="Deck_Gea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865" y="2705234"/>
                <a:ext cx="641247" cy="641247"/>
              </a:xfrm>
              <a:prstGeom prst="rect">
                <a:avLst/>
              </a:prstGeom>
            </p:spPr>
          </p:pic>
          <p:sp>
            <p:nvSpPr>
              <p:cNvPr id="69" name="TextBox 4"/>
              <p:cNvSpPr txBox="1">
                <a:spLocks noChangeArrowheads="1"/>
              </p:cNvSpPr>
              <p:nvPr/>
            </p:nvSpPr>
            <p:spPr bwMode="auto">
              <a:xfrm>
                <a:off x="242544" y="3261637"/>
                <a:ext cx="852921" cy="2308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Services</a:t>
                </a:r>
              </a:p>
            </p:txBody>
          </p:sp>
        </p:grpSp>
        <p:cxnSp>
          <p:nvCxnSpPr>
            <p:cNvPr id="71" name="Elbow Connector 70"/>
            <p:cNvCxnSpPr>
              <a:stCxn id="64" idx="3"/>
            </p:cNvCxnSpPr>
            <p:nvPr/>
          </p:nvCxnSpPr>
          <p:spPr>
            <a:xfrm>
              <a:off x="1085084" y="1482039"/>
              <a:ext cx="1666583" cy="846294"/>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Elbow Connector 79"/>
            <p:cNvCxnSpPr/>
            <p:nvPr/>
          </p:nvCxnSpPr>
          <p:spPr>
            <a:xfrm flipV="1">
              <a:off x="1101869" y="2552937"/>
              <a:ext cx="1651787" cy="5784"/>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3" name="Elbow Connector 82"/>
            <p:cNvCxnSpPr/>
            <p:nvPr/>
          </p:nvCxnSpPr>
          <p:spPr>
            <a:xfrm flipV="1">
              <a:off x="1083733" y="2777066"/>
              <a:ext cx="1667934" cy="804334"/>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79"/>
            <p:cNvCxnSpPr/>
            <p:nvPr/>
          </p:nvCxnSpPr>
          <p:spPr>
            <a:xfrm>
              <a:off x="3767667" y="2555829"/>
              <a:ext cx="304813" cy="0"/>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4406433" y="2287468"/>
              <a:ext cx="867415" cy="532922"/>
              <a:chOff x="4847914" y="1899854"/>
              <a:chExt cx="867415" cy="532922"/>
            </a:xfrm>
          </p:grpSpPr>
          <p:sp>
            <p:nvSpPr>
              <p:cNvPr id="92" name="Freeform 18"/>
              <p:cNvSpPr>
                <a:spLocks/>
              </p:cNvSpPr>
              <p:nvPr/>
            </p:nvSpPr>
            <p:spPr bwMode="auto">
              <a:xfrm>
                <a:off x="4847914" y="1899854"/>
                <a:ext cx="744616" cy="411324"/>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rgbClr val="E98E31"/>
                </a:solidFill>
                <a:round/>
                <a:headEnd/>
                <a:tailEnd/>
              </a:ln>
            </p:spPr>
            <p:txBody>
              <a:bodyPr vert="horz" wrap="square" lIns="91440" tIns="45720" rIns="91440" bIns="45720" numCol="1" anchor="t" anchorCtr="0" compatLnSpc="1">
                <a:prstTxWarp prst="textNoShape">
                  <a:avLst/>
                </a:prstTxWarp>
              </a:bodyPr>
              <a:lstStyle/>
              <a:p>
                <a:pPr algn="ctr"/>
                <a:endParaRPr lang="en-US" sz="1050" b="1" dirty="0">
                  <a:solidFill>
                    <a:schemeClr val="bg1"/>
                  </a:solidFill>
                  <a:latin typeface="Arial"/>
                  <a:cs typeface="Arial"/>
                </a:endParaRPr>
              </a:p>
            </p:txBody>
          </p:sp>
          <p:sp>
            <p:nvSpPr>
              <p:cNvPr id="93" name="Freeform 18"/>
              <p:cNvSpPr>
                <a:spLocks/>
              </p:cNvSpPr>
              <p:nvPr/>
            </p:nvSpPr>
            <p:spPr bwMode="auto">
              <a:xfrm>
                <a:off x="4909638" y="1956114"/>
                <a:ext cx="744616" cy="409108"/>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1050" b="1" dirty="0">
                  <a:solidFill>
                    <a:schemeClr val="bg1"/>
                  </a:solidFill>
                  <a:latin typeface="Arial"/>
                  <a:cs typeface="Arial"/>
                </a:endParaRPr>
              </a:p>
            </p:txBody>
          </p:sp>
          <p:sp>
            <p:nvSpPr>
              <p:cNvPr id="94" name="Freeform 18"/>
              <p:cNvSpPr>
                <a:spLocks/>
              </p:cNvSpPr>
              <p:nvPr/>
            </p:nvSpPr>
            <p:spPr bwMode="auto">
              <a:xfrm>
                <a:off x="4970713" y="2012373"/>
                <a:ext cx="744616" cy="420403"/>
              </a:xfrm>
              <a:custGeom>
                <a:avLst/>
                <a:gdLst/>
                <a:ahLst/>
                <a:cxnLst>
                  <a:cxn ang="0">
                    <a:pos x="0" y="69"/>
                  </a:cxn>
                  <a:cxn ang="0">
                    <a:pos x="6" y="76"/>
                  </a:cxn>
                  <a:cxn ang="0">
                    <a:pos x="67" y="76"/>
                  </a:cxn>
                  <a:cxn ang="0">
                    <a:pos x="74" y="69"/>
                  </a:cxn>
                  <a:cxn ang="0">
                    <a:pos x="74" y="6"/>
                  </a:cxn>
                  <a:cxn ang="0">
                    <a:pos x="67" y="0"/>
                  </a:cxn>
                  <a:cxn ang="0">
                    <a:pos x="6" y="0"/>
                  </a:cxn>
                  <a:cxn ang="0">
                    <a:pos x="0" y="6"/>
                  </a:cxn>
                  <a:cxn ang="0">
                    <a:pos x="0" y="69"/>
                  </a:cxn>
                </a:cxnLst>
                <a:rect l="0" t="0" r="r" b="b"/>
                <a:pathLst>
                  <a:path w="74" h="76">
                    <a:moveTo>
                      <a:pt x="0" y="69"/>
                    </a:moveTo>
                    <a:cubicBezTo>
                      <a:pt x="0" y="73"/>
                      <a:pt x="3" y="76"/>
                      <a:pt x="6" y="76"/>
                    </a:cubicBezTo>
                    <a:cubicBezTo>
                      <a:pt x="67" y="76"/>
                      <a:pt x="67" y="76"/>
                      <a:pt x="67" y="76"/>
                    </a:cubicBezTo>
                    <a:cubicBezTo>
                      <a:pt x="71" y="76"/>
                      <a:pt x="74" y="73"/>
                      <a:pt x="74" y="69"/>
                    </a:cubicBezTo>
                    <a:cubicBezTo>
                      <a:pt x="74" y="6"/>
                      <a:pt x="74" y="6"/>
                      <a:pt x="74" y="6"/>
                    </a:cubicBezTo>
                    <a:cubicBezTo>
                      <a:pt x="74" y="3"/>
                      <a:pt x="71" y="0"/>
                      <a:pt x="67" y="0"/>
                    </a:cubicBezTo>
                    <a:cubicBezTo>
                      <a:pt x="6" y="0"/>
                      <a:pt x="6" y="0"/>
                      <a:pt x="6" y="0"/>
                    </a:cubicBezTo>
                    <a:cubicBezTo>
                      <a:pt x="3" y="0"/>
                      <a:pt x="0" y="3"/>
                      <a:pt x="0" y="6"/>
                    </a:cubicBezTo>
                    <a:lnTo>
                      <a:pt x="0" y="69"/>
                    </a:lnTo>
                    <a:close/>
                  </a:path>
                </a:pathLst>
              </a:custGeom>
              <a:solidFill>
                <a:srgbClr val="FF9900"/>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algn="ctr"/>
                <a:r>
                  <a:rPr lang="en-US" sz="1050" b="1" dirty="0">
                    <a:solidFill>
                      <a:schemeClr val="bg1"/>
                    </a:solidFill>
                    <a:latin typeface="Arial"/>
                    <a:cs typeface="Arial"/>
                  </a:rPr>
                  <a:t>API Gateway</a:t>
                </a:r>
              </a:p>
            </p:txBody>
          </p:sp>
        </p:grpSp>
        <p:grpSp>
          <p:nvGrpSpPr>
            <p:cNvPr id="121" name="Group 120"/>
            <p:cNvGrpSpPr/>
            <p:nvPr/>
          </p:nvGrpSpPr>
          <p:grpSpPr>
            <a:xfrm>
              <a:off x="6335878" y="1003722"/>
              <a:ext cx="948163" cy="981407"/>
              <a:chOff x="6867091" y="1312780"/>
              <a:chExt cx="948163" cy="981407"/>
            </a:xfrm>
          </p:grpSpPr>
          <p:pic>
            <p:nvPicPr>
              <p:cNvPr id="96" name="Picture 9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1826" y="1312780"/>
                <a:ext cx="663958" cy="663958"/>
              </a:xfrm>
              <a:prstGeom prst="rect">
                <a:avLst/>
              </a:prstGeom>
            </p:spPr>
          </p:pic>
          <p:sp>
            <p:nvSpPr>
              <p:cNvPr id="97" name="TextBox 4"/>
              <p:cNvSpPr txBox="1">
                <a:spLocks noChangeArrowheads="1"/>
              </p:cNvSpPr>
              <p:nvPr/>
            </p:nvSpPr>
            <p:spPr bwMode="auto">
              <a:xfrm>
                <a:off x="6867091" y="1924855"/>
                <a:ext cx="948163" cy="3693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AWS Lambda functions</a:t>
                </a:r>
              </a:p>
            </p:txBody>
          </p:sp>
        </p:grpSp>
        <p:grpSp>
          <p:nvGrpSpPr>
            <p:cNvPr id="102" name="Group 21"/>
            <p:cNvGrpSpPr>
              <a:grpSpLocks/>
            </p:cNvGrpSpPr>
            <p:nvPr/>
          </p:nvGrpSpPr>
          <p:grpSpPr bwMode="auto">
            <a:xfrm>
              <a:off x="4180795" y="571511"/>
              <a:ext cx="3249783" cy="3952998"/>
              <a:chOff x="545458" y="4783771"/>
              <a:chExt cx="2293787" cy="1733798"/>
            </a:xfrm>
          </p:grpSpPr>
          <p:sp>
            <p:nvSpPr>
              <p:cNvPr id="104" name="Rounded Rectangle 103"/>
              <p:cNvSpPr/>
              <p:nvPr/>
            </p:nvSpPr>
            <p:spPr>
              <a:xfrm>
                <a:off x="545458" y="4783771"/>
                <a:ext cx="2293787" cy="1733798"/>
              </a:xfrm>
              <a:prstGeom prst="roundRect">
                <a:avLst>
                  <a:gd name="adj" fmla="val 9818"/>
                </a:avLst>
              </a:prstGeom>
              <a:noFill/>
              <a:ln w="19050">
                <a:solidFill>
                  <a:srgbClr val="E98E3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05" name="Rounded Rectangle 104"/>
              <p:cNvSpPr/>
              <p:nvPr/>
            </p:nvSpPr>
            <p:spPr>
              <a:xfrm>
                <a:off x="545458" y="4783771"/>
                <a:ext cx="2293787" cy="1733798"/>
              </a:xfrm>
              <a:prstGeom prst="roundRect">
                <a:avLst>
                  <a:gd name="adj" fmla="val 9818"/>
                </a:avLst>
              </a:prstGeom>
              <a:noFill/>
              <a:ln w="19050">
                <a:solidFill>
                  <a:srgbClr val="E98E3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sp>
          <p:nvSpPr>
            <p:cNvPr id="110" name="TextBox 4"/>
            <p:cNvSpPr txBox="1">
              <a:spLocks noChangeArrowheads="1"/>
            </p:cNvSpPr>
            <p:nvPr/>
          </p:nvSpPr>
          <p:spPr bwMode="auto">
            <a:xfrm>
              <a:off x="4536511" y="613211"/>
              <a:ext cx="2562088" cy="276999"/>
            </a:xfrm>
            <a:prstGeom prst="rect">
              <a:avLst/>
            </a:prstGeom>
            <a:noFill/>
            <a:ln w="9525">
              <a:noFill/>
              <a:miter lim="800000"/>
              <a:headEnd/>
              <a:tailEnd/>
            </a:ln>
          </p:spPr>
          <p:txBody>
            <a:bodyPr wrap="square">
              <a:spAutoFit/>
            </a:bodyPr>
            <a:lstStyle/>
            <a:p>
              <a:pPr algn="ctr"/>
              <a:r>
                <a:rPr lang="en-US" sz="1200" b="1" dirty="0">
                  <a:latin typeface="Arial"/>
                  <a:ea typeface="Verdana" pitchFamily="34" charset="0"/>
                  <a:cs typeface="Arial"/>
                </a:rPr>
                <a:t>AWS</a:t>
              </a:r>
            </a:p>
          </p:txBody>
        </p:sp>
        <p:grpSp>
          <p:nvGrpSpPr>
            <p:cNvPr id="112" name="Group 111"/>
            <p:cNvGrpSpPr/>
            <p:nvPr/>
          </p:nvGrpSpPr>
          <p:grpSpPr>
            <a:xfrm>
              <a:off x="4366059" y="852709"/>
              <a:ext cx="948163" cy="975054"/>
              <a:chOff x="5596871" y="1166236"/>
              <a:chExt cx="948163" cy="975054"/>
            </a:xfrm>
          </p:grpSpPr>
          <p:pic>
            <p:nvPicPr>
              <p:cNvPr id="98" name="Picture 97" descr="Deck_Databas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58878" y="1166236"/>
                <a:ext cx="628913" cy="628913"/>
              </a:xfrm>
              <a:prstGeom prst="rect">
                <a:avLst/>
              </a:prstGeom>
            </p:spPr>
          </p:pic>
          <p:sp>
            <p:nvSpPr>
              <p:cNvPr id="111" name="TextBox 4"/>
              <p:cNvSpPr txBox="1">
                <a:spLocks noChangeArrowheads="1"/>
              </p:cNvSpPr>
              <p:nvPr/>
            </p:nvSpPr>
            <p:spPr bwMode="auto">
              <a:xfrm>
                <a:off x="5596871" y="1771958"/>
                <a:ext cx="948163" cy="3693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API Gateway Cache</a:t>
                </a:r>
              </a:p>
            </p:txBody>
          </p:sp>
        </p:grpSp>
        <p:cxnSp>
          <p:nvCxnSpPr>
            <p:cNvPr id="113" name="Elbow Connector 79"/>
            <p:cNvCxnSpPr/>
            <p:nvPr/>
          </p:nvCxnSpPr>
          <p:spPr>
            <a:xfrm flipH="1" flipV="1">
              <a:off x="4834994" y="1787229"/>
              <a:ext cx="10292" cy="423209"/>
            </a:xfrm>
            <a:prstGeom prst="straightConnector1">
              <a:avLst/>
            </a:prstGeom>
            <a:ln>
              <a:solidFill>
                <a:schemeClr val="accent3">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9" name="Elbow Connector 118"/>
            <p:cNvCxnSpPr/>
            <p:nvPr/>
          </p:nvCxnSpPr>
          <p:spPr>
            <a:xfrm flipV="1">
              <a:off x="5415708" y="1339027"/>
              <a:ext cx="1064905" cy="1054070"/>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25" name="Group 124"/>
            <p:cNvGrpSpPr/>
            <p:nvPr/>
          </p:nvGrpSpPr>
          <p:grpSpPr>
            <a:xfrm>
              <a:off x="6378371" y="2313748"/>
              <a:ext cx="948163" cy="1436129"/>
              <a:chOff x="7019491" y="3166152"/>
              <a:chExt cx="948163" cy="1436129"/>
            </a:xfrm>
          </p:grpSpPr>
          <p:pic>
            <p:nvPicPr>
              <p:cNvPr id="123" name="Picture 122" descr="EC2.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5333" y="3166152"/>
                <a:ext cx="513901" cy="513901"/>
              </a:xfrm>
              <a:prstGeom prst="rect">
                <a:avLst/>
              </a:prstGeom>
            </p:spPr>
          </p:pic>
          <p:pic>
            <p:nvPicPr>
              <p:cNvPr id="122" name="Picture 121" descr="eleasticbeanstalk_square.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9778" y="3346713"/>
                <a:ext cx="330312" cy="457200"/>
              </a:xfrm>
              <a:prstGeom prst="rect">
                <a:avLst/>
              </a:prstGeom>
            </p:spPr>
          </p:pic>
          <p:sp>
            <p:nvSpPr>
              <p:cNvPr id="124" name="TextBox 4"/>
              <p:cNvSpPr txBox="1">
                <a:spLocks noChangeArrowheads="1"/>
              </p:cNvSpPr>
              <p:nvPr/>
            </p:nvSpPr>
            <p:spPr bwMode="auto">
              <a:xfrm>
                <a:off x="7019491" y="3817451"/>
                <a:ext cx="948163" cy="784830"/>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Endpoints on Amazon EC2 / Amazon Elastic Beanstalk</a:t>
                </a:r>
              </a:p>
            </p:txBody>
          </p:sp>
        </p:grpSp>
        <p:cxnSp>
          <p:nvCxnSpPr>
            <p:cNvPr id="130" name="Elbow Connector 79"/>
            <p:cNvCxnSpPr/>
            <p:nvPr/>
          </p:nvCxnSpPr>
          <p:spPr>
            <a:xfrm>
              <a:off x="5415467" y="2571740"/>
              <a:ext cx="902071" cy="1829"/>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1" name="Elbow Connector 130"/>
            <p:cNvCxnSpPr/>
            <p:nvPr/>
          </p:nvCxnSpPr>
          <p:spPr>
            <a:xfrm>
              <a:off x="5415466" y="2759337"/>
              <a:ext cx="2399769" cy="1093212"/>
            </a:xfrm>
            <a:prstGeom prst="bentConnector3">
              <a:avLst>
                <a:gd name="adj1" fmla="val 21759"/>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139" name="Group 138"/>
            <p:cNvGrpSpPr/>
            <p:nvPr/>
          </p:nvGrpSpPr>
          <p:grpSpPr>
            <a:xfrm>
              <a:off x="7711458" y="3495922"/>
              <a:ext cx="1208921" cy="893385"/>
              <a:chOff x="7711458" y="3512856"/>
              <a:chExt cx="1208921" cy="893385"/>
            </a:xfrm>
          </p:grpSpPr>
          <p:sp>
            <p:nvSpPr>
              <p:cNvPr id="136" name="Freeform 251"/>
              <p:cNvSpPr>
                <a:spLocks/>
              </p:cNvSpPr>
              <p:nvPr/>
            </p:nvSpPr>
            <p:spPr bwMode="auto">
              <a:xfrm flipH="1">
                <a:off x="7886228" y="3512856"/>
                <a:ext cx="850740" cy="496960"/>
              </a:xfrm>
              <a:custGeom>
                <a:avLst/>
                <a:gdLst/>
                <a:ahLst/>
                <a:cxnLst>
                  <a:cxn ang="0">
                    <a:pos x="77" y="23"/>
                  </a:cxn>
                  <a:cxn ang="0">
                    <a:pos x="77" y="23"/>
                  </a:cxn>
                  <a:cxn ang="0">
                    <a:pos x="55" y="0"/>
                  </a:cxn>
                  <a:cxn ang="0">
                    <a:pos x="34" y="13"/>
                  </a:cxn>
                  <a:cxn ang="0">
                    <a:pos x="28" y="11"/>
                  </a:cxn>
                  <a:cxn ang="0">
                    <a:pos x="16" y="23"/>
                  </a:cxn>
                  <a:cxn ang="0">
                    <a:pos x="0" y="39"/>
                  </a:cxn>
                  <a:cxn ang="0">
                    <a:pos x="0" y="40"/>
                  </a:cxn>
                  <a:cxn ang="0">
                    <a:pos x="18" y="55"/>
                  </a:cxn>
                  <a:cxn ang="0">
                    <a:pos x="71" y="55"/>
                  </a:cxn>
                  <a:cxn ang="0">
                    <a:pos x="89" y="40"/>
                  </a:cxn>
                  <a:cxn ang="0">
                    <a:pos x="89" y="39"/>
                  </a:cxn>
                  <a:cxn ang="0">
                    <a:pos x="77" y="23"/>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rgbClr val="646364"/>
                </a:solidFill>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sp>
            <p:nvSpPr>
              <p:cNvPr id="137" name="TextBox 4"/>
              <p:cNvSpPr txBox="1">
                <a:spLocks noChangeArrowheads="1"/>
              </p:cNvSpPr>
              <p:nvPr/>
            </p:nvSpPr>
            <p:spPr bwMode="auto">
              <a:xfrm>
                <a:off x="7711458" y="4036909"/>
                <a:ext cx="1208921" cy="369332"/>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Any other publicly accessible endpoint</a:t>
                </a:r>
              </a:p>
            </p:txBody>
          </p:sp>
        </p:grpSp>
        <p:grpSp>
          <p:nvGrpSpPr>
            <p:cNvPr id="142" name="Group 141"/>
            <p:cNvGrpSpPr/>
            <p:nvPr/>
          </p:nvGrpSpPr>
          <p:grpSpPr>
            <a:xfrm>
              <a:off x="4366059" y="3329216"/>
              <a:ext cx="948163" cy="1224198"/>
              <a:chOff x="4471793" y="3435572"/>
              <a:chExt cx="948163" cy="1224198"/>
            </a:xfrm>
          </p:grpSpPr>
          <p:pic>
            <p:nvPicPr>
              <p:cNvPr id="140" name="Picture 139" descr="Deployment__Management_copy_CloudWatch-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99389" y="3435572"/>
                <a:ext cx="886095" cy="886095"/>
              </a:xfrm>
              <a:prstGeom prst="rect">
                <a:avLst/>
              </a:prstGeom>
            </p:spPr>
          </p:pic>
          <p:sp>
            <p:nvSpPr>
              <p:cNvPr id="141" name="TextBox 4"/>
              <p:cNvSpPr txBox="1">
                <a:spLocks noChangeArrowheads="1"/>
              </p:cNvSpPr>
              <p:nvPr/>
            </p:nvSpPr>
            <p:spPr bwMode="auto">
              <a:xfrm>
                <a:off x="4471793" y="4151939"/>
                <a:ext cx="948163" cy="507831"/>
              </a:xfrm>
              <a:prstGeom prst="rect">
                <a:avLst/>
              </a:prstGeom>
              <a:noFill/>
              <a:ln w="9525">
                <a:noFill/>
                <a:miter lim="800000"/>
                <a:headEnd/>
                <a:tailEnd/>
              </a:ln>
            </p:spPr>
            <p:txBody>
              <a:bodyPr wrap="square">
                <a:spAutoFit/>
              </a:bodyPr>
              <a:lstStyle/>
              <a:p>
                <a:pPr algn="ctr"/>
                <a:r>
                  <a:rPr lang="en-US" sz="900" dirty="0">
                    <a:latin typeface="Arial"/>
                    <a:ea typeface="Verdana" pitchFamily="34" charset="0"/>
                    <a:cs typeface="Arial"/>
                  </a:rPr>
                  <a:t>Amazon CloudWatch Monitoring</a:t>
                </a:r>
              </a:p>
            </p:txBody>
          </p:sp>
        </p:grpSp>
        <p:cxnSp>
          <p:nvCxnSpPr>
            <p:cNvPr id="143" name="Elbow Connector 79"/>
            <p:cNvCxnSpPr/>
            <p:nvPr/>
          </p:nvCxnSpPr>
          <p:spPr>
            <a:xfrm flipH="1" flipV="1">
              <a:off x="4834994" y="2957420"/>
              <a:ext cx="10292" cy="423209"/>
            </a:xfrm>
            <a:prstGeom prst="straightConnector1">
              <a:avLst/>
            </a:prstGeom>
            <a:ln>
              <a:solidFill>
                <a:schemeClr val="accent3">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28971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Build, Deploy, Clone &amp; Rollback</a:t>
            </a:r>
          </a:p>
        </p:txBody>
      </p:sp>
      <p:sp>
        <p:nvSpPr>
          <p:cNvPr id="3" name="Content Placeholder 2"/>
          <p:cNvSpPr>
            <a:spLocks noGrp="1"/>
          </p:cNvSpPr>
          <p:nvPr>
            <p:ph idx="1"/>
          </p:nvPr>
        </p:nvSpPr>
        <p:spPr>
          <a:xfrm>
            <a:off x="457200" y="975179"/>
            <a:ext cx="8229600" cy="3930649"/>
          </a:xfrm>
        </p:spPr>
        <p:txBody>
          <a:bodyPr>
            <a:normAutofit fontScale="85000" lnSpcReduction="10000"/>
          </a:bodyPr>
          <a:lstStyle/>
          <a:p>
            <a:pPr>
              <a:lnSpc>
                <a:spcPct val="130000"/>
              </a:lnSpc>
            </a:pPr>
            <a:r>
              <a:rPr lang="en-US" dirty="0"/>
              <a:t>Build APIs with their resources, methods, and settings</a:t>
            </a:r>
          </a:p>
          <a:p>
            <a:pPr>
              <a:lnSpc>
                <a:spcPct val="130000"/>
              </a:lnSpc>
            </a:pPr>
            <a:r>
              <a:rPr lang="en-US" dirty="0"/>
              <a:t>Deploy APIs to a Stage</a:t>
            </a:r>
          </a:p>
          <a:p>
            <a:pPr lvl="1">
              <a:lnSpc>
                <a:spcPct val="130000"/>
              </a:lnSpc>
            </a:pPr>
            <a:r>
              <a:rPr lang="en-US" dirty="0"/>
              <a:t>Users can create as many Stages as they want, each with its own Throttling, Caching, Metering, and Logging configuration</a:t>
            </a:r>
          </a:p>
          <a:p>
            <a:pPr>
              <a:lnSpc>
                <a:spcPct val="130000"/>
              </a:lnSpc>
            </a:pPr>
            <a:r>
              <a:rPr lang="en-US" dirty="0"/>
              <a:t>Clone an existing API to create a new version</a:t>
            </a:r>
          </a:p>
          <a:p>
            <a:pPr lvl="1">
              <a:lnSpc>
                <a:spcPct val="130000"/>
              </a:lnSpc>
            </a:pPr>
            <a:r>
              <a:rPr lang="en-US" dirty="0"/>
              <a:t>Users can continue working on multiple versions of their APIs</a:t>
            </a:r>
          </a:p>
          <a:p>
            <a:pPr>
              <a:lnSpc>
                <a:spcPct val="130000"/>
              </a:lnSpc>
            </a:pPr>
            <a:r>
              <a:rPr lang="en-US" dirty="0"/>
              <a:t>Rollback to one of the last 300 deployments</a:t>
            </a:r>
          </a:p>
          <a:p>
            <a:pPr lvl="1">
              <a:lnSpc>
                <a:spcPct val="130000"/>
              </a:lnSpc>
            </a:pPr>
            <a:r>
              <a:rPr lang="en-US" dirty="0"/>
              <a:t>We keep a history of customers’ deployments so they can revert to a previous deployment</a:t>
            </a:r>
          </a:p>
        </p:txBody>
      </p:sp>
    </p:spTree>
    <p:extLst>
      <p:ext uri="{BB962C8B-B14F-4D97-AF65-F5344CB8AC3E}">
        <p14:creationId xmlns:p14="http://schemas.microsoft.com/office/powerpoint/2010/main" val="56415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Best Practice #2 – Enable Client Side Metrics</a:t>
            </a:r>
          </a:p>
        </p:txBody>
      </p:sp>
      <p:sp>
        <p:nvSpPr>
          <p:cNvPr id="3" name="Content Placeholder 2"/>
          <p:cNvSpPr>
            <a:spLocks noGrp="1"/>
          </p:cNvSpPr>
          <p:nvPr>
            <p:ph idx="1"/>
          </p:nvPr>
        </p:nvSpPr>
        <p:spPr>
          <a:xfrm>
            <a:off x="340592" y="1009332"/>
            <a:ext cx="6256756" cy="3553926"/>
          </a:xfrm>
        </p:spPr>
        <p:txBody>
          <a:bodyPr>
            <a:normAutofit/>
          </a:bodyPr>
          <a:lstStyle/>
          <a:p>
            <a:r>
              <a:rPr lang="en-US" sz="2000" dirty="0"/>
              <a:t>Per-Request metrics</a:t>
            </a:r>
          </a:p>
          <a:p>
            <a:pPr lvl="1"/>
            <a:r>
              <a:rPr lang="en-US" sz="1200" dirty="0" err="1"/>
              <a:t>ClientExecuteTime</a:t>
            </a:r>
            <a:r>
              <a:rPr lang="en-US" sz="1200" dirty="0"/>
              <a:t>, </a:t>
            </a:r>
            <a:r>
              <a:rPr lang="en-US" sz="1200" dirty="0" err="1"/>
              <a:t>HttpRequestTime</a:t>
            </a:r>
            <a:endParaRPr lang="en-US" sz="1200" dirty="0"/>
          </a:p>
          <a:p>
            <a:pPr lvl="1"/>
            <a:r>
              <a:rPr lang="en-US" sz="1200" dirty="0" err="1"/>
              <a:t>HttpClientPoolLeasedCount</a:t>
            </a:r>
            <a:r>
              <a:rPr lang="en-US" sz="1200" dirty="0"/>
              <a:t>, </a:t>
            </a:r>
            <a:r>
              <a:rPr lang="en-US" sz="1200" dirty="0" err="1"/>
              <a:t>RetryCount</a:t>
            </a:r>
            <a:endParaRPr lang="en-US" sz="1200" dirty="0"/>
          </a:p>
          <a:p>
            <a:r>
              <a:rPr lang="en-US" sz="2000" dirty="0"/>
              <a:t>Per-Service metrics</a:t>
            </a:r>
          </a:p>
          <a:p>
            <a:pPr lvl="1"/>
            <a:r>
              <a:rPr lang="en-US" sz="1600" dirty="0"/>
              <a:t>S3DownloadThroughput, S3UploadThroughput</a:t>
            </a:r>
          </a:p>
          <a:p>
            <a:r>
              <a:rPr lang="en-US" sz="2000" dirty="0"/>
              <a:t>Per-JVM metrics</a:t>
            </a:r>
          </a:p>
          <a:p>
            <a:pPr lvl="1"/>
            <a:r>
              <a:rPr lang="en-US" sz="1600" dirty="0" err="1"/>
              <a:t>TotalMemory</a:t>
            </a:r>
            <a:r>
              <a:rPr lang="en-US" sz="1600" dirty="0"/>
              <a:t>, </a:t>
            </a:r>
            <a:r>
              <a:rPr lang="en-US" sz="1600" dirty="0" err="1"/>
              <a:t>usedMemory</a:t>
            </a:r>
            <a:endParaRPr lang="en-US" sz="1600" dirty="0"/>
          </a:p>
          <a:p>
            <a:pPr lvl="1"/>
            <a:r>
              <a:rPr lang="en-US" sz="1600" dirty="0" err="1"/>
              <a:t>ThreadCount</a:t>
            </a:r>
            <a:r>
              <a:rPr lang="en-US" sz="1600" dirty="0"/>
              <a:t>, </a:t>
            </a:r>
            <a:r>
              <a:rPr lang="en-US" sz="1600" dirty="0" err="1"/>
              <a:t>OpenFileDescriptorCount</a:t>
            </a:r>
            <a:endParaRPr lang="en-US" sz="1600" dirty="0"/>
          </a:p>
          <a:p>
            <a:endParaRPr lang="en-US"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8" name="Picture 7"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206" y="1044038"/>
            <a:ext cx="3098922" cy="2010412"/>
          </a:xfrm>
          <a:prstGeom prst="rect">
            <a:avLst/>
          </a:prstGeom>
        </p:spPr>
      </p:pic>
    </p:spTree>
    <p:extLst>
      <p:ext uri="{BB962C8B-B14F-4D97-AF65-F5344CB8AC3E}">
        <p14:creationId xmlns:p14="http://schemas.microsoft.com/office/powerpoint/2010/main" val="40805650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API Configuration</a:t>
            </a:r>
          </a:p>
        </p:txBody>
      </p:sp>
      <p:sp>
        <p:nvSpPr>
          <p:cNvPr id="3" name="Content Placeholder 2"/>
          <p:cNvSpPr>
            <a:spLocks noGrp="1"/>
          </p:cNvSpPr>
          <p:nvPr>
            <p:ph idx="1"/>
          </p:nvPr>
        </p:nvSpPr>
        <p:spPr>
          <a:xfrm>
            <a:off x="340592" y="871516"/>
            <a:ext cx="5527321" cy="3553926"/>
          </a:xfrm>
        </p:spPr>
        <p:txBody>
          <a:bodyPr>
            <a:normAutofit lnSpcReduction="10000"/>
          </a:bodyPr>
          <a:lstStyle/>
          <a:p>
            <a:pPr>
              <a:lnSpc>
                <a:spcPct val="130000"/>
              </a:lnSpc>
            </a:pPr>
            <a:r>
              <a:rPr lang="en-US" dirty="0"/>
              <a:t>You can create APIs</a:t>
            </a:r>
          </a:p>
          <a:p>
            <a:pPr>
              <a:lnSpc>
                <a:spcPct val="130000"/>
              </a:lnSpc>
            </a:pPr>
            <a:endParaRPr lang="en-US" dirty="0"/>
          </a:p>
          <a:p>
            <a:pPr>
              <a:lnSpc>
                <a:spcPct val="130000"/>
              </a:lnSpc>
            </a:pPr>
            <a:r>
              <a:rPr lang="en-US" dirty="0"/>
              <a:t>Define resources within an API</a:t>
            </a:r>
          </a:p>
          <a:p>
            <a:pPr>
              <a:lnSpc>
                <a:spcPct val="130000"/>
              </a:lnSpc>
            </a:pPr>
            <a:endParaRPr lang="en-US" dirty="0"/>
          </a:p>
          <a:p>
            <a:pPr>
              <a:lnSpc>
                <a:spcPct val="130000"/>
              </a:lnSpc>
            </a:pPr>
            <a:r>
              <a:rPr lang="en-US" dirty="0"/>
              <a:t>Define methods for a resource</a:t>
            </a:r>
          </a:p>
          <a:p>
            <a:pPr lvl="1">
              <a:lnSpc>
                <a:spcPct val="130000"/>
              </a:lnSpc>
            </a:pPr>
            <a:r>
              <a:rPr lang="en-US" dirty="0"/>
              <a:t>Methods are Resource + HTTP verb (7)</a:t>
            </a:r>
          </a:p>
        </p:txBody>
      </p:sp>
      <p:graphicFrame>
        <p:nvGraphicFramePr>
          <p:cNvPr id="4" name="Diagram 3"/>
          <p:cNvGraphicFramePr/>
          <p:nvPr>
            <p:extLst>
              <p:ext uri="{D42A27DB-BD31-4B8C-83A1-F6EECF244321}">
                <p14:modId xmlns:p14="http://schemas.microsoft.com/office/powerpoint/2010/main" val="803803090"/>
              </p:ext>
            </p:extLst>
          </p:nvPr>
        </p:nvGraphicFramePr>
        <p:xfrm>
          <a:off x="5828531" y="618502"/>
          <a:ext cx="2717356" cy="3978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7918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API Deployments</a:t>
            </a:r>
          </a:p>
        </p:txBody>
      </p:sp>
      <p:sp>
        <p:nvSpPr>
          <p:cNvPr id="3" name="Content Placeholder 2"/>
          <p:cNvSpPr>
            <a:spLocks noGrp="1"/>
          </p:cNvSpPr>
          <p:nvPr>
            <p:ph idx="1"/>
          </p:nvPr>
        </p:nvSpPr>
        <p:spPr>
          <a:xfrm>
            <a:off x="285727" y="871515"/>
            <a:ext cx="6666616" cy="3990771"/>
          </a:xfrm>
        </p:spPr>
        <p:txBody>
          <a:bodyPr>
            <a:normAutofit lnSpcReduction="10000"/>
          </a:bodyPr>
          <a:lstStyle/>
          <a:p>
            <a:pPr>
              <a:lnSpc>
                <a:spcPct val="130000"/>
              </a:lnSpc>
            </a:pPr>
            <a:r>
              <a:rPr lang="en-US" dirty="0"/>
              <a:t>API Configuration can be deployed to a stage</a:t>
            </a:r>
          </a:p>
          <a:p>
            <a:pPr>
              <a:lnSpc>
                <a:spcPct val="130000"/>
              </a:lnSpc>
            </a:pPr>
            <a:r>
              <a:rPr lang="en-US" dirty="0"/>
              <a:t>Stages are different environments</a:t>
            </a:r>
          </a:p>
          <a:p>
            <a:pPr marL="457200" lvl="1" indent="0">
              <a:lnSpc>
                <a:spcPct val="130000"/>
              </a:lnSpc>
              <a:buNone/>
            </a:pPr>
            <a:r>
              <a:rPr lang="en-US" dirty="0"/>
              <a:t>For example:</a:t>
            </a:r>
          </a:p>
          <a:p>
            <a:pPr lvl="1">
              <a:lnSpc>
                <a:spcPct val="130000"/>
              </a:lnSpc>
            </a:pPr>
            <a:r>
              <a:rPr lang="en-US" dirty="0"/>
              <a:t>Dev (e.g. awsapigateway.com/dev)</a:t>
            </a:r>
          </a:p>
          <a:p>
            <a:pPr lvl="1">
              <a:lnSpc>
                <a:spcPct val="130000"/>
              </a:lnSpc>
            </a:pPr>
            <a:r>
              <a:rPr lang="en-US" dirty="0"/>
              <a:t>Beta (e.g. awsapigateway.com/beta)</a:t>
            </a:r>
          </a:p>
          <a:p>
            <a:pPr lvl="1">
              <a:lnSpc>
                <a:spcPct val="130000"/>
              </a:lnSpc>
            </a:pPr>
            <a:r>
              <a:rPr lang="en-US" dirty="0"/>
              <a:t>Prod (e.g. awsapigateway.com/prod)</a:t>
            </a:r>
          </a:p>
          <a:p>
            <a:pPr lvl="1">
              <a:lnSpc>
                <a:spcPct val="130000"/>
              </a:lnSpc>
            </a:pPr>
            <a:r>
              <a:rPr lang="en-US" dirty="0"/>
              <a:t>As many stages as you need</a:t>
            </a:r>
          </a:p>
        </p:txBody>
      </p:sp>
      <p:graphicFrame>
        <p:nvGraphicFramePr>
          <p:cNvPr id="4" name="Diagram 3"/>
          <p:cNvGraphicFramePr/>
          <p:nvPr>
            <p:extLst>
              <p:ext uri="{D42A27DB-BD31-4B8C-83A1-F6EECF244321}">
                <p14:modId xmlns:p14="http://schemas.microsoft.com/office/powerpoint/2010/main" val="802872415"/>
              </p:ext>
            </p:extLst>
          </p:nvPr>
        </p:nvGraphicFramePr>
        <p:xfrm>
          <a:off x="6377171" y="618502"/>
          <a:ext cx="2717356" cy="39786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57768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Custom Domain Names</a:t>
            </a:r>
          </a:p>
        </p:txBody>
      </p:sp>
      <p:sp>
        <p:nvSpPr>
          <p:cNvPr id="3" name="Content Placeholder 2"/>
          <p:cNvSpPr>
            <a:spLocks noGrp="1"/>
          </p:cNvSpPr>
          <p:nvPr>
            <p:ph idx="1"/>
          </p:nvPr>
        </p:nvSpPr>
        <p:spPr>
          <a:xfrm>
            <a:off x="340592" y="871515"/>
            <a:ext cx="8193808" cy="3974805"/>
          </a:xfrm>
        </p:spPr>
        <p:txBody>
          <a:bodyPr>
            <a:normAutofit fontScale="85000" lnSpcReduction="10000"/>
          </a:bodyPr>
          <a:lstStyle/>
          <a:p>
            <a:pPr>
              <a:lnSpc>
                <a:spcPct val="130000"/>
              </a:lnSpc>
            </a:pPr>
            <a:r>
              <a:rPr lang="en-US" dirty="0"/>
              <a:t>You can configure custom domain names</a:t>
            </a:r>
          </a:p>
          <a:p>
            <a:pPr>
              <a:lnSpc>
                <a:spcPct val="130000"/>
              </a:lnSpc>
            </a:pPr>
            <a:r>
              <a:rPr lang="en-US" dirty="0"/>
              <a:t>Provide API Gateway with a signed HTTPS certificate</a:t>
            </a:r>
          </a:p>
          <a:p>
            <a:pPr>
              <a:lnSpc>
                <a:spcPct val="130000"/>
              </a:lnSpc>
            </a:pPr>
            <a:r>
              <a:rPr lang="en-US" dirty="0"/>
              <a:t>Custom domain names can point to an API or a Stage</a:t>
            </a:r>
          </a:p>
          <a:p>
            <a:pPr>
              <a:lnSpc>
                <a:spcPct val="130000"/>
              </a:lnSpc>
            </a:pPr>
            <a:r>
              <a:rPr lang="en-US" dirty="0"/>
              <a:t>Pointing to an API you have access to all Stages</a:t>
            </a:r>
          </a:p>
          <a:p>
            <a:pPr lvl="1">
              <a:lnSpc>
                <a:spcPct val="130000"/>
              </a:lnSpc>
            </a:pPr>
            <a:r>
              <a:rPr lang="en-US" dirty="0"/>
              <a:t>Beta (e.g. </a:t>
            </a:r>
            <a:r>
              <a:rPr lang="en-US" dirty="0" err="1"/>
              <a:t>yourapi.com</a:t>
            </a:r>
            <a:r>
              <a:rPr lang="en-US" dirty="0"/>
              <a:t>/beta)</a:t>
            </a:r>
          </a:p>
          <a:p>
            <a:pPr lvl="1">
              <a:lnSpc>
                <a:spcPct val="130000"/>
              </a:lnSpc>
            </a:pPr>
            <a:r>
              <a:rPr lang="en-US" dirty="0"/>
              <a:t>Prod (e.g. </a:t>
            </a:r>
            <a:r>
              <a:rPr lang="en-US" dirty="0" err="1"/>
              <a:t>yourapi.com</a:t>
            </a:r>
            <a:r>
              <a:rPr lang="en-US" dirty="0"/>
              <a:t>/prod)</a:t>
            </a:r>
          </a:p>
          <a:p>
            <a:pPr>
              <a:lnSpc>
                <a:spcPct val="130000"/>
              </a:lnSpc>
            </a:pPr>
            <a:r>
              <a:rPr lang="en-US" dirty="0"/>
              <a:t>Pointing directly to your “prod” Stage</a:t>
            </a:r>
          </a:p>
          <a:p>
            <a:pPr lvl="1">
              <a:lnSpc>
                <a:spcPct val="130000"/>
              </a:lnSpc>
            </a:pPr>
            <a:r>
              <a:rPr lang="en-US" dirty="0"/>
              <a:t>Prod (e.g. yourapi.com/)</a:t>
            </a:r>
          </a:p>
        </p:txBody>
      </p:sp>
    </p:spTree>
    <p:extLst>
      <p:ext uri="{BB962C8B-B14F-4D97-AF65-F5344CB8AC3E}">
        <p14:creationId xmlns:p14="http://schemas.microsoft.com/office/powerpoint/2010/main" val="37023851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API Keys to Meter Developer Usage</a:t>
            </a:r>
          </a:p>
        </p:txBody>
      </p:sp>
      <p:sp>
        <p:nvSpPr>
          <p:cNvPr id="3" name="Content Placeholder 2"/>
          <p:cNvSpPr>
            <a:spLocks noGrp="1"/>
          </p:cNvSpPr>
          <p:nvPr>
            <p:ph idx="1"/>
          </p:nvPr>
        </p:nvSpPr>
        <p:spPr/>
        <p:txBody>
          <a:bodyPr>
            <a:normAutofit/>
          </a:bodyPr>
          <a:lstStyle/>
          <a:p>
            <a:pPr>
              <a:lnSpc>
                <a:spcPct val="130000"/>
              </a:lnSpc>
            </a:pPr>
            <a:r>
              <a:rPr lang="en-US" dirty="0"/>
              <a:t>Create API Keys</a:t>
            </a:r>
          </a:p>
          <a:p>
            <a:pPr>
              <a:lnSpc>
                <a:spcPct val="130000"/>
              </a:lnSpc>
            </a:pPr>
            <a:r>
              <a:rPr lang="en-US" dirty="0"/>
              <a:t>Set access permissions at the API/Stage level</a:t>
            </a:r>
          </a:p>
          <a:p>
            <a:pPr>
              <a:lnSpc>
                <a:spcPct val="130000"/>
              </a:lnSpc>
            </a:pPr>
            <a:r>
              <a:rPr lang="en-US" dirty="0"/>
              <a:t>Meter usage of the API Keys through CloudWatch Logs</a:t>
            </a:r>
          </a:p>
        </p:txBody>
      </p:sp>
    </p:spTree>
    <p:extLst>
      <p:ext uri="{BB962C8B-B14F-4D97-AF65-F5344CB8AC3E}">
        <p14:creationId xmlns:p14="http://schemas.microsoft.com/office/powerpoint/2010/main" val="27448215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API Keys to Authorize Access</a:t>
            </a:r>
          </a:p>
        </p:txBody>
      </p:sp>
      <p:sp>
        <p:nvSpPr>
          <p:cNvPr id="3" name="Content Placeholder 2"/>
          <p:cNvSpPr>
            <a:spLocks noGrp="1"/>
          </p:cNvSpPr>
          <p:nvPr>
            <p:ph idx="1"/>
          </p:nvPr>
        </p:nvSpPr>
        <p:spPr>
          <a:xfrm>
            <a:off x="1270068" y="1009332"/>
            <a:ext cx="7275828" cy="3528761"/>
          </a:xfrm>
        </p:spPr>
        <p:txBody>
          <a:bodyPr>
            <a:normAutofit lnSpcReduction="10000"/>
          </a:bodyPr>
          <a:lstStyle/>
          <a:p>
            <a:pPr>
              <a:lnSpc>
                <a:spcPct val="130000"/>
              </a:lnSpc>
              <a:spcBef>
                <a:spcPts val="1224"/>
              </a:spcBef>
            </a:pPr>
            <a:r>
              <a:rPr lang="en-US" dirty="0"/>
              <a:t>The name “Key” implies security – there is no security in baking text in an App’s code</a:t>
            </a:r>
          </a:p>
          <a:p>
            <a:pPr>
              <a:lnSpc>
                <a:spcPct val="130000"/>
              </a:lnSpc>
              <a:spcBef>
                <a:spcPts val="1224"/>
              </a:spcBef>
            </a:pPr>
            <a:r>
              <a:rPr lang="en-US" dirty="0"/>
              <a:t>API Keys should be used purely to meter app/developer usage</a:t>
            </a:r>
          </a:p>
          <a:p>
            <a:pPr>
              <a:lnSpc>
                <a:spcPct val="130000"/>
              </a:lnSpc>
              <a:spcBef>
                <a:spcPts val="1224"/>
              </a:spcBef>
            </a:pPr>
            <a:r>
              <a:rPr lang="en-US" dirty="0"/>
              <a:t>API Keys should be used alongside a stronger authorization mechanism</a:t>
            </a:r>
          </a:p>
        </p:txBody>
      </p:sp>
      <p:grpSp>
        <p:nvGrpSpPr>
          <p:cNvPr id="11" name="Group 10"/>
          <p:cNvGrpSpPr>
            <a:grpSpLocks noChangeAspect="1"/>
          </p:cNvGrpSpPr>
          <p:nvPr/>
        </p:nvGrpSpPr>
        <p:grpSpPr>
          <a:xfrm>
            <a:off x="393819" y="1053310"/>
            <a:ext cx="731520" cy="731520"/>
            <a:chOff x="393819" y="1053310"/>
            <a:chExt cx="557784" cy="557784"/>
          </a:xfrm>
        </p:grpSpPr>
        <p:pic>
          <p:nvPicPr>
            <p:cNvPr id="4" name="Picture 3" descr="Deck_Shiel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19" y="1053310"/>
              <a:ext cx="557784" cy="557784"/>
            </a:xfrm>
            <a:prstGeom prst="rect">
              <a:avLst/>
            </a:prstGeom>
          </p:spPr>
        </p:pic>
        <p:cxnSp>
          <p:nvCxnSpPr>
            <p:cNvPr id="6" name="Straight Connector 5"/>
            <p:cNvCxnSpPr/>
            <p:nvPr/>
          </p:nvCxnSpPr>
          <p:spPr>
            <a:xfrm flipV="1">
              <a:off x="462739" y="1122219"/>
              <a:ext cx="433201" cy="411480"/>
            </a:xfrm>
            <a:prstGeom prst="line">
              <a:avLst/>
            </a:prstGeom>
            <a:ln w="63500" cap="rnd">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12" name="Picture 11" descr="Deck_Graph-Lin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65" y="2188265"/>
            <a:ext cx="731520" cy="731520"/>
          </a:xfrm>
          <a:prstGeom prst="rect">
            <a:avLst/>
          </a:prstGeom>
        </p:spPr>
      </p:pic>
      <p:pic>
        <p:nvPicPr>
          <p:cNvPr id="13" name="Picture 12" descr="Deck_Shield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 y="3464560"/>
            <a:ext cx="731520" cy="731520"/>
          </a:xfrm>
          <a:prstGeom prst="rect">
            <a:avLst/>
          </a:prstGeom>
        </p:spPr>
      </p:pic>
    </p:spTree>
    <p:extLst>
      <p:ext uri="{BB962C8B-B14F-4D97-AF65-F5344CB8AC3E}">
        <p14:creationId xmlns:p14="http://schemas.microsoft.com/office/powerpoint/2010/main" val="22000076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Leverage AWS Sigv4, or Use a Custom Header</a:t>
            </a:r>
          </a:p>
        </p:txBody>
      </p:sp>
      <p:sp>
        <p:nvSpPr>
          <p:cNvPr id="3" name="Content Placeholder 2"/>
          <p:cNvSpPr>
            <a:spLocks noGrp="1"/>
          </p:cNvSpPr>
          <p:nvPr>
            <p:ph idx="1"/>
          </p:nvPr>
        </p:nvSpPr>
        <p:spPr>
          <a:xfrm>
            <a:off x="340592" y="1009332"/>
            <a:ext cx="8437648" cy="3666577"/>
          </a:xfrm>
        </p:spPr>
        <p:txBody>
          <a:bodyPr>
            <a:normAutofit fontScale="92500" lnSpcReduction="10000"/>
          </a:bodyPr>
          <a:lstStyle/>
          <a:p>
            <a:pPr>
              <a:lnSpc>
                <a:spcPct val="130000"/>
              </a:lnSpc>
            </a:pPr>
            <a:r>
              <a:rPr lang="en-US" dirty="0"/>
              <a:t>You can leverage AWS Sigv4 to sign and authorize API calls</a:t>
            </a:r>
          </a:p>
          <a:p>
            <a:pPr lvl="1">
              <a:lnSpc>
                <a:spcPct val="130000"/>
              </a:lnSpc>
            </a:pPr>
            <a:r>
              <a:rPr lang="en-US" dirty="0"/>
              <a:t>Amazon Cognito and AWS Security Token Service (STS) simplify the generation of temporary credentials for your app</a:t>
            </a:r>
          </a:p>
          <a:p>
            <a:pPr>
              <a:lnSpc>
                <a:spcPct val="130000"/>
              </a:lnSpc>
            </a:pPr>
            <a:r>
              <a:rPr lang="en-US" dirty="0"/>
              <a:t>You can support OAuth or other authorization mechanisms through custom headers</a:t>
            </a:r>
          </a:p>
          <a:p>
            <a:pPr lvl="1">
              <a:lnSpc>
                <a:spcPct val="130000"/>
              </a:lnSpc>
            </a:pPr>
            <a:r>
              <a:rPr lang="en-US" dirty="0"/>
              <a:t>Simply configure your API methods to forward the custom headers to you backend</a:t>
            </a:r>
          </a:p>
        </p:txBody>
      </p:sp>
    </p:spTree>
    <p:extLst>
      <p:ext uri="{BB962C8B-B14F-4D97-AF65-F5344CB8AC3E}">
        <p14:creationId xmlns:p14="http://schemas.microsoft.com/office/powerpoint/2010/main" val="36799678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5050155" y="925830"/>
            <a:ext cx="3769360" cy="35153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Rounded Rectangle 59"/>
          <p:cNvSpPr/>
          <p:nvPr/>
        </p:nvSpPr>
        <p:spPr>
          <a:xfrm>
            <a:off x="2337435" y="925830"/>
            <a:ext cx="2651760" cy="35153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9" name="Rounded Rectangle 58"/>
          <p:cNvSpPr/>
          <p:nvPr/>
        </p:nvSpPr>
        <p:spPr>
          <a:xfrm>
            <a:off x="356235" y="935990"/>
            <a:ext cx="1920240" cy="351536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Using Sigv4 to authenticate calls to your API</a:t>
            </a:r>
          </a:p>
        </p:txBody>
      </p:sp>
      <p:pic>
        <p:nvPicPr>
          <p:cNvPr id="8" name="Picture 7"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047" y="1427870"/>
            <a:ext cx="812640" cy="690987"/>
          </a:xfrm>
          <a:prstGeom prst="rect">
            <a:avLst/>
          </a:prstGeom>
        </p:spPr>
      </p:pic>
      <p:sp>
        <p:nvSpPr>
          <p:cNvPr id="9" name="TextBox 4"/>
          <p:cNvSpPr txBox="1">
            <a:spLocks noChangeArrowheads="1"/>
          </p:cNvSpPr>
          <p:nvPr/>
        </p:nvSpPr>
        <p:spPr bwMode="auto">
          <a:xfrm>
            <a:off x="1021174" y="1587594"/>
            <a:ext cx="1289473" cy="430887"/>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Call Login API, no </a:t>
            </a:r>
            <a:r>
              <a:rPr lang="en-US" sz="1100" dirty="0" err="1">
                <a:latin typeface="Arial"/>
                <a:ea typeface="Verdana" pitchFamily="34" charset="0"/>
                <a:cs typeface="Arial"/>
              </a:rPr>
              <a:t>auth</a:t>
            </a:r>
            <a:r>
              <a:rPr lang="en-US" sz="1100" dirty="0">
                <a:latin typeface="Arial"/>
                <a:ea typeface="Verdana" pitchFamily="34" charset="0"/>
                <a:cs typeface="Arial"/>
              </a:rPr>
              <a:t> required</a:t>
            </a:r>
          </a:p>
        </p:txBody>
      </p:sp>
      <p:sp>
        <p:nvSpPr>
          <p:cNvPr id="11" name="TextBox 4"/>
          <p:cNvSpPr txBox="1">
            <a:spLocks noChangeArrowheads="1"/>
          </p:cNvSpPr>
          <p:nvPr/>
        </p:nvSpPr>
        <p:spPr bwMode="auto">
          <a:xfrm>
            <a:off x="614774" y="1018634"/>
            <a:ext cx="1289473" cy="230832"/>
          </a:xfrm>
          <a:prstGeom prst="rect">
            <a:avLst/>
          </a:prstGeom>
          <a:noFill/>
          <a:ln w="9525">
            <a:noFill/>
            <a:miter lim="800000"/>
            <a:headEnd/>
            <a:tailEnd/>
          </a:ln>
        </p:spPr>
        <p:txBody>
          <a:bodyPr wrap="square">
            <a:spAutoFit/>
          </a:bodyPr>
          <a:lstStyle/>
          <a:p>
            <a:pPr algn="ctr"/>
            <a:r>
              <a:rPr lang="en-US" sz="900" b="1" dirty="0">
                <a:latin typeface="Arial"/>
                <a:ea typeface="Verdana" pitchFamily="34" charset="0"/>
                <a:cs typeface="Arial"/>
              </a:rPr>
              <a:t>Client</a:t>
            </a:r>
          </a:p>
        </p:txBody>
      </p:sp>
      <p:sp>
        <p:nvSpPr>
          <p:cNvPr id="12" name="TextBox 4"/>
          <p:cNvSpPr txBox="1">
            <a:spLocks noChangeArrowheads="1"/>
          </p:cNvSpPr>
          <p:nvPr/>
        </p:nvSpPr>
        <p:spPr bwMode="auto">
          <a:xfrm>
            <a:off x="3032854" y="1018634"/>
            <a:ext cx="1289473" cy="230832"/>
          </a:xfrm>
          <a:prstGeom prst="rect">
            <a:avLst/>
          </a:prstGeom>
          <a:noFill/>
          <a:ln w="9525">
            <a:noFill/>
            <a:miter lim="800000"/>
            <a:headEnd/>
            <a:tailEnd/>
          </a:ln>
        </p:spPr>
        <p:txBody>
          <a:bodyPr wrap="square">
            <a:spAutoFit/>
          </a:bodyPr>
          <a:lstStyle/>
          <a:p>
            <a:pPr algn="ctr"/>
            <a:r>
              <a:rPr lang="en-US" sz="900" b="1" dirty="0">
                <a:latin typeface="Arial"/>
                <a:ea typeface="Verdana" pitchFamily="34" charset="0"/>
                <a:cs typeface="Arial"/>
              </a:rPr>
              <a:t>API Gateway</a:t>
            </a:r>
          </a:p>
        </p:txBody>
      </p:sp>
      <p:sp>
        <p:nvSpPr>
          <p:cNvPr id="13" name="TextBox 4"/>
          <p:cNvSpPr txBox="1">
            <a:spLocks noChangeArrowheads="1"/>
          </p:cNvSpPr>
          <p:nvPr/>
        </p:nvSpPr>
        <p:spPr bwMode="auto">
          <a:xfrm>
            <a:off x="5334635" y="1018634"/>
            <a:ext cx="3251199" cy="230832"/>
          </a:xfrm>
          <a:prstGeom prst="rect">
            <a:avLst/>
          </a:prstGeom>
          <a:noFill/>
          <a:ln w="9525">
            <a:noFill/>
            <a:miter lim="800000"/>
            <a:headEnd/>
            <a:tailEnd/>
          </a:ln>
        </p:spPr>
        <p:txBody>
          <a:bodyPr wrap="square">
            <a:spAutoFit/>
          </a:bodyPr>
          <a:lstStyle/>
          <a:p>
            <a:pPr algn="ctr"/>
            <a:r>
              <a:rPr lang="en-US" sz="900" b="1" dirty="0">
                <a:latin typeface="Arial"/>
                <a:ea typeface="Verdana" pitchFamily="34" charset="0"/>
                <a:cs typeface="Arial"/>
              </a:rPr>
              <a:t>Backend</a:t>
            </a:r>
          </a:p>
        </p:txBody>
      </p:sp>
      <p:cxnSp>
        <p:nvCxnSpPr>
          <p:cNvPr id="15" name="Straight Arrow Connector 14"/>
          <p:cNvCxnSpPr/>
          <p:nvPr/>
        </p:nvCxnSpPr>
        <p:spPr>
          <a:xfrm>
            <a:off x="2481370" y="1758950"/>
            <a:ext cx="8331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4"/>
          <p:cNvSpPr txBox="1">
            <a:spLocks noChangeArrowheads="1"/>
          </p:cNvSpPr>
          <p:nvPr/>
        </p:nvSpPr>
        <p:spPr bwMode="auto">
          <a:xfrm>
            <a:off x="3368134" y="1637030"/>
            <a:ext cx="645701" cy="261610"/>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/login</a:t>
            </a:r>
          </a:p>
        </p:txBody>
      </p:sp>
      <p:cxnSp>
        <p:nvCxnSpPr>
          <p:cNvPr id="19" name="Straight Arrow Connector 18"/>
          <p:cNvCxnSpPr/>
          <p:nvPr/>
        </p:nvCxnSpPr>
        <p:spPr>
          <a:xfrm>
            <a:off x="3991820" y="1769111"/>
            <a:ext cx="8331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404" y="1492927"/>
            <a:ext cx="548640" cy="548640"/>
          </a:xfrm>
          <a:prstGeom prst="rect">
            <a:avLst/>
          </a:prstGeom>
        </p:spPr>
      </p:pic>
      <p:sp>
        <p:nvSpPr>
          <p:cNvPr id="22" name="TextBox 4"/>
          <p:cNvSpPr txBox="1">
            <a:spLocks noChangeArrowheads="1"/>
          </p:cNvSpPr>
          <p:nvPr/>
        </p:nvSpPr>
        <p:spPr bwMode="auto">
          <a:xfrm>
            <a:off x="5401829" y="1555750"/>
            <a:ext cx="859061" cy="430887"/>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Lambda </a:t>
            </a:r>
            <a:r>
              <a:rPr lang="en-US" sz="1100" dirty="0" err="1">
                <a:latin typeface="Arial"/>
                <a:ea typeface="Verdana" pitchFamily="34" charset="0"/>
                <a:cs typeface="Arial"/>
              </a:rPr>
              <a:t>fn_login</a:t>
            </a:r>
            <a:endParaRPr lang="en-US" sz="1100" dirty="0">
              <a:latin typeface="Arial"/>
              <a:ea typeface="Verdana" pitchFamily="34" charset="0"/>
              <a:cs typeface="Arial"/>
            </a:endParaRPr>
          </a:p>
        </p:txBody>
      </p:sp>
      <p:cxnSp>
        <p:nvCxnSpPr>
          <p:cNvPr id="23" name="Straight Arrow Connector 22"/>
          <p:cNvCxnSpPr/>
          <p:nvPr/>
        </p:nvCxnSpPr>
        <p:spPr>
          <a:xfrm>
            <a:off x="6240570" y="1769111"/>
            <a:ext cx="7823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descr="Database_copy_DynamoDB-51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1675" y="1484630"/>
            <a:ext cx="548640" cy="548640"/>
          </a:xfrm>
          <a:prstGeom prst="rect">
            <a:avLst/>
          </a:prstGeom>
        </p:spPr>
      </p:pic>
      <p:sp>
        <p:nvSpPr>
          <p:cNvPr id="30" name="TextBox 4"/>
          <p:cNvSpPr txBox="1">
            <a:spLocks noChangeArrowheads="1"/>
          </p:cNvSpPr>
          <p:nvPr/>
        </p:nvSpPr>
        <p:spPr bwMode="auto">
          <a:xfrm>
            <a:off x="7472774" y="1555750"/>
            <a:ext cx="859061" cy="600164"/>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User Accounts database</a:t>
            </a:r>
          </a:p>
        </p:txBody>
      </p:sp>
      <p:cxnSp>
        <p:nvCxnSpPr>
          <p:cNvPr id="32" name="Elbow Connector 31"/>
          <p:cNvCxnSpPr/>
          <p:nvPr/>
        </p:nvCxnSpPr>
        <p:spPr>
          <a:xfrm rot="10800000" flipV="1">
            <a:off x="6240570" y="2114550"/>
            <a:ext cx="1127760" cy="396240"/>
          </a:xfrm>
          <a:prstGeom prst="bentConnector3">
            <a:avLst>
              <a:gd name="adj1" fmla="val 450"/>
            </a:avLst>
          </a:prstGeom>
          <a:ln>
            <a:tailEnd type="arrow"/>
          </a:ln>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404" y="2214287"/>
            <a:ext cx="548640" cy="548640"/>
          </a:xfrm>
          <a:prstGeom prst="rect">
            <a:avLst/>
          </a:prstGeom>
        </p:spPr>
      </p:pic>
      <p:sp>
        <p:nvSpPr>
          <p:cNvPr id="42" name="TextBox 4"/>
          <p:cNvSpPr txBox="1">
            <a:spLocks noChangeArrowheads="1"/>
          </p:cNvSpPr>
          <p:nvPr/>
        </p:nvSpPr>
        <p:spPr bwMode="auto">
          <a:xfrm>
            <a:off x="5326171" y="2266950"/>
            <a:ext cx="1036320" cy="430887"/>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Credentials verified</a:t>
            </a:r>
          </a:p>
        </p:txBody>
      </p:sp>
      <p:pic>
        <p:nvPicPr>
          <p:cNvPr id="43" name="Picture 42" descr="SimpleIcon_Cognit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8128" y="2810510"/>
            <a:ext cx="548640" cy="548640"/>
          </a:xfrm>
          <a:prstGeom prst="rect">
            <a:avLst/>
          </a:prstGeom>
        </p:spPr>
      </p:pic>
      <p:cxnSp>
        <p:nvCxnSpPr>
          <p:cNvPr id="45" name="Elbow Connector 44"/>
          <p:cNvCxnSpPr/>
          <p:nvPr/>
        </p:nvCxnSpPr>
        <p:spPr>
          <a:xfrm rot="16200000" flipH="1">
            <a:off x="6227414" y="2314753"/>
            <a:ext cx="381913" cy="114807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
          <p:cNvSpPr txBox="1">
            <a:spLocks noChangeArrowheads="1"/>
          </p:cNvSpPr>
          <p:nvPr/>
        </p:nvSpPr>
        <p:spPr bwMode="auto">
          <a:xfrm>
            <a:off x="7478395" y="2774950"/>
            <a:ext cx="1371600" cy="600164"/>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Cognito developer authenticated identities</a:t>
            </a:r>
          </a:p>
        </p:txBody>
      </p:sp>
      <p:cxnSp>
        <p:nvCxnSpPr>
          <p:cNvPr id="50" name="Elbow Connector 49"/>
          <p:cNvCxnSpPr/>
          <p:nvPr/>
        </p:nvCxnSpPr>
        <p:spPr>
          <a:xfrm rot="10800000" flipV="1">
            <a:off x="6240570" y="3486150"/>
            <a:ext cx="1127760" cy="396240"/>
          </a:xfrm>
          <a:prstGeom prst="bentConnector3">
            <a:avLst>
              <a:gd name="adj1" fmla="val 450"/>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404" y="3585887"/>
            <a:ext cx="548640" cy="548640"/>
          </a:xfrm>
          <a:prstGeom prst="rect">
            <a:avLst/>
          </a:prstGeom>
        </p:spPr>
      </p:pic>
      <p:sp>
        <p:nvSpPr>
          <p:cNvPr id="52" name="TextBox 4"/>
          <p:cNvSpPr txBox="1">
            <a:spLocks noChangeArrowheads="1"/>
          </p:cNvSpPr>
          <p:nvPr/>
        </p:nvSpPr>
        <p:spPr bwMode="auto">
          <a:xfrm>
            <a:off x="5326171" y="3638550"/>
            <a:ext cx="1036320" cy="430887"/>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Access and secret key</a:t>
            </a:r>
          </a:p>
        </p:txBody>
      </p:sp>
      <p:cxnSp>
        <p:nvCxnSpPr>
          <p:cNvPr id="54" name="Straight Arrow Connector 53"/>
          <p:cNvCxnSpPr/>
          <p:nvPr/>
        </p:nvCxnSpPr>
        <p:spPr>
          <a:xfrm rot="10800000">
            <a:off x="3991820" y="3851911"/>
            <a:ext cx="8331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4"/>
          <p:cNvSpPr txBox="1">
            <a:spLocks noChangeArrowheads="1"/>
          </p:cNvSpPr>
          <p:nvPr/>
        </p:nvSpPr>
        <p:spPr bwMode="auto">
          <a:xfrm>
            <a:off x="3368134" y="3709670"/>
            <a:ext cx="645701" cy="261610"/>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/login</a:t>
            </a:r>
          </a:p>
        </p:txBody>
      </p:sp>
      <p:cxnSp>
        <p:nvCxnSpPr>
          <p:cNvPr id="56" name="Straight Arrow Connector 55"/>
          <p:cNvCxnSpPr/>
          <p:nvPr/>
        </p:nvCxnSpPr>
        <p:spPr>
          <a:xfrm rot="10800000">
            <a:off x="2481370" y="3862071"/>
            <a:ext cx="8331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7" name="Picture 56"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87" y="3520830"/>
            <a:ext cx="812640" cy="690987"/>
          </a:xfrm>
          <a:prstGeom prst="rect">
            <a:avLst/>
          </a:prstGeom>
        </p:spPr>
      </p:pic>
      <p:sp>
        <p:nvSpPr>
          <p:cNvPr id="58" name="TextBox 4"/>
          <p:cNvSpPr txBox="1">
            <a:spLocks noChangeArrowheads="1"/>
          </p:cNvSpPr>
          <p:nvPr/>
        </p:nvSpPr>
        <p:spPr bwMode="auto">
          <a:xfrm>
            <a:off x="1011014" y="3568794"/>
            <a:ext cx="1289473" cy="600164"/>
          </a:xfrm>
          <a:prstGeom prst="rect">
            <a:avLst/>
          </a:prstGeom>
          <a:noFill/>
          <a:ln w="9525">
            <a:noFill/>
            <a:miter lim="800000"/>
            <a:headEnd/>
            <a:tailEnd/>
          </a:ln>
        </p:spPr>
        <p:txBody>
          <a:bodyPr wrap="square">
            <a:spAutoFit/>
          </a:bodyPr>
          <a:lstStyle/>
          <a:p>
            <a:pPr algn="ctr"/>
            <a:r>
              <a:rPr lang="en-US" sz="1100" dirty="0">
                <a:latin typeface="Arial"/>
                <a:ea typeface="Verdana" pitchFamily="34" charset="0"/>
                <a:cs typeface="Arial"/>
              </a:rPr>
              <a:t>Receives credentials to sign API calls</a:t>
            </a:r>
          </a:p>
        </p:txBody>
      </p:sp>
    </p:spTree>
    <p:extLst>
      <p:ext uri="{BB962C8B-B14F-4D97-AF65-F5344CB8AC3E}">
        <p14:creationId xmlns:p14="http://schemas.microsoft.com/office/powerpoint/2010/main" val="7862216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API Throttling</a:t>
            </a:r>
          </a:p>
        </p:txBody>
      </p:sp>
      <p:sp>
        <p:nvSpPr>
          <p:cNvPr id="3" name="Content Placeholder 2"/>
          <p:cNvSpPr>
            <a:spLocks noGrp="1"/>
          </p:cNvSpPr>
          <p:nvPr>
            <p:ph idx="1"/>
          </p:nvPr>
        </p:nvSpPr>
        <p:spPr>
          <a:xfrm>
            <a:off x="264391" y="1009332"/>
            <a:ext cx="8663224" cy="3666577"/>
          </a:xfrm>
        </p:spPr>
        <p:txBody>
          <a:bodyPr>
            <a:normAutofit/>
          </a:bodyPr>
          <a:lstStyle/>
          <a:p>
            <a:pPr>
              <a:lnSpc>
                <a:spcPct val="130000"/>
              </a:lnSpc>
            </a:pPr>
            <a:r>
              <a:rPr lang="en-US" dirty="0"/>
              <a:t>Throttling helps you manage traffic to your backend</a:t>
            </a:r>
          </a:p>
          <a:p>
            <a:pPr>
              <a:lnSpc>
                <a:spcPct val="130000"/>
              </a:lnSpc>
            </a:pPr>
            <a:r>
              <a:rPr lang="en-US" dirty="0"/>
              <a:t>Throttle by developer-defined Requests/Sec limits</a:t>
            </a:r>
          </a:p>
          <a:p>
            <a:pPr>
              <a:lnSpc>
                <a:spcPct val="130000"/>
              </a:lnSpc>
            </a:pPr>
            <a:r>
              <a:rPr lang="en-US" dirty="0"/>
              <a:t>Requests over the limit are throttled</a:t>
            </a:r>
          </a:p>
          <a:p>
            <a:pPr lvl="1">
              <a:lnSpc>
                <a:spcPct val="130000"/>
              </a:lnSpc>
            </a:pPr>
            <a:r>
              <a:rPr lang="en-US" dirty="0"/>
              <a:t>HTTP 429 response</a:t>
            </a:r>
          </a:p>
          <a:p>
            <a:pPr>
              <a:lnSpc>
                <a:spcPct val="130000"/>
              </a:lnSpc>
            </a:pPr>
            <a:r>
              <a:rPr lang="en-US" dirty="0"/>
              <a:t>The generated SDKs retry throttled requests</a:t>
            </a:r>
          </a:p>
        </p:txBody>
      </p:sp>
    </p:spTree>
    <p:extLst>
      <p:ext uri="{BB962C8B-B14F-4D97-AF65-F5344CB8AC3E}">
        <p14:creationId xmlns:p14="http://schemas.microsoft.com/office/powerpoint/2010/main" val="2457702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Caching of API Responses</a:t>
            </a:r>
          </a:p>
        </p:txBody>
      </p:sp>
      <p:sp>
        <p:nvSpPr>
          <p:cNvPr id="3" name="Content Placeholder 2"/>
          <p:cNvSpPr>
            <a:spLocks noGrp="1"/>
          </p:cNvSpPr>
          <p:nvPr>
            <p:ph idx="1"/>
          </p:nvPr>
        </p:nvSpPr>
        <p:spPr>
          <a:xfrm>
            <a:off x="235816" y="1009332"/>
            <a:ext cx="8712740" cy="3890735"/>
          </a:xfrm>
        </p:spPr>
        <p:txBody>
          <a:bodyPr>
            <a:normAutofit fontScale="92500"/>
          </a:bodyPr>
          <a:lstStyle/>
          <a:p>
            <a:pPr>
              <a:lnSpc>
                <a:spcPct val="130000"/>
              </a:lnSpc>
            </a:pPr>
            <a:r>
              <a:rPr lang="en-US" dirty="0"/>
              <a:t>You can configure a cache key and the Time to Live (TTL) of the API response</a:t>
            </a:r>
          </a:p>
          <a:p>
            <a:pPr>
              <a:lnSpc>
                <a:spcPct val="130000"/>
              </a:lnSpc>
            </a:pPr>
            <a:r>
              <a:rPr lang="en-US" dirty="0"/>
              <a:t>Cached items are returned without calling the backend</a:t>
            </a:r>
          </a:p>
          <a:p>
            <a:pPr>
              <a:lnSpc>
                <a:spcPct val="130000"/>
              </a:lnSpc>
            </a:pPr>
            <a:r>
              <a:rPr lang="en-US" dirty="0"/>
              <a:t>A cache is dedicated to you, by stage</a:t>
            </a:r>
          </a:p>
          <a:p>
            <a:pPr>
              <a:lnSpc>
                <a:spcPct val="130000"/>
              </a:lnSpc>
            </a:pPr>
            <a:r>
              <a:rPr lang="en-US" dirty="0"/>
              <a:t>You can provision between 0.5GB to 237GB of cache</a:t>
            </a:r>
          </a:p>
        </p:txBody>
      </p:sp>
    </p:spTree>
    <p:extLst>
      <p:ext uri="{BB962C8B-B14F-4D97-AF65-F5344CB8AC3E}">
        <p14:creationId xmlns:p14="http://schemas.microsoft.com/office/powerpoint/2010/main" val="1874682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Request processing workflow</a:t>
            </a:r>
          </a:p>
        </p:txBody>
      </p:sp>
      <p:grpSp>
        <p:nvGrpSpPr>
          <p:cNvPr id="9" name="Group 8"/>
          <p:cNvGrpSpPr/>
          <p:nvPr/>
        </p:nvGrpSpPr>
        <p:grpSpPr>
          <a:xfrm>
            <a:off x="351892" y="898649"/>
            <a:ext cx="8395940" cy="4235596"/>
            <a:chOff x="351892" y="898649"/>
            <a:chExt cx="8395940" cy="4235596"/>
          </a:xfrm>
        </p:grpSpPr>
        <p:grpSp>
          <p:nvGrpSpPr>
            <p:cNvPr id="3" name="Group 2"/>
            <p:cNvGrpSpPr/>
            <p:nvPr/>
          </p:nvGrpSpPr>
          <p:grpSpPr>
            <a:xfrm>
              <a:off x="351892" y="1669809"/>
              <a:ext cx="1864286" cy="1624069"/>
              <a:chOff x="249028" y="1246612"/>
              <a:chExt cx="3823452" cy="2569624"/>
            </a:xfrm>
          </p:grpSpPr>
          <p:sp>
            <p:nvSpPr>
              <p:cNvPr id="13" name="Freeform 251"/>
              <p:cNvSpPr>
                <a:spLocks/>
              </p:cNvSpPr>
              <p:nvPr/>
            </p:nvSpPr>
            <p:spPr bwMode="auto">
              <a:xfrm>
                <a:off x="2763815" y="2273594"/>
                <a:ext cx="850739" cy="496959"/>
              </a:xfrm>
              <a:custGeom>
                <a:avLst/>
                <a:gdLst/>
                <a:ahLst/>
                <a:cxnLst>
                  <a:cxn ang="0">
                    <a:pos x="77" y="23"/>
                  </a:cxn>
                  <a:cxn ang="0">
                    <a:pos x="77" y="23"/>
                  </a:cxn>
                  <a:cxn ang="0">
                    <a:pos x="55" y="0"/>
                  </a:cxn>
                  <a:cxn ang="0">
                    <a:pos x="34" y="13"/>
                  </a:cxn>
                  <a:cxn ang="0">
                    <a:pos x="28" y="11"/>
                  </a:cxn>
                  <a:cxn ang="0">
                    <a:pos x="16" y="23"/>
                  </a:cxn>
                  <a:cxn ang="0">
                    <a:pos x="0" y="39"/>
                  </a:cxn>
                  <a:cxn ang="0">
                    <a:pos x="0" y="40"/>
                  </a:cxn>
                  <a:cxn ang="0">
                    <a:pos x="18" y="55"/>
                  </a:cxn>
                  <a:cxn ang="0">
                    <a:pos x="71" y="55"/>
                  </a:cxn>
                  <a:cxn ang="0">
                    <a:pos x="89" y="40"/>
                  </a:cxn>
                  <a:cxn ang="0">
                    <a:pos x="89" y="39"/>
                  </a:cxn>
                  <a:cxn ang="0">
                    <a:pos x="77" y="23"/>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rgbClr val="646364"/>
                </a:solidFill>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pic>
            <p:nvPicPr>
              <p:cNvPr id="64" name="Picture 63" descr="Deck_Phone-Light-Ap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81" y="1246612"/>
                <a:ext cx="812640" cy="690987"/>
              </a:xfrm>
              <a:prstGeom prst="rect">
                <a:avLst/>
              </a:prstGeom>
            </p:spPr>
          </p:pic>
          <p:pic>
            <p:nvPicPr>
              <p:cNvPr id="66" name="Picture 65" descr="Deck_Browser-Generic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28" y="2186603"/>
                <a:ext cx="852841" cy="852841"/>
              </a:xfrm>
              <a:prstGeom prst="rect">
                <a:avLst/>
              </a:prstGeom>
            </p:spPr>
          </p:pic>
          <p:pic>
            <p:nvPicPr>
              <p:cNvPr id="68" name="Picture 67" descr="Deck_Gear.png"/>
              <p:cNvPicPr>
                <a:picLocks/>
              </p:cNvPicPr>
              <p:nvPr/>
            </p:nvPicPr>
            <p:blipFill>
              <a:blip r:embed="rId5">
                <a:extLst>
                  <a:ext uri="{28A0092B-C50C-407E-A947-70E740481C1C}">
                    <a14:useLocalDpi xmlns:a14="http://schemas.microsoft.com/office/drawing/2010/main" val="0"/>
                  </a:ext>
                </a:extLst>
              </a:blip>
              <a:stretch>
                <a:fillRect/>
              </a:stretch>
            </p:blipFill>
            <p:spPr>
              <a:xfrm>
                <a:off x="379284" y="3309864"/>
                <a:ext cx="656368" cy="506372"/>
              </a:xfrm>
              <a:prstGeom prst="rect">
                <a:avLst/>
              </a:prstGeom>
            </p:spPr>
          </p:pic>
          <p:cxnSp>
            <p:nvCxnSpPr>
              <p:cNvPr id="71" name="Elbow Connector 70"/>
              <p:cNvCxnSpPr>
                <a:stCxn id="64" idx="3"/>
              </p:cNvCxnSpPr>
              <p:nvPr/>
            </p:nvCxnSpPr>
            <p:spPr>
              <a:xfrm>
                <a:off x="1074121" y="1592106"/>
                <a:ext cx="1667324" cy="789215"/>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0" name="Elbow Connector 79"/>
              <p:cNvCxnSpPr/>
              <p:nvPr/>
            </p:nvCxnSpPr>
            <p:spPr>
              <a:xfrm flipV="1">
                <a:off x="1101869" y="2552287"/>
                <a:ext cx="1651787" cy="5784"/>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68" idx="3"/>
              </p:cNvCxnSpPr>
              <p:nvPr/>
            </p:nvCxnSpPr>
            <p:spPr>
              <a:xfrm flipV="1">
                <a:off x="1035652" y="2747679"/>
                <a:ext cx="1718005" cy="815372"/>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0" name="Elbow Connector 79"/>
              <p:cNvCxnSpPr/>
              <p:nvPr/>
            </p:nvCxnSpPr>
            <p:spPr>
              <a:xfrm flipV="1">
                <a:off x="3632872" y="2540075"/>
                <a:ext cx="439608" cy="6106"/>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102" name="Group 21"/>
            <p:cNvGrpSpPr>
              <a:grpSpLocks/>
            </p:cNvGrpSpPr>
            <p:nvPr/>
          </p:nvGrpSpPr>
          <p:grpSpPr bwMode="auto">
            <a:xfrm>
              <a:off x="2265680" y="898649"/>
              <a:ext cx="4175759" cy="3195831"/>
              <a:chOff x="545458" y="4783771"/>
              <a:chExt cx="2293787" cy="1733798"/>
            </a:xfrm>
          </p:grpSpPr>
          <p:sp>
            <p:nvSpPr>
              <p:cNvPr id="104" name="Rounded Rectangle 103"/>
              <p:cNvSpPr/>
              <p:nvPr/>
            </p:nvSpPr>
            <p:spPr>
              <a:xfrm>
                <a:off x="545458" y="4783771"/>
                <a:ext cx="2293787" cy="1733798"/>
              </a:xfrm>
              <a:prstGeom prst="roundRect">
                <a:avLst>
                  <a:gd name="adj" fmla="val 9818"/>
                </a:avLst>
              </a:prstGeom>
              <a:noFill/>
              <a:ln w="19050">
                <a:solidFill>
                  <a:srgbClr val="3366FF"/>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05" name="Rounded Rectangle 104"/>
              <p:cNvSpPr/>
              <p:nvPr/>
            </p:nvSpPr>
            <p:spPr>
              <a:xfrm>
                <a:off x="545458" y="4783771"/>
                <a:ext cx="2293787" cy="1733798"/>
              </a:xfrm>
              <a:prstGeom prst="roundRect">
                <a:avLst>
                  <a:gd name="adj" fmla="val 9818"/>
                </a:avLst>
              </a:prstGeom>
              <a:noFill/>
              <a:ln w="19050">
                <a:solidFill>
                  <a:srgbClr val="3366F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graphicFrame>
          <p:nvGraphicFramePr>
            <p:cNvPr id="7" name="Diagram 6"/>
            <p:cNvGraphicFramePr/>
            <p:nvPr>
              <p:extLst/>
            </p:nvPr>
          </p:nvGraphicFramePr>
          <p:xfrm>
            <a:off x="2245360" y="914400"/>
            <a:ext cx="4206240" cy="31394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8" name="Group 7"/>
            <p:cNvGrpSpPr/>
            <p:nvPr/>
          </p:nvGrpSpPr>
          <p:grpSpPr>
            <a:xfrm>
              <a:off x="6543040" y="1224212"/>
              <a:ext cx="2204792" cy="2338138"/>
              <a:chOff x="6543040" y="1224212"/>
              <a:chExt cx="2204792" cy="2338138"/>
            </a:xfrm>
          </p:grpSpPr>
          <p:cxnSp>
            <p:nvCxnSpPr>
              <p:cNvPr id="119" name="Elbow Connector 118"/>
              <p:cNvCxnSpPr/>
              <p:nvPr/>
            </p:nvCxnSpPr>
            <p:spPr>
              <a:xfrm flipV="1">
                <a:off x="6543201" y="1542260"/>
                <a:ext cx="706877" cy="735420"/>
              </a:xfrm>
              <a:prstGeom prst="bentConnector3">
                <a:avLst>
                  <a:gd name="adj1" fmla="val 50000"/>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0" name="Elbow Connector 79"/>
              <p:cNvCxnSpPr/>
              <p:nvPr/>
            </p:nvCxnSpPr>
            <p:spPr>
              <a:xfrm>
                <a:off x="6543041" y="2477732"/>
                <a:ext cx="598789" cy="1276"/>
              </a:xfrm>
              <a:prstGeom prst="straightConnector1">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1" name="Elbow Connector 130"/>
              <p:cNvCxnSpPr/>
              <p:nvPr/>
            </p:nvCxnSpPr>
            <p:spPr>
              <a:xfrm>
                <a:off x="6543040" y="2665178"/>
                <a:ext cx="1592951" cy="762730"/>
              </a:xfrm>
              <a:prstGeom prst="bentConnector3">
                <a:avLst>
                  <a:gd name="adj1" fmla="val 21759"/>
                </a:avLst>
              </a:prstGeom>
              <a:ln>
                <a:solidFill>
                  <a:schemeClr val="accent3">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6" name="Freeform 251"/>
              <p:cNvSpPr>
                <a:spLocks/>
              </p:cNvSpPr>
              <p:nvPr/>
            </p:nvSpPr>
            <p:spPr bwMode="auto">
              <a:xfrm flipH="1">
                <a:off x="8183116" y="3215623"/>
                <a:ext cx="564716" cy="346727"/>
              </a:xfrm>
              <a:custGeom>
                <a:avLst/>
                <a:gdLst/>
                <a:ahLst/>
                <a:cxnLst>
                  <a:cxn ang="0">
                    <a:pos x="77" y="23"/>
                  </a:cxn>
                  <a:cxn ang="0">
                    <a:pos x="77" y="23"/>
                  </a:cxn>
                  <a:cxn ang="0">
                    <a:pos x="55" y="0"/>
                  </a:cxn>
                  <a:cxn ang="0">
                    <a:pos x="34" y="13"/>
                  </a:cxn>
                  <a:cxn ang="0">
                    <a:pos x="28" y="11"/>
                  </a:cxn>
                  <a:cxn ang="0">
                    <a:pos x="16" y="23"/>
                  </a:cxn>
                  <a:cxn ang="0">
                    <a:pos x="0" y="39"/>
                  </a:cxn>
                  <a:cxn ang="0">
                    <a:pos x="0" y="40"/>
                  </a:cxn>
                  <a:cxn ang="0">
                    <a:pos x="18" y="55"/>
                  </a:cxn>
                  <a:cxn ang="0">
                    <a:pos x="71" y="55"/>
                  </a:cxn>
                  <a:cxn ang="0">
                    <a:pos x="89" y="40"/>
                  </a:cxn>
                  <a:cxn ang="0">
                    <a:pos x="89" y="39"/>
                  </a:cxn>
                  <a:cxn ang="0">
                    <a:pos x="77" y="23"/>
                  </a:cxn>
                </a:cxnLst>
                <a:rect l="0" t="0" r="r" b="b"/>
                <a:pathLst>
                  <a:path w="89" h="55">
                    <a:moveTo>
                      <a:pt x="77" y="23"/>
                    </a:moveTo>
                    <a:cubicBezTo>
                      <a:pt x="77" y="23"/>
                      <a:pt x="77" y="23"/>
                      <a:pt x="77" y="23"/>
                    </a:cubicBezTo>
                    <a:cubicBezTo>
                      <a:pt x="77" y="10"/>
                      <a:pt x="67" y="0"/>
                      <a:pt x="55" y="0"/>
                    </a:cubicBezTo>
                    <a:cubicBezTo>
                      <a:pt x="46" y="0"/>
                      <a:pt x="38" y="6"/>
                      <a:pt x="34" y="13"/>
                    </a:cubicBezTo>
                    <a:cubicBezTo>
                      <a:pt x="32" y="12"/>
                      <a:pt x="30" y="11"/>
                      <a:pt x="28" y="11"/>
                    </a:cubicBezTo>
                    <a:cubicBezTo>
                      <a:pt x="22" y="11"/>
                      <a:pt x="17" y="16"/>
                      <a:pt x="16" y="23"/>
                    </a:cubicBezTo>
                    <a:cubicBezTo>
                      <a:pt x="7" y="23"/>
                      <a:pt x="0" y="32"/>
                      <a:pt x="0" y="39"/>
                    </a:cubicBezTo>
                    <a:cubicBezTo>
                      <a:pt x="0" y="40"/>
                      <a:pt x="0" y="40"/>
                      <a:pt x="0" y="40"/>
                    </a:cubicBezTo>
                    <a:cubicBezTo>
                      <a:pt x="0" y="48"/>
                      <a:pt x="8" y="55"/>
                      <a:pt x="18" y="55"/>
                    </a:cubicBezTo>
                    <a:cubicBezTo>
                      <a:pt x="71" y="55"/>
                      <a:pt x="71" y="55"/>
                      <a:pt x="71" y="55"/>
                    </a:cubicBezTo>
                    <a:cubicBezTo>
                      <a:pt x="81" y="55"/>
                      <a:pt x="89" y="48"/>
                      <a:pt x="89" y="40"/>
                    </a:cubicBezTo>
                    <a:cubicBezTo>
                      <a:pt x="89" y="39"/>
                      <a:pt x="89" y="39"/>
                      <a:pt x="89" y="39"/>
                    </a:cubicBezTo>
                    <a:cubicBezTo>
                      <a:pt x="89" y="33"/>
                      <a:pt x="84" y="25"/>
                      <a:pt x="77" y="23"/>
                    </a:cubicBezTo>
                    <a:close/>
                  </a:path>
                </a:pathLst>
              </a:custGeom>
              <a:solidFill>
                <a:srgbClr val="C5C7C9"/>
              </a:solidFill>
              <a:ln w="9525">
                <a:solidFill>
                  <a:srgbClr val="646364"/>
                </a:solidFill>
                <a:round/>
                <a:headEnd/>
                <a:tailEnd/>
              </a:ln>
            </p:spPr>
            <p:txBody>
              <a:bodyPr vert="horz" wrap="square" lIns="91440" tIns="45720" rIns="91440" bIns="45720" numCol="1" anchor="t" anchorCtr="0" compatLnSpc="1">
                <a:prstTxWarp prst="textNoShape">
                  <a:avLst/>
                </a:prstTxWarp>
              </a:bodyPr>
              <a:lstStyle/>
              <a:p>
                <a:endParaRPr lang="en-US">
                  <a:latin typeface="Arial"/>
                  <a:cs typeface="Arial"/>
                </a:endParaRPr>
              </a:p>
            </p:txBody>
          </p:sp>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62800" y="1224212"/>
                <a:ext cx="663958" cy="663958"/>
              </a:xfrm>
              <a:prstGeom prst="rect">
                <a:avLst/>
              </a:prstGeom>
            </p:spPr>
          </p:pic>
          <p:pic>
            <p:nvPicPr>
              <p:cNvPr id="32" name="Picture 31" descr="EC2.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210043" y="2186469"/>
                <a:ext cx="513901" cy="513901"/>
              </a:xfrm>
              <a:prstGeom prst="rect">
                <a:avLst/>
              </a:prstGeom>
            </p:spPr>
          </p:pic>
          <p:pic>
            <p:nvPicPr>
              <p:cNvPr id="33" name="Picture 32" descr="eleasticbeanstalk_squar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94488" y="2367030"/>
                <a:ext cx="330312" cy="457200"/>
              </a:xfrm>
              <a:prstGeom prst="rect">
                <a:avLst/>
              </a:prstGeom>
            </p:spPr>
          </p:pic>
        </p:grpSp>
        <p:grpSp>
          <p:nvGrpSpPr>
            <p:cNvPr id="6" name="Group 5"/>
            <p:cNvGrpSpPr/>
            <p:nvPr/>
          </p:nvGrpSpPr>
          <p:grpSpPr>
            <a:xfrm>
              <a:off x="3975402" y="4104639"/>
              <a:ext cx="886095" cy="1029606"/>
              <a:chOff x="3975402" y="4104639"/>
              <a:chExt cx="886095" cy="1029606"/>
            </a:xfrm>
          </p:grpSpPr>
          <p:cxnSp>
            <p:nvCxnSpPr>
              <p:cNvPr id="143" name="Elbow Connector 79"/>
              <p:cNvCxnSpPr/>
              <p:nvPr/>
            </p:nvCxnSpPr>
            <p:spPr>
              <a:xfrm flipH="1" flipV="1">
                <a:off x="4410762" y="4104639"/>
                <a:ext cx="7688" cy="288829"/>
              </a:xfrm>
              <a:prstGeom prst="straightConnector1">
                <a:avLst/>
              </a:prstGeom>
              <a:ln>
                <a:solidFill>
                  <a:schemeClr val="accent3">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36" name="Picture 35" descr="Deployment__Management_copy_CloudWatch-128.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75402" y="4248150"/>
                <a:ext cx="886095" cy="886095"/>
              </a:xfrm>
              <a:prstGeom prst="rect">
                <a:avLst/>
              </a:prstGeom>
            </p:spPr>
          </p:pic>
        </p:grpSp>
      </p:grpSp>
    </p:spTree>
    <p:extLst>
      <p:ext uri="{BB962C8B-B14F-4D97-AF65-F5344CB8AC3E}">
        <p14:creationId xmlns:p14="http://schemas.microsoft.com/office/powerpoint/2010/main" val="85250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Best Practice #3 – Client Side Encryption</a:t>
            </a:r>
          </a:p>
        </p:txBody>
      </p:sp>
      <p:sp>
        <p:nvSpPr>
          <p:cNvPr id="3" name="Content Placeholder 2"/>
          <p:cNvSpPr>
            <a:spLocks noGrp="1"/>
          </p:cNvSpPr>
          <p:nvPr>
            <p:ph idx="1"/>
          </p:nvPr>
        </p:nvSpPr>
        <p:spPr>
          <a:xfrm>
            <a:off x="340592" y="1009332"/>
            <a:ext cx="6256756" cy="3553926"/>
          </a:xfrm>
        </p:spPr>
        <p:txBody>
          <a:bodyPr>
            <a:normAutofit/>
          </a:bodyPr>
          <a:lstStyle/>
          <a:p>
            <a:r>
              <a:rPr lang="en-US" sz="2000" dirty="0"/>
              <a:t>AmazonS3EncryptionClient()</a:t>
            </a:r>
          </a:p>
          <a:p>
            <a:pPr lvl="1"/>
            <a:r>
              <a:rPr lang="en-US" sz="1600" dirty="0"/>
              <a:t>Uses Envelope Encryption</a:t>
            </a:r>
          </a:p>
          <a:p>
            <a:pPr lvl="1"/>
            <a:r>
              <a:rPr lang="en-US" sz="1600" dirty="0"/>
              <a:t>Unique randomly generated symmetric key</a:t>
            </a:r>
          </a:p>
          <a:p>
            <a:pPr lvl="1"/>
            <a:r>
              <a:rPr lang="en-US" sz="1600" dirty="0"/>
              <a:t>That key is then encrypted using a master key from your application</a:t>
            </a:r>
          </a:p>
          <a:p>
            <a:r>
              <a:rPr lang="en-US" sz="2000" dirty="0"/>
              <a:t>Supports AES-GCM </a:t>
            </a:r>
            <a:r>
              <a:rPr lang="en-US" sz="2000" dirty="0" err="1"/>
              <a:t>AuthenticatedEncryption</a:t>
            </a:r>
            <a:endParaRPr lang="en-US" sz="2000" dirty="0"/>
          </a:p>
          <a:p>
            <a:pPr lvl="1"/>
            <a:r>
              <a:rPr lang="en-US" sz="1600" dirty="0"/>
              <a:t>Generates Crypto hash of the data as it is encrypted to ensure integrity</a:t>
            </a:r>
          </a:p>
          <a:p>
            <a:endParaRPr lang="en-US"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4" name="Picture 3"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3065" y="882587"/>
            <a:ext cx="2291111" cy="2257745"/>
          </a:xfrm>
          <a:prstGeom prst="rect">
            <a:avLst/>
          </a:prstGeom>
        </p:spPr>
      </p:pic>
    </p:spTree>
    <p:extLst>
      <p:ext uri="{BB962C8B-B14F-4D97-AF65-F5344CB8AC3E}">
        <p14:creationId xmlns:p14="http://schemas.microsoft.com/office/powerpoint/2010/main" val="17033033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API Models</a:t>
            </a:r>
          </a:p>
        </p:txBody>
      </p:sp>
      <p:sp>
        <p:nvSpPr>
          <p:cNvPr id="3" name="Content Placeholder 2"/>
          <p:cNvSpPr>
            <a:spLocks noGrp="1"/>
          </p:cNvSpPr>
          <p:nvPr>
            <p:ph idx="1"/>
          </p:nvPr>
        </p:nvSpPr>
        <p:spPr>
          <a:xfrm>
            <a:off x="340592" y="1009332"/>
            <a:ext cx="8205304" cy="3666577"/>
          </a:xfrm>
        </p:spPr>
        <p:txBody>
          <a:bodyPr>
            <a:normAutofit/>
          </a:bodyPr>
          <a:lstStyle/>
          <a:p>
            <a:pPr>
              <a:lnSpc>
                <a:spcPct val="130000"/>
              </a:lnSpc>
            </a:pPr>
            <a:r>
              <a:rPr lang="en-US" dirty="0"/>
              <a:t>Models are a JSON Schema representation of your API requests and responses</a:t>
            </a:r>
          </a:p>
          <a:p>
            <a:pPr>
              <a:lnSpc>
                <a:spcPct val="130000"/>
              </a:lnSpc>
            </a:pPr>
            <a:r>
              <a:rPr lang="en-US" dirty="0"/>
              <a:t>Models are used for input and output filtering, and SDK generation</a:t>
            </a:r>
          </a:p>
          <a:p>
            <a:pPr>
              <a:lnSpc>
                <a:spcPct val="130000"/>
              </a:lnSpc>
            </a:pPr>
            <a:r>
              <a:rPr lang="en-US" dirty="0"/>
              <a:t>You can reuse models across multiple methods in your API</a:t>
            </a:r>
          </a:p>
        </p:txBody>
      </p:sp>
    </p:spTree>
    <p:extLst>
      <p:ext uri="{BB962C8B-B14F-4D97-AF65-F5344CB8AC3E}">
        <p14:creationId xmlns:p14="http://schemas.microsoft.com/office/powerpoint/2010/main" val="9907700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 Output Transforms</a:t>
            </a:r>
          </a:p>
        </p:txBody>
      </p:sp>
      <p:sp>
        <p:nvSpPr>
          <p:cNvPr id="3" name="Content Placeholder 2"/>
          <p:cNvSpPr>
            <a:spLocks noGrp="1"/>
          </p:cNvSpPr>
          <p:nvPr>
            <p:ph idx="1"/>
          </p:nvPr>
        </p:nvSpPr>
        <p:spPr>
          <a:xfrm>
            <a:off x="340592" y="844740"/>
            <a:ext cx="8364496" cy="4093020"/>
          </a:xfrm>
        </p:spPr>
        <p:txBody>
          <a:bodyPr>
            <a:noAutofit/>
          </a:bodyPr>
          <a:lstStyle/>
          <a:p>
            <a:pPr>
              <a:lnSpc>
                <a:spcPct val="130000"/>
              </a:lnSpc>
            </a:pPr>
            <a:r>
              <a:rPr lang="en-US" sz="1800" dirty="0"/>
              <a:t>Use Velocity Templates to transform data</a:t>
            </a:r>
          </a:p>
          <a:p>
            <a:pPr marL="0" indent="0">
              <a:lnSpc>
                <a:spcPct val="130000"/>
              </a:lnSpc>
              <a:buNone/>
            </a:pPr>
            <a:endParaRPr lang="en-US" sz="800" dirty="0"/>
          </a:p>
          <a:p>
            <a:pPr>
              <a:lnSpc>
                <a:spcPct val="130000"/>
              </a:lnSpc>
            </a:pPr>
            <a:r>
              <a:rPr lang="en-US" sz="1800" dirty="0"/>
              <a:t>Filter output results</a:t>
            </a:r>
          </a:p>
          <a:p>
            <a:pPr lvl="1">
              <a:lnSpc>
                <a:spcPct val="130000"/>
              </a:lnSpc>
            </a:pPr>
            <a:r>
              <a:rPr lang="en-US" sz="1400" dirty="0"/>
              <a:t>Remove private or unnecessary data</a:t>
            </a:r>
          </a:p>
          <a:p>
            <a:pPr lvl="1">
              <a:lnSpc>
                <a:spcPct val="130000"/>
              </a:lnSpc>
            </a:pPr>
            <a:r>
              <a:rPr lang="en-US" sz="1400" dirty="0"/>
              <a:t>Filter dataset size to improve API performance</a:t>
            </a:r>
          </a:p>
          <a:p>
            <a:pPr>
              <a:lnSpc>
                <a:spcPct val="130000"/>
              </a:lnSpc>
            </a:pPr>
            <a:r>
              <a:rPr lang="en-US" sz="1800" dirty="0"/>
              <a:t>GET to POST</a:t>
            </a:r>
          </a:p>
          <a:p>
            <a:pPr lvl="1">
              <a:lnSpc>
                <a:spcPct val="130000"/>
              </a:lnSpc>
            </a:pPr>
            <a:r>
              <a:rPr lang="en-US" sz="1400" dirty="0"/>
              <a:t>Read all query string parameters from your GET request, and create a body to make a POST to your backend</a:t>
            </a:r>
          </a:p>
          <a:p>
            <a:pPr>
              <a:lnSpc>
                <a:spcPct val="130000"/>
              </a:lnSpc>
            </a:pPr>
            <a:r>
              <a:rPr lang="en-US" sz="1800" dirty="0"/>
              <a:t>JSON to XML</a:t>
            </a:r>
          </a:p>
          <a:p>
            <a:pPr lvl="1">
              <a:lnSpc>
                <a:spcPct val="130000"/>
              </a:lnSpc>
            </a:pPr>
            <a:r>
              <a:rPr lang="en-US" sz="1400" dirty="0"/>
              <a:t>Receive JSON input and transform it to XML for your backend</a:t>
            </a:r>
          </a:p>
          <a:p>
            <a:pPr lvl="1">
              <a:lnSpc>
                <a:spcPct val="130000"/>
              </a:lnSpc>
            </a:pPr>
            <a:r>
              <a:rPr lang="en-US" sz="1400" dirty="0"/>
              <a:t>Receive JSON from a Lambda function and transform it to XML</a:t>
            </a:r>
          </a:p>
        </p:txBody>
      </p:sp>
    </p:spTree>
    <p:extLst>
      <p:ext uri="{BB962C8B-B14F-4D97-AF65-F5344CB8AC3E}">
        <p14:creationId xmlns:p14="http://schemas.microsoft.com/office/powerpoint/2010/main" val="11287855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Generate Client SDKs Based on Your APIs</a:t>
            </a:r>
          </a:p>
        </p:txBody>
      </p:sp>
      <p:sp>
        <p:nvSpPr>
          <p:cNvPr id="3" name="Content Placeholder 2"/>
          <p:cNvSpPr>
            <a:spLocks noGrp="1"/>
          </p:cNvSpPr>
          <p:nvPr>
            <p:ph idx="1"/>
          </p:nvPr>
        </p:nvSpPr>
        <p:spPr>
          <a:xfrm>
            <a:off x="340592" y="1009332"/>
            <a:ext cx="8391579" cy="3883755"/>
          </a:xfrm>
        </p:spPr>
        <p:txBody>
          <a:bodyPr>
            <a:normAutofit fontScale="85000" lnSpcReduction="10000"/>
          </a:bodyPr>
          <a:lstStyle/>
          <a:p>
            <a:pPr>
              <a:lnSpc>
                <a:spcPct val="130000"/>
              </a:lnSpc>
            </a:pPr>
            <a:r>
              <a:rPr lang="en-US" dirty="0"/>
              <a:t>SDKs are generated based on API deployments (Stages)</a:t>
            </a:r>
          </a:p>
          <a:p>
            <a:pPr>
              <a:lnSpc>
                <a:spcPct val="130000"/>
              </a:lnSpc>
            </a:pPr>
            <a:r>
              <a:rPr lang="en-US" dirty="0"/>
              <a:t>If Request and Response Models are defined, the SDK includes input and output marshalling of your methods</a:t>
            </a:r>
          </a:p>
          <a:p>
            <a:pPr>
              <a:lnSpc>
                <a:spcPct val="130000"/>
              </a:lnSpc>
            </a:pPr>
            <a:r>
              <a:rPr lang="en-US" dirty="0"/>
              <a:t>SDKs know how to handle throttling responses</a:t>
            </a:r>
          </a:p>
          <a:p>
            <a:pPr>
              <a:lnSpc>
                <a:spcPct val="130000"/>
              </a:lnSpc>
            </a:pPr>
            <a:r>
              <a:rPr lang="en-US" dirty="0"/>
              <a:t>SDKs also know how to sign requests with AWS temporary credentials (SigV4)</a:t>
            </a:r>
          </a:p>
          <a:p>
            <a:pPr>
              <a:lnSpc>
                <a:spcPct val="130000"/>
              </a:lnSpc>
            </a:pPr>
            <a:r>
              <a:rPr lang="en-US" dirty="0"/>
              <a:t>Support for Android, iOS, JavaScript, …</a:t>
            </a:r>
          </a:p>
        </p:txBody>
      </p:sp>
    </p:spTree>
    <p:extLst>
      <p:ext uri="{BB962C8B-B14F-4D97-AF65-F5344CB8AC3E}">
        <p14:creationId xmlns:p14="http://schemas.microsoft.com/office/powerpoint/2010/main" val="2978244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305" y="854702"/>
            <a:ext cx="1002419"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6</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Building a Mobile App</a:t>
            </a:r>
          </a:p>
        </p:txBody>
      </p:sp>
    </p:spTree>
    <p:extLst>
      <p:ext uri="{BB962C8B-B14F-4D97-AF65-F5344CB8AC3E}">
        <p14:creationId xmlns:p14="http://schemas.microsoft.com/office/powerpoint/2010/main" val="3127594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33600" y="23409"/>
            <a:ext cx="3947337" cy="5143500"/>
          </a:xfrm>
          <a:prstGeom prst="rect">
            <a:avLst/>
          </a:prstGeom>
        </p:spPr>
      </p:pic>
      <p:pic>
        <p:nvPicPr>
          <p:cNvPr id="4" name="Picture 3"/>
          <p:cNvPicPr>
            <a:picLocks noChangeAspect="1"/>
          </p:cNvPicPr>
          <p:nvPr/>
        </p:nvPicPr>
        <p:blipFill>
          <a:blip r:embed="rId4"/>
          <a:stretch>
            <a:fillRect/>
          </a:stretch>
        </p:blipFill>
        <p:spPr>
          <a:xfrm>
            <a:off x="3124200" y="0"/>
            <a:ext cx="2652628" cy="5010150"/>
          </a:xfrm>
          <a:prstGeom prst="rect">
            <a:avLst/>
          </a:prstGeom>
        </p:spPr>
      </p:pic>
      <p:sp>
        <p:nvSpPr>
          <p:cNvPr id="7" name="Rectangle 6"/>
          <p:cNvSpPr/>
          <p:nvPr/>
        </p:nvSpPr>
        <p:spPr>
          <a:xfrm>
            <a:off x="3352801" y="667471"/>
            <a:ext cx="2209800" cy="3733079"/>
          </a:xfrm>
          <a:prstGeom prst="rect">
            <a:avLst/>
          </a:prstGeom>
          <a:solidFill>
            <a:schemeClr val="bg1"/>
          </a:solidFill>
        </p:spPr>
        <p:txBody>
          <a:bodyPr rtlCol="0" anchor="ctr">
            <a:spAutoFit/>
          </a:bodyPr>
          <a:lstStyle/>
          <a:p>
            <a:pPr algn="ctr"/>
            <a:endParaRPr lang="en-US" dirty="0">
              <a:latin typeface="Arial"/>
              <a:cs typeface="Arial"/>
            </a:endParaRPr>
          </a:p>
        </p:txBody>
      </p:sp>
      <p:pic>
        <p:nvPicPr>
          <p:cNvPr id="6" name="Picture 5" descr="i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2331" y="2836333"/>
            <a:ext cx="930213" cy="914400"/>
          </a:xfrm>
          <a:prstGeom prst="rect">
            <a:avLst/>
          </a:prstGeom>
        </p:spPr>
      </p:pic>
      <p:pic>
        <p:nvPicPr>
          <p:cNvPr id="8" name="Picture 7"/>
          <p:cNvPicPr>
            <a:picLocks noChangeAspect="1"/>
          </p:cNvPicPr>
          <p:nvPr/>
        </p:nvPicPr>
        <p:blipFill>
          <a:blip r:embed="rId6"/>
          <a:stretch>
            <a:fillRect/>
          </a:stretch>
        </p:blipFill>
        <p:spPr>
          <a:xfrm>
            <a:off x="381000" y="742950"/>
            <a:ext cx="304800" cy="304800"/>
          </a:xfrm>
          <a:prstGeom prst="rect">
            <a:avLst/>
          </a:prstGeom>
        </p:spPr>
      </p:pic>
      <p:sp>
        <p:nvSpPr>
          <p:cNvPr id="2" name="TextBox 1"/>
          <p:cNvSpPr txBox="1"/>
          <p:nvPr/>
        </p:nvSpPr>
        <p:spPr>
          <a:xfrm>
            <a:off x="304800" y="285750"/>
            <a:ext cx="2362200" cy="369332"/>
          </a:xfrm>
          <a:prstGeom prst="rect">
            <a:avLst/>
          </a:prstGeom>
          <a:noFill/>
        </p:spPr>
        <p:txBody>
          <a:bodyPr wrap="square" rtlCol="0">
            <a:spAutoFit/>
          </a:bodyPr>
          <a:lstStyle/>
          <a:p>
            <a:r>
              <a:rPr lang="en-US" b="1" dirty="0">
                <a:latin typeface="+mj-lt"/>
                <a:cs typeface="Arial"/>
              </a:rPr>
              <a:t>Authenticate users</a:t>
            </a:r>
          </a:p>
        </p:txBody>
      </p:sp>
      <p:sp>
        <p:nvSpPr>
          <p:cNvPr id="10" name="TextBox 9"/>
          <p:cNvSpPr txBox="1"/>
          <p:nvPr/>
        </p:nvSpPr>
        <p:spPr>
          <a:xfrm>
            <a:off x="304800" y="1318052"/>
            <a:ext cx="2362200" cy="369332"/>
          </a:xfrm>
          <a:prstGeom prst="rect">
            <a:avLst/>
          </a:prstGeom>
          <a:noFill/>
        </p:spPr>
        <p:txBody>
          <a:bodyPr wrap="square" rtlCol="0">
            <a:spAutoFit/>
          </a:bodyPr>
          <a:lstStyle/>
          <a:p>
            <a:r>
              <a:rPr lang="en-US" b="1" dirty="0">
                <a:latin typeface="+mj-lt"/>
                <a:cs typeface="Arial"/>
              </a:rPr>
              <a:t>Integrated access</a:t>
            </a:r>
            <a:endParaRPr lang="en-US" sz="1600" b="1" dirty="0">
              <a:latin typeface="+mj-lt"/>
              <a:cs typeface="Arial"/>
            </a:endParaRPr>
          </a:p>
        </p:txBody>
      </p:sp>
      <p:sp>
        <p:nvSpPr>
          <p:cNvPr id="12" name="TextBox 11"/>
          <p:cNvSpPr txBox="1"/>
          <p:nvPr/>
        </p:nvSpPr>
        <p:spPr>
          <a:xfrm>
            <a:off x="304800" y="3105150"/>
            <a:ext cx="2743200" cy="369332"/>
          </a:xfrm>
          <a:prstGeom prst="rect">
            <a:avLst/>
          </a:prstGeom>
          <a:noFill/>
        </p:spPr>
        <p:txBody>
          <a:bodyPr wrap="square" rtlCol="0">
            <a:spAutoFit/>
          </a:bodyPr>
          <a:lstStyle/>
          <a:p>
            <a:r>
              <a:rPr lang="en-US" b="1" dirty="0">
                <a:latin typeface="+mj-lt"/>
                <a:cs typeface="Arial"/>
              </a:rPr>
              <a:t>Collect user behavior</a:t>
            </a:r>
          </a:p>
        </p:txBody>
      </p:sp>
      <p:sp>
        <p:nvSpPr>
          <p:cNvPr id="14" name="TextBox 13"/>
          <p:cNvSpPr txBox="1"/>
          <p:nvPr/>
        </p:nvSpPr>
        <p:spPr>
          <a:xfrm>
            <a:off x="6096000" y="361950"/>
            <a:ext cx="2514600" cy="338554"/>
          </a:xfrm>
          <a:prstGeom prst="rect">
            <a:avLst/>
          </a:prstGeom>
          <a:noFill/>
        </p:spPr>
        <p:txBody>
          <a:bodyPr wrap="square" rtlCol="0">
            <a:spAutoFit/>
          </a:bodyPr>
          <a:lstStyle/>
          <a:p>
            <a:r>
              <a:rPr lang="en-US" sz="1600" b="1" dirty="0">
                <a:latin typeface="+mj-lt"/>
                <a:cs typeface="Arial"/>
              </a:rPr>
              <a:t>Store and share media</a:t>
            </a:r>
          </a:p>
        </p:txBody>
      </p:sp>
      <p:sp>
        <p:nvSpPr>
          <p:cNvPr id="18" name="TextBox 17"/>
          <p:cNvSpPr txBox="1"/>
          <p:nvPr/>
        </p:nvSpPr>
        <p:spPr>
          <a:xfrm>
            <a:off x="304800" y="2190750"/>
            <a:ext cx="2362200" cy="369332"/>
          </a:xfrm>
          <a:prstGeom prst="rect">
            <a:avLst/>
          </a:prstGeom>
          <a:noFill/>
        </p:spPr>
        <p:txBody>
          <a:bodyPr wrap="square" rtlCol="0">
            <a:spAutoFit/>
          </a:bodyPr>
          <a:lstStyle/>
          <a:p>
            <a:r>
              <a:rPr lang="en-US" b="1" dirty="0">
                <a:latin typeface="+mj-lt"/>
                <a:cs typeface="Arial"/>
              </a:rPr>
              <a:t>Synchronize data</a:t>
            </a:r>
          </a:p>
        </p:txBody>
      </p:sp>
      <p:sp>
        <p:nvSpPr>
          <p:cNvPr id="3" name="TextBox 2"/>
          <p:cNvSpPr txBox="1"/>
          <p:nvPr/>
        </p:nvSpPr>
        <p:spPr>
          <a:xfrm>
            <a:off x="3552443" y="3878283"/>
            <a:ext cx="1851789" cy="338554"/>
          </a:xfrm>
          <a:prstGeom prst="rect">
            <a:avLst/>
          </a:prstGeom>
          <a:noFill/>
        </p:spPr>
        <p:txBody>
          <a:bodyPr wrap="none" rtlCol="0">
            <a:spAutoFit/>
          </a:bodyPr>
          <a:lstStyle/>
          <a:p>
            <a:r>
              <a:rPr lang="en-US" sz="1600" b="1" dirty="0">
                <a:latin typeface="Arial"/>
                <a:cs typeface="Arial"/>
              </a:rPr>
              <a:t>AWS Mobile SDK</a:t>
            </a:r>
          </a:p>
        </p:txBody>
      </p:sp>
      <p:pic>
        <p:nvPicPr>
          <p:cNvPr id="21" name="Picture 20"/>
          <p:cNvPicPr>
            <a:picLocks noChangeAspect="1"/>
          </p:cNvPicPr>
          <p:nvPr/>
        </p:nvPicPr>
        <p:blipFill>
          <a:blip r:embed="rId7"/>
          <a:stretch>
            <a:fillRect/>
          </a:stretch>
        </p:blipFill>
        <p:spPr>
          <a:xfrm>
            <a:off x="381001" y="3486150"/>
            <a:ext cx="296562" cy="304800"/>
          </a:xfrm>
          <a:prstGeom prst="rect">
            <a:avLst/>
          </a:prstGeom>
        </p:spPr>
      </p:pic>
      <p:sp>
        <p:nvSpPr>
          <p:cNvPr id="22" name="TextBox 21"/>
          <p:cNvSpPr txBox="1"/>
          <p:nvPr/>
        </p:nvSpPr>
        <p:spPr>
          <a:xfrm>
            <a:off x="685800" y="3409950"/>
            <a:ext cx="1125115" cy="400110"/>
          </a:xfrm>
          <a:prstGeom prst="rect">
            <a:avLst/>
          </a:prstGeom>
          <a:noFill/>
        </p:spPr>
        <p:txBody>
          <a:bodyPr wrap="none" rtlCol="0">
            <a:spAutoFit/>
          </a:bodyPr>
          <a:lstStyle/>
          <a:p>
            <a:r>
              <a:rPr lang="en-US" sz="1000" b="1" dirty="0">
                <a:solidFill>
                  <a:schemeClr val="accent6"/>
                </a:solidFill>
                <a:latin typeface="Arial"/>
                <a:cs typeface="Arial"/>
              </a:rPr>
              <a:t>Amazon Mobile </a:t>
            </a:r>
          </a:p>
          <a:p>
            <a:r>
              <a:rPr lang="en-US" sz="1000" b="1" dirty="0">
                <a:solidFill>
                  <a:schemeClr val="accent6"/>
                </a:solidFill>
                <a:latin typeface="Arial"/>
                <a:cs typeface="Arial"/>
              </a:rPr>
              <a:t>Analytics</a:t>
            </a:r>
          </a:p>
        </p:txBody>
      </p:sp>
      <p:sp>
        <p:nvSpPr>
          <p:cNvPr id="23" name="TextBox 22"/>
          <p:cNvSpPr txBox="1"/>
          <p:nvPr/>
        </p:nvSpPr>
        <p:spPr>
          <a:xfrm>
            <a:off x="6096000" y="1352550"/>
            <a:ext cx="2514600" cy="338554"/>
          </a:xfrm>
          <a:prstGeom prst="rect">
            <a:avLst/>
          </a:prstGeom>
          <a:noFill/>
        </p:spPr>
        <p:txBody>
          <a:bodyPr wrap="square" rtlCol="0">
            <a:spAutoFit/>
          </a:bodyPr>
          <a:lstStyle/>
          <a:p>
            <a:r>
              <a:rPr lang="en-US" sz="1600" b="1" dirty="0">
                <a:latin typeface="+mj-lt"/>
                <a:cs typeface="Arial"/>
              </a:rPr>
              <a:t>Deliver media</a:t>
            </a:r>
          </a:p>
        </p:txBody>
      </p:sp>
      <p:sp>
        <p:nvSpPr>
          <p:cNvPr id="25" name="TextBox 24"/>
          <p:cNvSpPr txBox="1"/>
          <p:nvPr/>
        </p:nvSpPr>
        <p:spPr>
          <a:xfrm>
            <a:off x="685800" y="2495550"/>
            <a:ext cx="1203324" cy="400110"/>
          </a:xfrm>
          <a:prstGeom prst="rect">
            <a:avLst/>
          </a:prstGeom>
          <a:noFill/>
        </p:spPr>
        <p:txBody>
          <a:bodyPr wrap="none" rtlCol="0">
            <a:spAutoFit/>
          </a:bodyPr>
          <a:lstStyle/>
          <a:p>
            <a:r>
              <a:rPr lang="en-US" sz="1000" b="1" dirty="0">
                <a:solidFill>
                  <a:schemeClr val="accent6"/>
                </a:solidFill>
                <a:latin typeface="Arial"/>
                <a:cs typeface="Arial"/>
              </a:rPr>
              <a:t>Amazon Cognito </a:t>
            </a:r>
          </a:p>
          <a:p>
            <a:r>
              <a:rPr lang="en-US" sz="1000" b="1" dirty="0">
                <a:solidFill>
                  <a:schemeClr val="accent6"/>
                </a:solidFill>
                <a:latin typeface="Arial"/>
                <a:cs typeface="Arial"/>
              </a:rPr>
              <a:t>(Sync)</a:t>
            </a:r>
          </a:p>
        </p:txBody>
      </p:sp>
      <p:pic>
        <p:nvPicPr>
          <p:cNvPr id="26" name="Picture 25" descr="I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1699052"/>
            <a:ext cx="281116" cy="281116"/>
          </a:xfrm>
          <a:prstGeom prst="rect">
            <a:avLst/>
          </a:prstGeom>
        </p:spPr>
      </p:pic>
      <p:pic>
        <p:nvPicPr>
          <p:cNvPr id="27" name="Picture 26"/>
          <p:cNvPicPr>
            <a:picLocks noChangeAspect="1"/>
          </p:cNvPicPr>
          <p:nvPr/>
        </p:nvPicPr>
        <p:blipFill>
          <a:blip r:embed="rId6"/>
          <a:stretch>
            <a:fillRect/>
          </a:stretch>
        </p:blipFill>
        <p:spPr>
          <a:xfrm>
            <a:off x="381000" y="2571750"/>
            <a:ext cx="304800" cy="304800"/>
          </a:xfrm>
          <a:prstGeom prst="rect">
            <a:avLst/>
          </a:prstGeom>
        </p:spPr>
      </p:pic>
      <p:sp>
        <p:nvSpPr>
          <p:cNvPr id="28" name="TextBox 27"/>
          <p:cNvSpPr txBox="1"/>
          <p:nvPr/>
        </p:nvSpPr>
        <p:spPr>
          <a:xfrm>
            <a:off x="609600" y="1622852"/>
            <a:ext cx="1453355" cy="400110"/>
          </a:xfrm>
          <a:prstGeom prst="rect">
            <a:avLst/>
          </a:prstGeom>
          <a:noFill/>
        </p:spPr>
        <p:txBody>
          <a:bodyPr wrap="none" rtlCol="0">
            <a:spAutoFit/>
          </a:bodyPr>
          <a:lstStyle/>
          <a:p>
            <a:r>
              <a:rPr lang="en-US" sz="1000" b="1" dirty="0">
                <a:solidFill>
                  <a:schemeClr val="accent6"/>
                </a:solidFill>
                <a:latin typeface="Arial"/>
                <a:cs typeface="Arial"/>
              </a:rPr>
              <a:t>AWS Identity and </a:t>
            </a:r>
          </a:p>
          <a:p>
            <a:r>
              <a:rPr lang="en-US" sz="1000" b="1" dirty="0">
                <a:solidFill>
                  <a:schemeClr val="accent6"/>
                </a:solidFill>
                <a:latin typeface="Arial"/>
                <a:cs typeface="Arial"/>
              </a:rPr>
              <a:t>Access Management</a:t>
            </a:r>
          </a:p>
        </p:txBody>
      </p:sp>
      <p:sp>
        <p:nvSpPr>
          <p:cNvPr id="29" name="TextBox 28"/>
          <p:cNvSpPr txBox="1"/>
          <p:nvPr/>
        </p:nvSpPr>
        <p:spPr>
          <a:xfrm>
            <a:off x="685800" y="666750"/>
            <a:ext cx="1203324" cy="400110"/>
          </a:xfrm>
          <a:prstGeom prst="rect">
            <a:avLst/>
          </a:prstGeom>
          <a:noFill/>
        </p:spPr>
        <p:txBody>
          <a:bodyPr wrap="none" rtlCol="0">
            <a:spAutoFit/>
          </a:bodyPr>
          <a:lstStyle/>
          <a:p>
            <a:r>
              <a:rPr lang="en-US" sz="1000" b="1" dirty="0">
                <a:solidFill>
                  <a:schemeClr val="accent6"/>
                </a:solidFill>
                <a:latin typeface="Arial"/>
                <a:cs typeface="Arial"/>
              </a:rPr>
              <a:t>Amazon Cognito</a:t>
            </a:r>
          </a:p>
          <a:p>
            <a:r>
              <a:rPr lang="en-US" sz="1000" b="1" dirty="0">
                <a:solidFill>
                  <a:schemeClr val="accent6"/>
                </a:solidFill>
                <a:latin typeface="Arial"/>
                <a:cs typeface="Arial"/>
              </a:rPr>
              <a:t>(Identity Broker)</a:t>
            </a:r>
          </a:p>
        </p:txBody>
      </p:sp>
      <p:sp>
        <p:nvSpPr>
          <p:cNvPr id="31" name="TextBox 30"/>
          <p:cNvSpPr txBox="1"/>
          <p:nvPr/>
        </p:nvSpPr>
        <p:spPr>
          <a:xfrm>
            <a:off x="6477000" y="721495"/>
            <a:ext cx="1146825" cy="369332"/>
          </a:xfrm>
          <a:prstGeom prst="rect">
            <a:avLst/>
          </a:prstGeom>
          <a:noFill/>
        </p:spPr>
        <p:txBody>
          <a:bodyPr wrap="none" rtlCol="0">
            <a:spAutoFit/>
          </a:bodyPr>
          <a:lstStyle/>
          <a:p>
            <a:r>
              <a:rPr lang="en-US" sz="900" b="1" dirty="0">
                <a:solidFill>
                  <a:schemeClr val="accent6"/>
                </a:solidFill>
                <a:latin typeface="Arial"/>
                <a:cs typeface="Arial"/>
              </a:rPr>
              <a:t>Amazon S3</a:t>
            </a:r>
          </a:p>
          <a:p>
            <a:r>
              <a:rPr lang="en-US" sz="900" b="1" dirty="0">
                <a:solidFill>
                  <a:schemeClr val="accent6"/>
                </a:solidFill>
                <a:latin typeface="Arial"/>
                <a:cs typeface="Arial"/>
              </a:rPr>
              <a:t>Transfer Manager</a:t>
            </a:r>
          </a:p>
        </p:txBody>
      </p:sp>
      <p:pic>
        <p:nvPicPr>
          <p:cNvPr id="32" name="Picture 31" descr="S3-Bucke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2200" y="742950"/>
            <a:ext cx="365212" cy="365212"/>
          </a:xfrm>
          <a:prstGeom prst="rect">
            <a:avLst/>
          </a:prstGeom>
        </p:spPr>
      </p:pic>
      <p:pic>
        <p:nvPicPr>
          <p:cNvPr id="33" name="Picture 32" descr="CloudFron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2200" y="1657350"/>
            <a:ext cx="381000" cy="381000"/>
          </a:xfrm>
          <a:prstGeom prst="rect">
            <a:avLst/>
          </a:prstGeom>
        </p:spPr>
      </p:pic>
      <p:sp>
        <p:nvSpPr>
          <p:cNvPr id="34" name="TextBox 33"/>
          <p:cNvSpPr txBox="1"/>
          <p:nvPr/>
        </p:nvSpPr>
        <p:spPr>
          <a:xfrm>
            <a:off x="6520356" y="1614677"/>
            <a:ext cx="1409899" cy="400110"/>
          </a:xfrm>
          <a:prstGeom prst="rect">
            <a:avLst/>
          </a:prstGeom>
          <a:noFill/>
        </p:spPr>
        <p:txBody>
          <a:bodyPr wrap="none" rtlCol="0">
            <a:spAutoFit/>
          </a:bodyPr>
          <a:lstStyle/>
          <a:p>
            <a:r>
              <a:rPr lang="en-US" sz="1000" b="1" dirty="0">
                <a:solidFill>
                  <a:schemeClr val="accent6"/>
                </a:solidFill>
                <a:latin typeface="Arial"/>
                <a:cs typeface="Arial"/>
              </a:rPr>
              <a:t>Amazon CloudFront</a:t>
            </a:r>
          </a:p>
          <a:p>
            <a:r>
              <a:rPr lang="en-US" sz="1000" b="1" dirty="0">
                <a:solidFill>
                  <a:schemeClr val="accent6"/>
                </a:solidFill>
                <a:latin typeface="Arial"/>
                <a:cs typeface="Arial"/>
              </a:rPr>
              <a:t>(Device Detection)</a:t>
            </a:r>
          </a:p>
        </p:txBody>
      </p:sp>
      <p:sp>
        <p:nvSpPr>
          <p:cNvPr id="35" name="TextBox 34"/>
          <p:cNvSpPr txBox="1"/>
          <p:nvPr/>
        </p:nvSpPr>
        <p:spPr>
          <a:xfrm>
            <a:off x="6128844" y="3147823"/>
            <a:ext cx="2514600" cy="338554"/>
          </a:xfrm>
          <a:prstGeom prst="rect">
            <a:avLst/>
          </a:prstGeom>
          <a:noFill/>
        </p:spPr>
        <p:txBody>
          <a:bodyPr wrap="square" rtlCol="0">
            <a:spAutoFit/>
          </a:bodyPr>
          <a:lstStyle/>
          <a:p>
            <a:r>
              <a:rPr lang="en-US" sz="1600" b="1" dirty="0">
                <a:latin typeface="+mj-lt"/>
                <a:cs typeface="Arial"/>
              </a:rPr>
              <a:t>Store data in the cloud</a:t>
            </a:r>
          </a:p>
        </p:txBody>
      </p:sp>
      <p:sp>
        <p:nvSpPr>
          <p:cNvPr id="37" name="TextBox 36"/>
          <p:cNvSpPr txBox="1"/>
          <p:nvPr/>
        </p:nvSpPr>
        <p:spPr>
          <a:xfrm>
            <a:off x="6431284" y="3451652"/>
            <a:ext cx="1410212" cy="400110"/>
          </a:xfrm>
          <a:prstGeom prst="rect">
            <a:avLst/>
          </a:prstGeom>
          <a:noFill/>
        </p:spPr>
        <p:txBody>
          <a:bodyPr wrap="none" rtlCol="0">
            <a:spAutoFit/>
          </a:bodyPr>
          <a:lstStyle/>
          <a:p>
            <a:r>
              <a:rPr lang="en-US" sz="1000" b="1" dirty="0">
                <a:solidFill>
                  <a:schemeClr val="accent6"/>
                </a:solidFill>
                <a:latin typeface="Arial"/>
                <a:cs typeface="Arial"/>
              </a:rPr>
              <a:t>Amazon DynamoDB</a:t>
            </a:r>
          </a:p>
          <a:p>
            <a:r>
              <a:rPr lang="en-US" sz="1000" b="1" dirty="0">
                <a:solidFill>
                  <a:schemeClr val="accent6"/>
                </a:solidFill>
                <a:latin typeface="Arial"/>
                <a:cs typeface="Arial"/>
              </a:rPr>
              <a:t>(Object Mapper)</a:t>
            </a:r>
          </a:p>
        </p:txBody>
      </p:sp>
      <p:pic>
        <p:nvPicPr>
          <p:cNvPr id="38" name="Picture 37" descr="DynamoDB.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72200" y="3486150"/>
            <a:ext cx="342900" cy="342900"/>
          </a:xfrm>
          <a:prstGeom prst="rect">
            <a:avLst/>
          </a:prstGeom>
        </p:spPr>
      </p:pic>
      <p:pic>
        <p:nvPicPr>
          <p:cNvPr id="39" name="Picture 38" descr="Kinesis.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2200" y="4366052"/>
            <a:ext cx="254000" cy="304800"/>
          </a:xfrm>
          <a:prstGeom prst="rect">
            <a:avLst/>
          </a:prstGeom>
        </p:spPr>
      </p:pic>
      <p:sp>
        <p:nvSpPr>
          <p:cNvPr id="40" name="TextBox 39"/>
          <p:cNvSpPr txBox="1"/>
          <p:nvPr/>
        </p:nvSpPr>
        <p:spPr>
          <a:xfrm>
            <a:off x="6098360" y="3986023"/>
            <a:ext cx="2969440" cy="338554"/>
          </a:xfrm>
          <a:prstGeom prst="rect">
            <a:avLst/>
          </a:prstGeom>
          <a:noFill/>
        </p:spPr>
        <p:txBody>
          <a:bodyPr wrap="square" rtlCol="0">
            <a:spAutoFit/>
          </a:bodyPr>
          <a:lstStyle/>
          <a:p>
            <a:r>
              <a:rPr lang="en-US" sz="1600" b="1" dirty="0">
                <a:latin typeface="+mj-lt"/>
                <a:cs typeface="Arial"/>
              </a:rPr>
              <a:t>Stream real-time data</a:t>
            </a:r>
          </a:p>
        </p:txBody>
      </p:sp>
      <p:sp>
        <p:nvSpPr>
          <p:cNvPr id="41" name="TextBox 40"/>
          <p:cNvSpPr txBox="1"/>
          <p:nvPr/>
        </p:nvSpPr>
        <p:spPr>
          <a:xfrm>
            <a:off x="6400800" y="4289852"/>
            <a:ext cx="1175209" cy="400110"/>
          </a:xfrm>
          <a:prstGeom prst="rect">
            <a:avLst/>
          </a:prstGeom>
          <a:noFill/>
        </p:spPr>
        <p:txBody>
          <a:bodyPr wrap="none" rtlCol="0">
            <a:spAutoFit/>
          </a:bodyPr>
          <a:lstStyle/>
          <a:p>
            <a:r>
              <a:rPr lang="en-US" sz="1000" b="1" dirty="0">
                <a:solidFill>
                  <a:schemeClr val="accent6"/>
                </a:solidFill>
                <a:latin typeface="Arial"/>
                <a:cs typeface="Arial"/>
              </a:rPr>
              <a:t>Amazon Kinesis</a:t>
            </a:r>
          </a:p>
          <a:p>
            <a:r>
              <a:rPr lang="en-US" sz="1000" b="1" dirty="0">
                <a:solidFill>
                  <a:schemeClr val="accent6"/>
                </a:solidFill>
                <a:latin typeface="Arial"/>
                <a:cs typeface="Arial"/>
              </a:rPr>
              <a:t>(Recorder)</a:t>
            </a:r>
          </a:p>
        </p:txBody>
      </p:sp>
      <p:sp>
        <p:nvSpPr>
          <p:cNvPr id="43" name="TextBox 42"/>
          <p:cNvSpPr txBox="1"/>
          <p:nvPr/>
        </p:nvSpPr>
        <p:spPr>
          <a:xfrm>
            <a:off x="304800" y="3977848"/>
            <a:ext cx="2743200" cy="369332"/>
          </a:xfrm>
          <a:prstGeom prst="rect">
            <a:avLst/>
          </a:prstGeom>
          <a:noFill/>
        </p:spPr>
        <p:txBody>
          <a:bodyPr wrap="square" rtlCol="0">
            <a:spAutoFit/>
          </a:bodyPr>
          <a:lstStyle/>
          <a:p>
            <a:r>
              <a:rPr lang="en-US" b="1" dirty="0">
                <a:latin typeface="+mj-lt"/>
                <a:cs typeface="Arial"/>
              </a:rPr>
              <a:t>Call server side logic</a:t>
            </a:r>
          </a:p>
        </p:txBody>
      </p:sp>
      <p:sp>
        <p:nvSpPr>
          <p:cNvPr id="45" name="TextBox 44"/>
          <p:cNvSpPr txBox="1"/>
          <p:nvPr/>
        </p:nvSpPr>
        <p:spPr>
          <a:xfrm>
            <a:off x="753532" y="4401182"/>
            <a:ext cx="1004076" cy="246221"/>
          </a:xfrm>
          <a:prstGeom prst="rect">
            <a:avLst/>
          </a:prstGeom>
          <a:noFill/>
        </p:spPr>
        <p:txBody>
          <a:bodyPr wrap="none" rtlCol="0">
            <a:spAutoFit/>
          </a:bodyPr>
          <a:lstStyle/>
          <a:p>
            <a:r>
              <a:rPr lang="en-US" sz="1000" b="1" dirty="0">
                <a:solidFill>
                  <a:schemeClr val="accent6"/>
                </a:solidFill>
                <a:latin typeface="Arial"/>
                <a:cs typeface="Arial"/>
              </a:rPr>
              <a:t>AWS Lambda</a:t>
            </a:r>
          </a:p>
        </p:txBody>
      </p:sp>
      <p:sp>
        <p:nvSpPr>
          <p:cNvPr id="46" name="TextBox 45"/>
          <p:cNvSpPr txBox="1"/>
          <p:nvPr/>
        </p:nvSpPr>
        <p:spPr>
          <a:xfrm>
            <a:off x="6096000" y="2266950"/>
            <a:ext cx="2514600" cy="338554"/>
          </a:xfrm>
          <a:prstGeom prst="rect">
            <a:avLst/>
          </a:prstGeom>
          <a:noFill/>
        </p:spPr>
        <p:txBody>
          <a:bodyPr wrap="square" rtlCol="0">
            <a:spAutoFit/>
          </a:bodyPr>
          <a:lstStyle/>
          <a:p>
            <a:r>
              <a:rPr lang="en-US" sz="1600" b="1" dirty="0">
                <a:latin typeface="+mj-lt"/>
                <a:cs typeface="Arial"/>
              </a:rPr>
              <a:t>Send push notifications</a:t>
            </a:r>
          </a:p>
        </p:txBody>
      </p:sp>
      <p:sp>
        <p:nvSpPr>
          <p:cNvPr id="47" name="TextBox 46"/>
          <p:cNvSpPr txBox="1"/>
          <p:nvPr/>
        </p:nvSpPr>
        <p:spPr>
          <a:xfrm>
            <a:off x="6538068" y="2537252"/>
            <a:ext cx="982723" cy="400110"/>
          </a:xfrm>
          <a:prstGeom prst="rect">
            <a:avLst/>
          </a:prstGeom>
          <a:noFill/>
        </p:spPr>
        <p:txBody>
          <a:bodyPr wrap="none" rtlCol="0">
            <a:spAutoFit/>
          </a:bodyPr>
          <a:lstStyle/>
          <a:p>
            <a:r>
              <a:rPr lang="en-US" sz="1000" b="1" dirty="0">
                <a:solidFill>
                  <a:schemeClr val="accent6"/>
                </a:solidFill>
                <a:latin typeface="Arial"/>
                <a:cs typeface="Arial"/>
              </a:rPr>
              <a:t>Amazon SNS </a:t>
            </a:r>
          </a:p>
          <a:p>
            <a:r>
              <a:rPr lang="en-US" sz="1000" b="1" dirty="0">
                <a:solidFill>
                  <a:schemeClr val="accent6"/>
                </a:solidFill>
                <a:latin typeface="Arial"/>
                <a:cs typeface="Arial"/>
              </a:rPr>
              <a:t>Mobile Push</a:t>
            </a:r>
          </a:p>
        </p:txBody>
      </p:sp>
      <p:pic>
        <p:nvPicPr>
          <p:cNvPr id="49" name="Picture 48" descr="SNS.png"/>
          <p:cNvPicPr>
            <a:picLocks noChangeAspect="1"/>
          </p:cNvPicPr>
          <p:nvPr/>
        </p:nvPicPr>
        <p:blipFill>
          <a:blip r:embed="rId13">
            <a:duotone>
              <a:prstClr val="black"/>
              <a:schemeClr val="accent2">
                <a:tint val="45000"/>
                <a:satMod val="400000"/>
              </a:schemeClr>
            </a:duotone>
            <a:extLst>
              <a:ext uri="{BEBA8EAE-BF5A-486C-A8C5-ECC9F3942E4B}">
                <a14:imgProps xmlns:a14="http://schemas.microsoft.com/office/drawing/2010/main">
                  <a14:imgLayer r:embed="rId14">
                    <a14:imgEffect>
                      <a14:brightnessContrast bright="-9000" contrast="39000"/>
                    </a14:imgEffect>
                  </a14:imgLayer>
                </a14:imgProps>
              </a:ext>
              <a:ext uri="{28A0092B-C50C-407E-A947-70E740481C1C}">
                <a14:useLocalDpi xmlns:a14="http://schemas.microsoft.com/office/drawing/2010/main" val="0"/>
              </a:ext>
            </a:extLst>
          </a:blip>
          <a:stretch>
            <a:fillRect/>
          </a:stretch>
        </p:blipFill>
        <p:spPr>
          <a:xfrm>
            <a:off x="6172200" y="2571750"/>
            <a:ext cx="381000" cy="381000"/>
          </a:xfrm>
          <a:prstGeom prst="rect">
            <a:avLst/>
          </a:prstGeom>
        </p:spPr>
      </p:pic>
      <p:cxnSp>
        <p:nvCxnSpPr>
          <p:cNvPr id="53" name="Elbow Connector 52"/>
          <p:cNvCxnSpPr>
            <a:endCxn id="29" idx="3"/>
          </p:cNvCxnSpPr>
          <p:nvPr/>
        </p:nvCxnSpPr>
        <p:spPr>
          <a:xfrm rot="10800000">
            <a:off x="1889124" y="866806"/>
            <a:ext cx="1616080" cy="485749"/>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56" name="Elbow Connector 55"/>
          <p:cNvCxnSpPr>
            <a:endCxn id="28" idx="3"/>
          </p:cNvCxnSpPr>
          <p:nvPr/>
        </p:nvCxnSpPr>
        <p:spPr>
          <a:xfrm rot="10800000" flipV="1">
            <a:off x="2062956" y="1581149"/>
            <a:ext cx="1442245" cy="241758"/>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1" name="Elbow Connector 60"/>
          <p:cNvCxnSpPr>
            <a:endCxn id="25" idx="3"/>
          </p:cNvCxnSpPr>
          <p:nvPr/>
        </p:nvCxnSpPr>
        <p:spPr>
          <a:xfrm rot="10800000" flipV="1">
            <a:off x="1889124" y="2114549"/>
            <a:ext cx="1616080" cy="581056"/>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4" name="Elbow Connector 63"/>
          <p:cNvCxnSpPr>
            <a:endCxn id="22" idx="3"/>
          </p:cNvCxnSpPr>
          <p:nvPr/>
        </p:nvCxnSpPr>
        <p:spPr>
          <a:xfrm rot="10800000" flipV="1">
            <a:off x="1810916" y="3333749"/>
            <a:ext cx="1694289" cy="276256"/>
          </a:xfrm>
          <a:prstGeom prst="bentConnector3">
            <a:avLst>
              <a:gd name="adj1" fmla="val 38007"/>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7" name="Elbow Connector 66"/>
          <p:cNvCxnSpPr>
            <a:endCxn id="45" idx="3"/>
          </p:cNvCxnSpPr>
          <p:nvPr/>
        </p:nvCxnSpPr>
        <p:spPr>
          <a:xfrm rot="10800000" flipV="1">
            <a:off x="1757609" y="4290483"/>
            <a:ext cx="1815337" cy="233810"/>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p:nvPr/>
        </p:nvCxnSpPr>
        <p:spPr>
          <a:xfrm rot="10800000" flipV="1">
            <a:off x="5410200" y="895350"/>
            <a:ext cx="685800" cy="304800"/>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7" name="Elbow Connector 76"/>
          <p:cNvCxnSpPr/>
          <p:nvPr/>
        </p:nvCxnSpPr>
        <p:spPr>
          <a:xfrm rot="10800000">
            <a:off x="5410202" y="1733552"/>
            <a:ext cx="685799" cy="152399"/>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1" name="Elbow Connector 80"/>
          <p:cNvCxnSpPr/>
          <p:nvPr/>
        </p:nvCxnSpPr>
        <p:spPr>
          <a:xfrm rot="10800000">
            <a:off x="5410202" y="2647952"/>
            <a:ext cx="685799" cy="152399"/>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3" name="Elbow Connector 82"/>
          <p:cNvCxnSpPr/>
          <p:nvPr/>
        </p:nvCxnSpPr>
        <p:spPr>
          <a:xfrm rot="10800000">
            <a:off x="5410202" y="3409952"/>
            <a:ext cx="685799" cy="228599"/>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5" name="Elbow Connector 84"/>
          <p:cNvCxnSpPr/>
          <p:nvPr/>
        </p:nvCxnSpPr>
        <p:spPr>
          <a:xfrm rot="10800000">
            <a:off x="5410202" y="4019552"/>
            <a:ext cx="685799" cy="533399"/>
          </a:xfrm>
          <a:prstGeom prst="bentConnector3">
            <a:avLst>
              <a:gd name="adj1" fmla="val 50000"/>
            </a:avLst>
          </a:prstGeom>
          <a:ln w="28575" cmpd="sng">
            <a:solidFill>
              <a:schemeClr val="bg1">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87" name="Rounded Rectangle 86"/>
          <p:cNvSpPr/>
          <p:nvPr/>
        </p:nvSpPr>
        <p:spPr>
          <a:xfrm>
            <a:off x="3942549" y="1219371"/>
            <a:ext cx="838200" cy="715089"/>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spAutoFit/>
          </a:bodyPr>
          <a:lstStyle/>
          <a:p>
            <a:pPr algn="ctr"/>
            <a:r>
              <a:rPr lang="en-US" sz="1200" b="1" dirty="0">
                <a:latin typeface="Arial"/>
                <a:cs typeface="Arial"/>
              </a:rPr>
              <a:t>Your Mobile App</a:t>
            </a:r>
          </a:p>
        </p:txBody>
      </p:sp>
      <p:pic>
        <p:nvPicPr>
          <p:cNvPr id="48" name="Picture 47"/>
          <p:cNvPicPr>
            <a:picLocks noChangeAspect="1"/>
          </p:cNvPicPr>
          <p:nvPr/>
        </p:nvPicPr>
        <p:blipFill>
          <a:blip r:embed="rId15"/>
          <a:stretch>
            <a:fillRect/>
          </a:stretch>
        </p:blipFill>
        <p:spPr>
          <a:xfrm>
            <a:off x="209947" y="4368800"/>
            <a:ext cx="677335" cy="338668"/>
          </a:xfrm>
          <a:prstGeom prst="rect">
            <a:avLst/>
          </a:prstGeom>
        </p:spPr>
      </p:pic>
      <p:sp>
        <p:nvSpPr>
          <p:cNvPr id="15" name="Down Arrow 14"/>
          <p:cNvSpPr/>
          <p:nvPr/>
        </p:nvSpPr>
        <p:spPr>
          <a:xfrm>
            <a:off x="4116917" y="2084917"/>
            <a:ext cx="486833" cy="656166"/>
          </a:xfrm>
          <a:prstGeom prst="down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56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045287" y="1813721"/>
            <a:ext cx="1220576" cy="1781890"/>
          </a:xfrm>
          <a:prstGeom prst="rect">
            <a:avLst/>
          </a:prstGeom>
          <a:solidFill>
            <a:schemeClr val="bg1"/>
          </a:solidFill>
          <a:ln>
            <a:solidFill>
              <a:schemeClr val="accent6"/>
            </a:solidFill>
          </a:ln>
        </p:spPr>
        <p:txBody>
          <a:bodyPr wrap="square" rtlCol="0" anchor="ctr">
            <a:spAutoFit/>
          </a:bodyPr>
          <a:lstStyle/>
          <a:p>
            <a:pPr algn="ctr" defTabSz="457200"/>
            <a:endParaRPr lang="en-US" sz="1600" dirty="0">
              <a:solidFill>
                <a:srgbClr val="FFFFFF"/>
              </a:solidFill>
              <a:latin typeface="Arial"/>
              <a:cs typeface="Arial"/>
            </a:endParaRPr>
          </a:p>
        </p:txBody>
      </p:sp>
      <p:sp>
        <p:nvSpPr>
          <p:cNvPr id="43" name="Rectangle 42"/>
          <p:cNvSpPr/>
          <p:nvPr/>
        </p:nvSpPr>
        <p:spPr>
          <a:xfrm>
            <a:off x="1981200" y="1200150"/>
            <a:ext cx="7010400" cy="304800"/>
          </a:xfrm>
          <a:prstGeom prst="rect">
            <a:avLst/>
          </a:prstGeom>
          <a:solidFill>
            <a:schemeClr val="bg1"/>
          </a:solidFill>
          <a:ln>
            <a:solidFill>
              <a:schemeClr val="bg1">
                <a:lumMod val="50000"/>
              </a:schemeClr>
            </a:solidFill>
          </a:ln>
        </p:spPr>
        <p:txBody>
          <a:bodyPr rtlCol="0" anchor="ctr">
            <a:spAutoFit/>
          </a:bodyPr>
          <a:lstStyle/>
          <a:p>
            <a:pPr algn="ctr" defTabSz="457200"/>
            <a:endParaRPr lang="en-US" sz="1600" dirty="0">
              <a:solidFill>
                <a:srgbClr val="FFFFFF"/>
              </a:solidFill>
              <a:latin typeface="Arial"/>
              <a:cs typeface="Arial"/>
            </a:endParaRPr>
          </a:p>
        </p:txBody>
      </p:sp>
      <p:sp>
        <p:nvSpPr>
          <p:cNvPr id="40" name="Rectangle 39"/>
          <p:cNvSpPr/>
          <p:nvPr/>
        </p:nvSpPr>
        <p:spPr>
          <a:xfrm>
            <a:off x="3348333" y="1809750"/>
            <a:ext cx="5624540" cy="1781890"/>
          </a:xfrm>
          <a:prstGeom prst="rect">
            <a:avLst/>
          </a:prstGeom>
          <a:solidFill>
            <a:schemeClr val="bg1"/>
          </a:solidFill>
          <a:ln>
            <a:solidFill>
              <a:schemeClr val="accent6"/>
            </a:solidFill>
          </a:ln>
        </p:spPr>
        <p:txBody>
          <a:bodyPr wrap="square" rtlCol="0" anchor="ctr">
            <a:spAutoFit/>
          </a:bodyPr>
          <a:lstStyle/>
          <a:p>
            <a:pPr algn="ctr" defTabSz="457200"/>
            <a:endParaRPr lang="en-US" sz="1600" dirty="0">
              <a:solidFill>
                <a:srgbClr val="FFFFFF"/>
              </a:solidFill>
              <a:latin typeface="Arial"/>
              <a:cs typeface="Arial"/>
            </a:endParaRPr>
          </a:p>
        </p:txBody>
      </p:sp>
      <p:pic>
        <p:nvPicPr>
          <p:cNvPr id="10" name="Picture 9"/>
          <p:cNvPicPr>
            <a:picLocks noChangeAspect="1"/>
          </p:cNvPicPr>
          <p:nvPr/>
        </p:nvPicPr>
        <p:blipFill>
          <a:blip r:embed="rId3"/>
          <a:stretch>
            <a:fillRect/>
          </a:stretch>
        </p:blipFill>
        <p:spPr>
          <a:xfrm>
            <a:off x="4213330" y="1885950"/>
            <a:ext cx="476250" cy="476250"/>
          </a:xfrm>
          <a:prstGeom prst="rect">
            <a:avLst/>
          </a:prstGeom>
        </p:spPr>
      </p:pic>
      <p:sp>
        <p:nvSpPr>
          <p:cNvPr id="5" name="TextBox 4"/>
          <p:cNvSpPr txBox="1"/>
          <p:nvPr/>
        </p:nvSpPr>
        <p:spPr>
          <a:xfrm>
            <a:off x="3766354" y="2343150"/>
            <a:ext cx="1212441" cy="276999"/>
          </a:xfrm>
          <a:prstGeom prst="rect">
            <a:avLst/>
          </a:prstGeom>
          <a:noFill/>
        </p:spPr>
        <p:txBody>
          <a:bodyPr wrap="none" rtlCol="0">
            <a:spAutoFit/>
          </a:bodyPr>
          <a:lstStyle/>
          <a:p>
            <a:pPr defTabSz="457200"/>
            <a:r>
              <a:rPr lang="en-US" sz="1200" dirty="0">
                <a:solidFill>
                  <a:prstClr val="black"/>
                </a:solidFill>
                <a:latin typeface="Arial"/>
                <a:cs typeface="Arial"/>
              </a:rPr>
              <a:t>Amazon Cognito</a:t>
            </a:r>
          </a:p>
        </p:txBody>
      </p:sp>
      <p:sp>
        <p:nvSpPr>
          <p:cNvPr id="14" name="TextBox 13"/>
          <p:cNvSpPr txBox="1"/>
          <p:nvPr/>
        </p:nvSpPr>
        <p:spPr>
          <a:xfrm>
            <a:off x="5101012" y="2343150"/>
            <a:ext cx="1763073" cy="276999"/>
          </a:xfrm>
          <a:prstGeom prst="rect">
            <a:avLst/>
          </a:prstGeom>
          <a:noFill/>
        </p:spPr>
        <p:txBody>
          <a:bodyPr wrap="none" rtlCol="0">
            <a:spAutoFit/>
          </a:bodyPr>
          <a:lstStyle/>
          <a:p>
            <a:pPr defTabSz="457200"/>
            <a:r>
              <a:rPr lang="en-US" sz="1200" dirty="0">
                <a:solidFill>
                  <a:prstClr val="black"/>
                </a:solidFill>
                <a:latin typeface="Arial"/>
                <a:cs typeface="Arial"/>
              </a:rPr>
              <a:t>Amazon Mobile Analytics</a:t>
            </a:r>
          </a:p>
        </p:txBody>
      </p:sp>
      <p:pic>
        <p:nvPicPr>
          <p:cNvPr id="16" name="Picture 15" descr="SNS.png"/>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9000" contrast="39000"/>
                    </a14:imgEffect>
                  </a14:imgLayer>
                </a14:imgProps>
              </a:ext>
              <a:ext uri="{28A0092B-C50C-407E-A947-70E740481C1C}">
                <a14:useLocalDpi xmlns:a14="http://schemas.microsoft.com/office/drawing/2010/main" val="0"/>
              </a:ext>
            </a:extLst>
          </a:blip>
          <a:stretch>
            <a:fillRect/>
          </a:stretch>
        </p:blipFill>
        <p:spPr>
          <a:xfrm>
            <a:off x="7436494" y="1809750"/>
            <a:ext cx="533400" cy="533400"/>
          </a:xfrm>
          <a:prstGeom prst="rect">
            <a:avLst/>
          </a:prstGeom>
        </p:spPr>
      </p:pic>
      <p:sp>
        <p:nvSpPr>
          <p:cNvPr id="17" name="TextBox 16"/>
          <p:cNvSpPr txBox="1"/>
          <p:nvPr/>
        </p:nvSpPr>
        <p:spPr>
          <a:xfrm>
            <a:off x="6886600" y="2343150"/>
            <a:ext cx="1780430" cy="276999"/>
          </a:xfrm>
          <a:prstGeom prst="rect">
            <a:avLst/>
          </a:prstGeom>
          <a:noFill/>
        </p:spPr>
        <p:txBody>
          <a:bodyPr wrap="none" rtlCol="0">
            <a:spAutoFit/>
          </a:bodyPr>
          <a:lstStyle/>
          <a:p>
            <a:pPr defTabSz="457200"/>
            <a:r>
              <a:rPr lang="en-US" sz="1200" dirty="0">
                <a:solidFill>
                  <a:prstClr val="black"/>
                </a:solidFill>
                <a:latin typeface="Arial"/>
                <a:cs typeface="Arial"/>
              </a:rPr>
              <a:t>Amazon SNS Mobile Push</a:t>
            </a:r>
          </a:p>
        </p:txBody>
      </p:sp>
      <p:pic>
        <p:nvPicPr>
          <p:cNvPr id="19" name="Picture 18" descr="Kinesis.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6052" y="2724150"/>
            <a:ext cx="357679" cy="429215"/>
          </a:xfrm>
          <a:prstGeom prst="rect">
            <a:avLst/>
          </a:prstGeom>
        </p:spPr>
      </p:pic>
      <p:sp>
        <p:nvSpPr>
          <p:cNvPr id="20" name="TextBox 19"/>
          <p:cNvSpPr txBox="1"/>
          <p:nvPr/>
        </p:nvSpPr>
        <p:spPr>
          <a:xfrm>
            <a:off x="3302358" y="3181350"/>
            <a:ext cx="1356411" cy="276999"/>
          </a:xfrm>
          <a:prstGeom prst="rect">
            <a:avLst/>
          </a:prstGeom>
          <a:noFill/>
        </p:spPr>
        <p:txBody>
          <a:bodyPr wrap="none" rtlCol="0">
            <a:spAutoFit/>
          </a:bodyPr>
          <a:lstStyle/>
          <a:p>
            <a:pPr defTabSz="457200"/>
            <a:r>
              <a:rPr lang="en-US" sz="1200" dirty="0">
                <a:solidFill>
                  <a:prstClr val="black"/>
                </a:solidFill>
                <a:latin typeface="Arial"/>
                <a:cs typeface="Arial"/>
              </a:rPr>
              <a:t>Kinesis Recorder</a:t>
            </a:r>
          </a:p>
        </p:txBody>
      </p:sp>
      <p:pic>
        <p:nvPicPr>
          <p:cNvPr id="26" name="Picture 25" descr="DynamoD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2418" y="2724150"/>
            <a:ext cx="464820" cy="464820"/>
          </a:xfrm>
          <a:prstGeom prst="rect">
            <a:avLst/>
          </a:prstGeom>
        </p:spPr>
      </p:pic>
      <p:sp>
        <p:nvSpPr>
          <p:cNvPr id="27" name="TextBox 26"/>
          <p:cNvSpPr txBox="1"/>
          <p:nvPr/>
        </p:nvSpPr>
        <p:spPr>
          <a:xfrm>
            <a:off x="4509018" y="3181350"/>
            <a:ext cx="1535997" cy="276999"/>
          </a:xfrm>
          <a:prstGeom prst="rect">
            <a:avLst/>
          </a:prstGeom>
          <a:noFill/>
        </p:spPr>
        <p:txBody>
          <a:bodyPr wrap="none" rtlCol="0">
            <a:spAutoFit/>
          </a:bodyPr>
          <a:lstStyle/>
          <a:p>
            <a:pPr defTabSz="457200"/>
            <a:r>
              <a:rPr lang="en-US" sz="1200" dirty="0">
                <a:solidFill>
                  <a:prstClr val="black"/>
                </a:solidFill>
                <a:latin typeface="Arial"/>
                <a:cs typeface="Arial"/>
              </a:rPr>
              <a:t>DynamoDB Mapper</a:t>
            </a:r>
          </a:p>
        </p:txBody>
      </p:sp>
      <p:pic>
        <p:nvPicPr>
          <p:cNvPr id="28" name="Picture 27" descr="S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0515" y="2691166"/>
            <a:ext cx="487453" cy="487453"/>
          </a:xfrm>
          <a:prstGeom prst="rect">
            <a:avLst/>
          </a:prstGeom>
        </p:spPr>
      </p:pic>
      <p:sp>
        <p:nvSpPr>
          <p:cNvPr id="29" name="TextBox 28"/>
          <p:cNvSpPr txBox="1"/>
          <p:nvPr/>
        </p:nvSpPr>
        <p:spPr>
          <a:xfrm>
            <a:off x="5950831" y="3181350"/>
            <a:ext cx="1287883" cy="276999"/>
          </a:xfrm>
          <a:prstGeom prst="rect">
            <a:avLst/>
          </a:prstGeom>
          <a:noFill/>
        </p:spPr>
        <p:txBody>
          <a:bodyPr wrap="none" rtlCol="0">
            <a:spAutoFit/>
          </a:bodyPr>
          <a:lstStyle/>
          <a:p>
            <a:pPr defTabSz="457200"/>
            <a:r>
              <a:rPr lang="en-US" sz="1200" dirty="0">
                <a:solidFill>
                  <a:prstClr val="black"/>
                </a:solidFill>
                <a:latin typeface="Arial"/>
                <a:cs typeface="Arial"/>
              </a:rPr>
              <a:t>S3 Transfer </a:t>
            </a:r>
            <a:r>
              <a:rPr lang="en-US" sz="1200" dirty="0" err="1">
                <a:solidFill>
                  <a:prstClr val="black"/>
                </a:solidFill>
                <a:latin typeface="Arial"/>
                <a:cs typeface="Arial"/>
              </a:rPr>
              <a:t>Mgr</a:t>
            </a:r>
            <a:endParaRPr lang="en-US" sz="1200" dirty="0">
              <a:solidFill>
                <a:prstClr val="black"/>
              </a:solidFill>
              <a:latin typeface="Arial"/>
              <a:cs typeface="Arial"/>
            </a:endParaRPr>
          </a:p>
        </p:txBody>
      </p:sp>
      <p:pic>
        <p:nvPicPr>
          <p:cNvPr id="30" name="Picture 29" descr="SQ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74548" y="2724150"/>
            <a:ext cx="427318" cy="427318"/>
          </a:xfrm>
          <a:prstGeom prst="rect">
            <a:avLst/>
          </a:prstGeom>
        </p:spPr>
      </p:pic>
      <p:sp>
        <p:nvSpPr>
          <p:cNvPr id="31" name="TextBox 30"/>
          <p:cNvSpPr txBox="1"/>
          <p:nvPr/>
        </p:nvSpPr>
        <p:spPr>
          <a:xfrm>
            <a:off x="7221064" y="3181350"/>
            <a:ext cx="945842" cy="276999"/>
          </a:xfrm>
          <a:prstGeom prst="rect">
            <a:avLst/>
          </a:prstGeom>
          <a:noFill/>
        </p:spPr>
        <p:txBody>
          <a:bodyPr wrap="none" rtlCol="0">
            <a:spAutoFit/>
          </a:bodyPr>
          <a:lstStyle/>
          <a:p>
            <a:pPr defTabSz="457200"/>
            <a:r>
              <a:rPr lang="en-US" sz="1200" dirty="0">
                <a:solidFill>
                  <a:prstClr val="black"/>
                </a:solidFill>
                <a:latin typeface="Arial"/>
                <a:cs typeface="Arial"/>
              </a:rPr>
              <a:t>SQS Client</a:t>
            </a:r>
          </a:p>
        </p:txBody>
      </p:sp>
      <p:pic>
        <p:nvPicPr>
          <p:cNvPr id="33" name="Picture 32" descr="S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43420" y="2724150"/>
            <a:ext cx="457200" cy="457200"/>
          </a:xfrm>
          <a:prstGeom prst="rect">
            <a:avLst/>
          </a:prstGeom>
        </p:spPr>
      </p:pic>
      <p:sp>
        <p:nvSpPr>
          <p:cNvPr id="34" name="TextBox 33"/>
          <p:cNvSpPr txBox="1"/>
          <p:nvPr/>
        </p:nvSpPr>
        <p:spPr>
          <a:xfrm>
            <a:off x="8128423" y="3181350"/>
            <a:ext cx="928785" cy="276999"/>
          </a:xfrm>
          <a:prstGeom prst="rect">
            <a:avLst/>
          </a:prstGeom>
          <a:noFill/>
        </p:spPr>
        <p:txBody>
          <a:bodyPr wrap="none" rtlCol="0">
            <a:spAutoFit/>
          </a:bodyPr>
          <a:lstStyle/>
          <a:p>
            <a:pPr defTabSz="457200"/>
            <a:r>
              <a:rPr lang="en-US" sz="1200" dirty="0">
                <a:solidFill>
                  <a:prstClr val="black"/>
                </a:solidFill>
                <a:latin typeface="Arial"/>
                <a:cs typeface="Arial"/>
              </a:rPr>
              <a:t>SES Client</a:t>
            </a:r>
          </a:p>
        </p:txBody>
      </p:sp>
      <p:sp>
        <p:nvSpPr>
          <p:cNvPr id="3" name="Rectangle 2"/>
          <p:cNvSpPr/>
          <p:nvPr/>
        </p:nvSpPr>
        <p:spPr>
          <a:xfrm>
            <a:off x="1981200" y="4443740"/>
            <a:ext cx="7010400" cy="523220"/>
          </a:xfrm>
          <a:prstGeom prst="rect">
            <a:avLst/>
          </a:prstGeom>
          <a:solidFill>
            <a:schemeClr val="accent6">
              <a:lumMod val="50000"/>
            </a:schemeClr>
          </a:solidFill>
        </p:spPr>
        <p:txBody>
          <a:bodyPr rtlCol="0" anchor="ctr">
            <a:spAutoFit/>
          </a:bodyPr>
          <a:lstStyle/>
          <a:p>
            <a:pPr algn="ctr" defTabSz="457200"/>
            <a:r>
              <a:rPr lang="en-US" sz="1400" dirty="0">
                <a:solidFill>
                  <a:srgbClr val="FFFFFF"/>
                </a:solidFill>
                <a:latin typeface="Arial"/>
                <a:cs typeface="Arial"/>
              </a:rPr>
              <a:t>AWS Global Infrastructure (Regions, Availability Zones, Edge Locations)</a:t>
            </a:r>
            <a:br>
              <a:rPr lang="en-US" sz="1400" dirty="0">
                <a:solidFill>
                  <a:srgbClr val="FFFFFF"/>
                </a:solidFill>
                <a:latin typeface="Arial"/>
                <a:cs typeface="Arial"/>
              </a:rPr>
            </a:br>
            <a:endParaRPr lang="en-US" sz="1400" dirty="0">
              <a:solidFill>
                <a:srgbClr val="FFFFFF"/>
              </a:solidFill>
              <a:latin typeface="Arial"/>
              <a:cs typeface="Arial"/>
            </a:endParaRPr>
          </a:p>
        </p:txBody>
      </p:sp>
      <p:sp>
        <p:nvSpPr>
          <p:cNvPr id="39" name="TextBox 38"/>
          <p:cNvSpPr txBox="1"/>
          <p:nvPr/>
        </p:nvSpPr>
        <p:spPr>
          <a:xfrm>
            <a:off x="152400" y="3714750"/>
            <a:ext cx="1903085" cy="523220"/>
          </a:xfrm>
          <a:prstGeom prst="rect">
            <a:avLst/>
          </a:prstGeom>
          <a:noFill/>
        </p:spPr>
        <p:txBody>
          <a:bodyPr wrap="none" rtlCol="0">
            <a:spAutoFit/>
          </a:bodyPr>
          <a:lstStyle/>
          <a:p>
            <a:pPr defTabSz="457200"/>
            <a:r>
              <a:rPr lang="en-US" sz="1400" b="1" dirty="0">
                <a:solidFill>
                  <a:prstClr val="black"/>
                </a:solidFill>
                <a:latin typeface="Arial"/>
                <a:cs typeface="Arial"/>
              </a:rPr>
              <a:t>Core Building Block </a:t>
            </a:r>
          </a:p>
          <a:p>
            <a:pPr defTabSz="457200"/>
            <a:r>
              <a:rPr lang="en-US" sz="1400" b="1" dirty="0">
                <a:solidFill>
                  <a:prstClr val="black"/>
                </a:solidFill>
                <a:latin typeface="Arial"/>
                <a:cs typeface="Arial"/>
              </a:rPr>
              <a:t>Services</a:t>
            </a:r>
          </a:p>
        </p:txBody>
      </p:sp>
      <p:sp>
        <p:nvSpPr>
          <p:cNvPr id="41" name="TextBox 40"/>
          <p:cNvSpPr txBox="1"/>
          <p:nvPr/>
        </p:nvSpPr>
        <p:spPr>
          <a:xfrm>
            <a:off x="152400" y="2825174"/>
            <a:ext cx="1670837" cy="523220"/>
          </a:xfrm>
          <a:prstGeom prst="rect">
            <a:avLst/>
          </a:prstGeom>
          <a:noFill/>
        </p:spPr>
        <p:txBody>
          <a:bodyPr wrap="none" rtlCol="0">
            <a:spAutoFit/>
          </a:bodyPr>
          <a:lstStyle/>
          <a:p>
            <a:pPr defTabSz="457200"/>
            <a:r>
              <a:rPr lang="en-US" sz="1400" b="1" dirty="0">
                <a:solidFill>
                  <a:prstClr val="black"/>
                </a:solidFill>
                <a:latin typeface="Arial"/>
                <a:cs typeface="Arial"/>
              </a:rPr>
              <a:t>Mobile Optimized </a:t>
            </a:r>
          </a:p>
          <a:p>
            <a:pPr defTabSz="457200"/>
            <a:r>
              <a:rPr lang="en-US" sz="1400" b="1" dirty="0">
                <a:solidFill>
                  <a:prstClr val="black"/>
                </a:solidFill>
                <a:latin typeface="Arial"/>
                <a:cs typeface="Arial"/>
              </a:rPr>
              <a:t>Connectors</a:t>
            </a:r>
          </a:p>
        </p:txBody>
      </p:sp>
      <p:sp>
        <p:nvSpPr>
          <p:cNvPr id="42" name="TextBox 41"/>
          <p:cNvSpPr txBox="1"/>
          <p:nvPr/>
        </p:nvSpPr>
        <p:spPr>
          <a:xfrm>
            <a:off x="152400" y="1962150"/>
            <a:ext cx="1670837" cy="523220"/>
          </a:xfrm>
          <a:prstGeom prst="rect">
            <a:avLst/>
          </a:prstGeom>
          <a:noFill/>
        </p:spPr>
        <p:txBody>
          <a:bodyPr wrap="none" rtlCol="0">
            <a:spAutoFit/>
          </a:bodyPr>
          <a:lstStyle/>
          <a:p>
            <a:pPr defTabSz="457200"/>
            <a:r>
              <a:rPr lang="en-US" sz="1400" b="1" dirty="0">
                <a:solidFill>
                  <a:prstClr val="black"/>
                </a:solidFill>
                <a:latin typeface="Arial"/>
                <a:cs typeface="Arial"/>
              </a:rPr>
              <a:t>Mobile Optimized </a:t>
            </a:r>
          </a:p>
          <a:p>
            <a:pPr defTabSz="457200"/>
            <a:r>
              <a:rPr lang="en-US" sz="1400" b="1" dirty="0">
                <a:solidFill>
                  <a:prstClr val="black"/>
                </a:solidFill>
                <a:latin typeface="Arial"/>
                <a:cs typeface="Arial"/>
              </a:rPr>
              <a:t>Services</a:t>
            </a:r>
          </a:p>
        </p:txBody>
      </p:sp>
      <p:sp>
        <p:nvSpPr>
          <p:cNvPr id="44" name="Rectangle 43"/>
          <p:cNvSpPr/>
          <p:nvPr/>
        </p:nvSpPr>
        <p:spPr>
          <a:xfrm>
            <a:off x="1981200" y="810711"/>
            <a:ext cx="7010400" cy="338554"/>
          </a:xfrm>
          <a:prstGeom prst="rect">
            <a:avLst/>
          </a:prstGeom>
          <a:solidFill>
            <a:schemeClr val="tx1">
              <a:lumMod val="95000"/>
              <a:lumOff val="5000"/>
            </a:schemeClr>
          </a:solidFill>
          <a:ln>
            <a:noFill/>
          </a:ln>
        </p:spPr>
        <p:txBody>
          <a:bodyPr rtlCol="0" anchor="ctr">
            <a:spAutoFit/>
          </a:bodyPr>
          <a:lstStyle/>
          <a:p>
            <a:pPr algn="ctr" defTabSz="457200"/>
            <a:r>
              <a:rPr lang="en-US" sz="1600" dirty="0">
                <a:solidFill>
                  <a:prstClr val="white"/>
                </a:solidFill>
                <a:latin typeface="Arial"/>
                <a:cs typeface="Arial"/>
              </a:rPr>
              <a:t>Your Mobile App, Game or Device App</a:t>
            </a:r>
          </a:p>
        </p:txBody>
      </p:sp>
      <p:sp>
        <p:nvSpPr>
          <p:cNvPr id="6" name="Rectangle 5"/>
          <p:cNvSpPr/>
          <p:nvPr/>
        </p:nvSpPr>
        <p:spPr>
          <a:xfrm>
            <a:off x="3657600" y="1200150"/>
            <a:ext cx="3625061" cy="276999"/>
          </a:xfrm>
          <a:prstGeom prst="rect">
            <a:avLst/>
          </a:prstGeom>
        </p:spPr>
        <p:txBody>
          <a:bodyPr wrap="none">
            <a:spAutoFit/>
          </a:bodyPr>
          <a:lstStyle/>
          <a:p>
            <a:pPr defTabSz="457200"/>
            <a:r>
              <a:rPr lang="en-US" sz="1200" dirty="0">
                <a:solidFill>
                  <a:prstClr val="black"/>
                </a:solidFill>
                <a:latin typeface="Arial"/>
                <a:cs typeface="Arial"/>
              </a:rPr>
              <a:t>AWS Mobile SDK, API Endpoints, Management Console</a:t>
            </a:r>
          </a:p>
        </p:txBody>
      </p:sp>
      <p:sp>
        <p:nvSpPr>
          <p:cNvPr id="52" name="Rectangle 51"/>
          <p:cNvSpPr/>
          <p:nvPr/>
        </p:nvSpPr>
        <p:spPr>
          <a:xfrm>
            <a:off x="1981200" y="3714750"/>
            <a:ext cx="1295400" cy="609600"/>
          </a:xfrm>
          <a:prstGeom prst="rect">
            <a:avLst/>
          </a:prstGeom>
          <a:solidFill>
            <a:schemeClr val="accent6">
              <a:lumMod val="40000"/>
              <a:lumOff val="60000"/>
            </a:schemeClr>
          </a:solidFill>
          <a:ln>
            <a:noFill/>
          </a:ln>
        </p:spPr>
        <p:txBody>
          <a:bodyPr rtlCol="0" anchor="ctr">
            <a:spAutoFit/>
          </a:bodyPr>
          <a:lstStyle/>
          <a:p>
            <a:pPr algn="ctr" defTabSz="457200"/>
            <a:endParaRPr lang="en-US" sz="1600" dirty="0">
              <a:solidFill>
                <a:srgbClr val="FFFFFF"/>
              </a:solidFill>
              <a:latin typeface="Arial"/>
              <a:cs typeface="Arial"/>
            </a:endParaRPr>
          </a:p>
        </p:txBody>
      </p:sp>
      <p:sp>
        <p:nvSpPr>
          <p:cNvPr id="53" name="Rectangle 52"/>
          <p:cNvSpPr/>
          <p:nvPr/>
        </p:nvSpPr>
        <p:spPr>
          <a:xfrm>
            <a:off x="3352800" y="3714750"/>
            <a:ext cx="1295400" cy="609600"/>
          </a:xfrm>
          <a:prstGeom prst="rect">
            <a:avLst/>
          </a:prstGeom>
          <a:solidFill>
            <a:schemeClr val="accent6">
              <a:lumMod val="40000"/>
              <a:lumOff val="60000"/>
            </a:schemeClr>
          </a:solidFill>
          <a:ln>
            <a:noFill/>
          </a:ln>
        </p:spPr>
        <p:txBody>
          <a:bodyPr rtlCol="0" anchor="ctr">
            <a:spAutoFit/>
          </a:bodyPr>
          <a:lstStyle/>
          <a:p>
            <a:pPr algn="ctr" defTabSz="457200"/>
            <a:endParaRPr lang="en-US" sz="1600" dirty="0">
              <a:solidFill>
                <a:srgbClr val="FFFFFF"/>
              </a:solidFill>
              <a:latin typeface="Arial"/>
              <a:cs typeface="Arial"/>
            </a:endParaRPr>
          </a:p>
        </p:txBody>
      </p:sp>
      <p:sp>
        <p:nvSpPr>
          <p:cNvPr id="54" name="Rectangle 53"/>
          <p:cNvSpPr/>
          <p:nvPr/>
        </p:nvSpPr>
        <p:spPr>
          <a:xfrm>
            <a:off x="4724400" y="3714750"/>
            <a:ext cx="1295400" cy="609600"/>
          </a:xfrm>
          <a:prstGeom prst="rect">
            <a:avLst/>
          </a:prstGeom>
          <a:solidFill>
            <a:schemeClr val="accent6">
              <a:lumMod val="40000"/>
              <a:lumOff val="60000"/>
            </a:schemeClr>
          </a:solidFill>
          <a:ln>
            <a:noFill/>
          </a:ln>
        </p:spPr>
        <p:txBody>
          <a:bodyPr rtlCol="0" anchor="ctr">
            <a:spAutoFit/>
          </a:bodyPr>
          <a:lstStyle/>
          <a:p>
            <a:pPr algn="ctr" defTabSz="457200"/>
            <a:endParaRPr lang="en-US" sz="1600" dirty="0">
              <a:solidFill>
                <a:srgbClr val="FFFFFF"/>
              </a:solidFill>
              <a:latin typeface="Arial"/>
              <a:cs typeface="Arial"/>
            </a:endParaRPr>
          </a:p>
        </p:txBody>
      </p:sp>
      <p:sp>
        <p:nvSpPr>
          <p:cNvPr id="55" name="Rectangle 54"/>
          <p:cNvSpPr/>
          <p:nvPr/>
        </p:nvSpPr>
        <p:spPr>
          <a:xfrm>
            <a:off x="6096000" y="3714750"/>
            <a:ext cx="1447800" cy="609600"/>
          </a:xfrm>
          <a:prstGeom prst="rect">
            <a:avLst/>
          </a:prstGeom>
          <a:solidFill>
            <a:schemeClr val="accent6">
              <a:lumMod val="40000"/>
              <a:lumOff val="60000"/>
            </a:schemeClr>
          </a:solidFill>
          <a:ln>
            <a:noFill/>
          </a:ln>
        </p:spPr>
        <p:txBody>
          <a:bodyPr rtlCol="0" anchor="ctr">
            <a:spAutoFit/>
          </a:bodyPr>
          <a:lstStyle/>
          <a:p>
            <a:pPr algn="ctr" defTabSz="457200"/>
            <a:endParaRPr lang="en-US" sz="1600" dirty="0">
              <a:solidFill>
                <a:srgbClr val="FFFFFF"/>
              </a:solidFill>
              <a:latin typeface="Arial"/>
              <a:cs typeface="Arial"/>
            </a:endParaRPr>
          </a:p>
        </p:txBody>
      </p:sp>
      <p:sp>
        <p:nvSpPr>
          <p:cNvPr id="56" name="Rectangle 55"/>
          <p:cNvSpPr/>
          <p:nvPr/>
        </p:nvSpPr>
        <p:spPr>
          <a:xfrm>
            <a:off x="7620000" y="3714750"/>
            <a:ext cx="1371600" cy="609600"/>
          </a:xfrm>
          <a:prstGeom prst="rect">
            <a:avLst/>
          </a:prstGeom>
          <a:solidFill>
            <a:schemeClr val="accent6">
              <a:lumMod val="40000"/>
              <a:lumOff val="60000"/>
            </a:schemeClr>
          </a:solidFill>
          <a:ln>
            <a:noFill/>
          </a:ln>
        </p:spPr>
        <p:txBody>
          <a:bodyPr rtlCol="0" anchor="ctr">
            <a:spAutoFit/>
          </a:bodyPr>
          <a:lstStyle/>
          <a:p>
            <a:pPr algn="ctr" defTabSz="457200"/>
            <a:endParaRPr lang="en-US" sz="1600" dirty="0">
              <a:solidFill>
                <a:srgbClr val="FFFFFF"/>
              </a:solidFill>
              <a:latin typeface="Arial"/>
              <a:cs typeface="Arial"/>
            </a:endParaRPr>
          </a:p>
        </p:txBody>
      </p:sp>
      <p:sp>
        <p:nvSpPr>
          <p:cNvPr id="57" name="TextBox 56"/>
          <p:cNvSpPr txBox="1"/>
          <p:nvPr/>
        </p:nvSpPr>
        <p:spPr>
          <a:xfrm>
            <a:off x="2209800" y="3867150"/>
            <a:ext cx="761747" cy="276999"/>
          </a:xfrm>
          <a:prstGeom prst="rect">
            <a:avLst/>
          </a:prstGeom>
          <a:noFill/>
        </p:spPr>
        <p:txBody>
          <a:bodyPr wrap="none" rtlCol="0">
            <a:spAutoFit/>
          </a:bodyPr>
          <a:lstStyle/>
          <a:p>
            <a:pPr defTabSz="457200"/>
            <a:r>
              <a:rPr lang="en-US" sz="1200" dirty="0">
                <a:solidFill>
                  <a:prstClr val="black"/>
                </a:solidFill>
                <a:latin typeface="Arial"/>
                <a:cs typeface="Arial"/>
              </a:rPr>
              <a:t>Compute</a:t>
            </a:r>
          </a:p>
        </p:txBody>
      </p:sp>
      <p:sp>
        <p:nvSpPr>
          <p:cNvPr id="58" name="TextBox 57"/>
          <p:cNvSpPr txBox="1"/>
          <p:nvPr/>
        </p:nvSpPr>
        <p:spPr>
          <a:xfrm>
            <a:off x="3657600" y="3867150"/>
            <a:ext cx="664440" cy="276999"/>
          </a:xfrm>
          <a:prstGeom prst="rect">
            <a:avLst/>
          </a:prstGeom>
          <a:noFill/>
        </p:spPr>
        <p:txBody>
          <a:bodyPr wrap="none" rtlCol="0">
            <a:spAutoFit/>
          </a:bodyPr>
          <a:lstStyle/>
          <a:p>
            <a:pPr defTabSz="457200"/>
            <a:r>
              <a:rPr lang="en-US" sz="1200" dirty="0">
                <a:solidFill>
                  <a:prstClr val="black"/>
                </a:solidFill>
                <a:latin typeface="Arial"/>
                <a:cs typeface="Arial"/>
              </a:rPr>
              <a:t>Storage</a:t>
            </a:r>
          </a:p>
        </p:txBody>
      </p:sp>
      <p:sp>
        <p:nvSpPr>
          <p:cNvPr id="59" name="TextBox 58"/>
          <p:cNvSpPr txBox="1"/>
          <p:nvPr/>
        </p:nvSpPr>
        <p:spPr>
          <a:xfrm>
            <a:off x="4953000" y="3867150"/>
            <a:ext cx="915485" cy="276999"/>
          </a:xfrm>
          <a:prstGeom prst="rect">
            <a:avLst/>
          </a:prstGeom>
          <a:noFill/>
        </p:spPr>
        <p:txBody>
          <a:bodyPr wrap="none" rtlCol="0">
            <a:spAutoFit/>
          </a:bodyPr>
          <a:lstStyle/>
          <a:p>
            <a:pPr defTabSz="457200"/>
            <a:r>
              <a:rPr lang="en-US" sz="1200" dirty="0">
                <a:solidFill>
                  <a:prstClr val="black"/>
                </a:solidFill>
                <a:latin typeface="Arial"/>
                <a:cs typeface="Arial"/>
              </a:rPr>
              <a:t>Networking</a:t>
            </a:r>
          </a:p>
        </p:txBody>
      </p:sp>
      <p:sp>
        <p:nvSpPr>
          <p:cNvPr id="60" name="TextBox 59"/>
          <p:cNvSpPr txBox="1"/>
          <p:nvPr/>
        </p:nvSpPr>
        <p:spPr>
          <a:xfrm>
            <a:off x="6400800" y="3867150"/>
            <a:ext cx="748923" cy="276999"/>
          </a:xfrm>
          <a:prstGeom prst="rect">
            <a:avLst/>
          </a:prstGeom>
          <a:noFill/>
        </p:spPr>
        <p:txBody>
          <a:bodyPr wrap="none" rtlCol="0">
            <a:spAutoFit/>
          </a:bodyPr>
          <a:lstStyle/>
          <a:p>
            <a:pPr defTabSz="457200"/>
            <a:r>
              <a:rPr lang="en-US" sz="1200" dirty="0">
                <a:solidFill>
                  <a:prstClr val="black"/>
                </a:solidFill>
                <a:latin typeface="Arial"/>
                <a:cs typeface="Arial"/>
              </a:rPr>
              <a:t>Analytics</a:t>
            </a:r>
          </a:p>
        </p:txBody>
      </p:sp>
      <p:sp>
        <p:nvSpPr>
          <p:cNvPr id="61" name="TextBox 60"/>
          <p:cNvSpPr txBox="1"/>
          <p:nvPr/>
        </p:nvSpPr>
        <p:spPr>
          <a:xfrm>
            <a:off x="7924800" y="3867150"/>
            <a:ext cx="838691" cy="276999"/>
          </a:xfrm>
          <a:prstGeom prst="rect">
            <a:avLst/>
          </a:prstGeom>
          <a:noFill/>
        </p:spPr>
        <p:txBody>
          <a:bodyPr wrap="none" rtlCol="0">
            <a:spAutoFit/>
          </a:bodyPr>
          <a:lstStyle/>
          <a:p>
            <a:pPr defTabSz="457200"/>
            <a:r>
              <a:rPr lang="en-US" sz="1200" dirty="0">
                <a:solidFill>
                  <a:prstClr val="black"/>
                </a:solidFill>
                <a:latin typeface="Arial"/>
                <a:cs typeface="Arial"/>
              </a:rPr>
              <a:t>Databases</a:t>
            </a:r>
          </a:p>
        </p:txBody>
      </p:sp>
      <p:cxnSp>
        <p:nvCxnSpPr>
          <p:cNvPr id="62" name="Straight Connector 61"/>
          <p:cNvCxnSpPr/>
          <p:nvPr/>
        </p:nvCxnSpPr>
        <p:spPr>
          <a:xfrm flipV="1">
            <a:off x="2667000" y="1657350"/>
            <a:ext cx="0" cy="152400"/>
          </a:xfrm>
          <a:prstGeom prst="line">
            <a:avLst/>
          </a:prstGeom>
          <a:ln>
            <a:solidFill>
              <a:schemeClr val="accent6"/>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962400" y="1657350"/>
            <a:ext cx="0" cy="152400"/>
          </a:xfrm>
          <a:prstGeom prst="line">
            <a:avLst/>
          </a:prstGeom>
          <a:ln>
            <a:solidFill>
              <a:schemeClr val="accent6"/>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5181600" y="1657350"/>
            <a:ext cx="0" cy="152400"/>
          </a:xfrm>
          <a:prstGeom prst="line">
            <a:avLst/>
          </a:prstGeom>
          <a:ln>
            <a:solidFill>
              <a:schemeClr val="accent6"/>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477000" y="1657350"/>
            <a:ext cx="0" cy="152400"/>
          </a:xfrm>
          <a:prstGeom prst="line">
            <a:avLst/>
          </a:prstGeom>
          <a:ln>
            <a:solidFill>
              <a:schemeClr val="accent6"/>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7848600" y="1657350"/>
            <a:ext cx="0" cy="152400"/>
          </a:xfrm>
          <a:prstGeom prst="line">
            <a:avLst/>
          </a:prstGeom>
          <a:ln>
            <a:solidFill>
              <a:schemeClr val="accent6"/>
            </a:solidFill>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152400" y="1123950"/>
            <a:ext cx="1481483" cy="307777"/>
          </a:xfrm>
          <a:prstGeom prst="rect">
            <a:avLst/>
          </a:prstGeom>
          <a:noFill/>
        </p:spPr>
        <p:txBody>
          <a:bodyPr wrap="none" rtlCol="0">
            <a:spAutoFit/>
          </a:bodyPr>
          <a:lstStyle/>
          <a:p>
            <a:pPr defTabSz="457200"/>
            <a:r>
              <a:rPr lang="en-US" sz="1400" b="1" dirty="0">
                <a:solidFill>
                  <a:prstClr val="black"/>
                </a:solidFill>
                <a:latin typeface="Arial"/>
                <a:cs typeface="Arial"/>
              </a:rPr>
              <a:t>Integrated SDK</a:t>
            </a:r>
          </a:p>
        </p:txBody>
      </p:sp>
      <p:pic>
        <p:nvPicPr>
          <p:cNvPr id="45" name="Picture 44"/>
          <p:cNvPicPr>
            <a:picLocks noChangeAspect="1"/>
          </p:cNvPicPr>
          <p:nvPr/>
        </p:nvPicPr>
        <p:blipFill>
          <a:blip r:embed="rId11"/>
          <a:stretch>
            <a:fillRect/>
          </a:stretch>
        </p:blipFill>
        <p:spPr>
          <a:xfrm>
            <a:off x="5814642" y="1913760"/>
            <a:ext cx="383059" cy="393700"/>
          </a:xfrm>
          <a:prstGeom prst="rect">
            <a:avLst/>
          </a:prstGeom>
        </p:spPr>
      </p:pic>
      <p:sp>
        <p:nvSpPr>
          <p:cNvPr id="46" name="Title 1"/>
          <p:cNvSpPr txBox="1">
            <a:spLocks/>
          </p:cNvSpPr>
          <p:nvPr/>
        </p:nvSpPr>
        <p:spPr>
          <a:xfrm>
            <a:off x="199563" y="120828"/>
            <a:ext cx="8229600" cy="539496"/>
          </a:xfrm>
          <a:prstGeom prst="rect">
            <a:avLst/>
          </a:prstGeom>
        </p:spPr>
        <p:txBody>
          <a:bodyPr vert="horz" lIns="91440" tIns="45720" rIns="91440" bIns="45720" rtlCol="0" anchor="ctr" anchorCtr="0">
            <a:normAutofit fontScale="90000" lnSpcReduction="10000"/>
          </a:bodyPr>
          <a:lstStyle>
            <a:lvl1pPr algn="l" defTabSz="457200" rtl="0" eaLnBrk="1" latinLnBrk="0" hangingPunct="1">
              <a:spcBef>
                <a:spcPct val="0"/>
              </a:spcBef>
              <a:buNone/>
              <a:defRPr sz="3600" b="1" i="0" kern="1200">
                <a:solidFill>
                  <a:srgbClr val="595A5D"/>
                </a:solidFill>
                <a:latin typeface="Arial"/>
                <a:ea typeface="+mj-ea"/>
                <a:cs typeface="Arial"/>
              </a:defRPr>
            </a:lvl1pPr>
          </a:lstStyle>
          <a:p>
            <a:r>
              <a:rPr lang="en-US" dirty="0">
                <a:solidFill>
                  <a:schemeClr val="tx1"/>
                </a:solidFill>
                <a:latin typeface="Arial" charset="0"/>
              </a:rPr>
              <a:t>AWS Mobile Stack</a:t>
            </a:r>
            <a:endParaRPr lang="en-US" dirty="0">
              <a:solidFill>
                <a:schemeClr val="tx1"/>
              </a:solidFill>
            </a:endParaRPr>
          </a:p>
        </p:txBody>
      </p:sp>
      <p:pic>
        <p:nvPicPr>
          <p:cNvPr id="2" name="Picture 1"/>
          <p:cNvPicPr>
            <a:picLocks noChangeAspect="1"/>
          </p:cNvPicPr>
          <p:nvPr/>
        </p:nvPicPr>
        <p:blipFill>
          <a:blip r:embed="rId12"/>
          <a:stretch>
            <a:fillRect/>
          </a:stretch>
        </p:blipFill>
        <p:spPr>
          <a:xfrm>
            <a:off x="2122688" y="2734370"/>
            <a:ext cx="928747" cy="464374"/>
          </a:xfrm>
          <a:prstGeom prst="rect">
            <a:avLst/>
          </a:prstGeom>
        </p:spPr>
      </p:pic>
      <p:sp>
        <p:nvSpPr>
          <p:cNvPr id="48" name="TextBox 47"/>
          <p:cNvSpPr txBox="1"/>
          <p:nvPr/>
        </p:nvSpPr>
        <p:spPr>
          <a:xfrm>
            <a:off x="2052750" y="3185319"/>
            <a:ext cx="1141183" cy="276999"/>
          </a:xfrm>
          <a:prstGeom prst="rect">
            <a:avLst/>
          </a:prstGeom>
          <a:noFill/>
        </p:spPr>
        <p:txBody>
          <a:bodyPr wrap="none" rtlCol="0">
            <a:spAutoFit/>
          </a:bodyPr>
          <a:lstStyle/>
          <a:p>
            <a:pPr defTabSz="457200"/>
            <a:r>
              <a:rPr lang="en-US" sz="1200" dirty="0">
                <a:solidFill>
                  <a:prstClr val="black"/>
                </a:solidFill>
                <a:latin typeface="Arial"/>
                <a:cs typeface="Arial"/>
              </a:rPr>
              <a:t>AWS Lambda</a:t>
            </a:r>
          </a:p>
        </p:txBody>
      </p:sp>
      <p:sp>
        <p:nvSpPr>
          <p:cNvPr id="49" name="TextBox 48"/>
          <p:cNvSpPr txBox="1"/>
          <p:nvPr/>
        </p:nvSpPr>
        <p:spPr>
          <a:xfrm>
            <a:off x="2151714" y="2311235"/>
            <a:ext cx="851841" cy="461665"/>
          </a:xfrm>
          <a:prstGeom prst="rect">
            <a:avLst/>
          </a:prstGeom>
          <a:noFill/>
        </p:spPr>
        <p:txBody>
          <a:bodyPr wrap="none" rtlCol="0">
            <a:spAutoFit/>
          </a:bodyPr>
          <a:lstStyle/>
          <a:p>
            <a:pPr defTabSz="457200"/>
            <a:r>
              <a:rPr lang="en-US" sz="1200" dirty="0">
                <a:solidFill>
                  <a:prstClr val="black"/>
                </a:solidFill>
                <a:latin typeface="Arial"/>
                <a:cs typeface="Arial"/>
              </a:rPr>
              <a:t>Lambda </a:t>
            </a:r>
          </a:p>
          <a:p>
            <a:pPr defTabSz="457200"/>
            <a:r>
              <a:rPr lang="en-US" sz="1200" dirty="0">
                <a:solidFill>
                  <a:prstClr val="black"/>
                </a:solidFill>
                <a:latin typeface="Arial"/>
                <a:cs typeface="Arial"/>
              </a:rPr>
              <a:t>Functions</a:t>
            </a:r>
          </a:p>
        </p:txBody>
      </p:sp>
      <p:sp>
        <p:nvSpPr>
          <p:cNvPr id="7" name="TextBox 6"/>
          <p:cNvSpPr txBox="1"/>
          <p:nvPr/>
        </p:nvSpPr>
        <p:spPr>
          <a:xfrm>
            <a:off x="2160747" y="1962570"/>
            <a:ext cx="325730" cy="369332"/>
          </a:xfrm>
          <a:prstGeom prst="rect">
            <a:avLst/>
          </a:prstGeom>
          <a:noFill/>
        </p:spPr>
        <p:txBody>
          <a:bodyPr wrap="none" rtlCol="0">
            <a:spAutoFit/>
          </a:bodyPr>
          <a:lstStyle/>
          <a:p>
            <a:r>
              <a:rPr lang="en-US" b="1" dirty="0" err="1">
                <a:solidFill>
                  <a:srgbClr val="F79646"/>
                </a:solidFill>
              </a:rPr>
              <a:t>λ</a:t>
            </a:r>
            <a:endParaRPr lang="en-US" b="1" dirty="0">
              <a:solidFill>
                <a:srgbClr val="F79646"/>
              </a:solidFill>
            </a:endParaRPr>
          </a:p>
        </p:txBody>
      </p:sp>
      <p:sp>
        <p:nvSpPr>
          <p:cNvPr id="50" name="TextBox 49"/>
          <p:cNvSpPr txBox="1"/>
          <p:nvPr/>
        </p:nvSpPr>
        <p:spPr>
          <a:xfrm>
            <a:off x="2395618" y="1884080"/>
            <a:ext cx="325730" cy="369332"/>
          </a:xfrm>
          <a:prstGeom prst="rect">
            <a:avLst/>
          </a:prstGeom>
          <a:noFill/>
        </p:spPr>
        <p:txBody>
          <a:bodyPr wrap="none" rtlCol="0">
            <a:spAutoFit/>
          </a:bodyPr>
          <a:lstStyle/>
          <a:p>
            <a:r>
              <a:rPr lang="en-US" b="1" dirty="0" err="1">
                <a:solidFill>
                  <a:srgbClr val="F79646"/>
                </a:solidFill>
              </a:rPr>
              <a:t>λ</a:t>
            </a:r>
            <a:endParaRPr lang="en-US" b="1" dirty="0">
              <a:solidFill>
                <a:srgbClr val="F79646"/>
              </a:solidFill>
            </a:endParaRPr>
          </a:p>
        </p:txBody>
      </p:sp>
      <p:sp>
        <p:nvSpPr>
          <p:cNvPr id="51" name="TextBox 50"/>
          <p:cNvSpPr txBox="1"/>
          <p:nvPr/>
        </p:nvSpPr>
        <p:spPr>
          <a:xfrm>
            <a:off x="2610043" y="2065494"/>
            <a:ext cx="325730" cy="369332"/>
          </a:xfrm>
          <a:prstGeom prst="rect">
            <a:avLst/>
          </a:prstGeom>
          <a:noFill/>
        </p:spPr>
        <p:txBody>
          <a:bodyPr wrap="none" rtlCol="0">
            <a:spAutoFit/>
          </a:bodyPr>
          <a:lstStyle/>
          <a:p>
            <a:r>
              <a:rPr lang="en-US" b="1" dirty="0" err="1">
                <a:solidFill>
                  <a:srgbClr val="F79646"/>
                </a:solidFill>
              </a:rPr>
              <a:t>λ</a:t>
            </a:r>
            <a:endParaRPr lang="en-US" b="1" dirty="0">
              <a:solidFill>
                <a:srgbClr val="F79646"/>
              </a:solidFill>
            </a:endParaRPr>
          </a:p>
        </p:txBody>
      </p:sp>
      <p:sp>
        <p:nvSpPr>
          <p:cNvPr id="63" name="TextBox 62"/>
          <p:cNvSpPr txBox="1"/>
          <p:nvPr/>
        </p:nvSpPr>
        <p:spPr>
          <a:xfrm>
            <a:off x="2676021" y="1867587"/>
            <a:ext cx="325730" cy="369332"/>
          </a:xfrm>
          <a:prstGeom prst="rect">
            <a:avLst/>
          </a:prstGeom>
          <a:noFill/>
        </p:spPr>
        <p:txBody>
          <a:bodyPr wrap="none" rtlCol="0">
            <a:spAutoFit/>
          </a:bodyPr>
          <a:lstStyle/>
          <a:p>
            <a:r>
              <a:rPr lang="en-US" b="1" dirty="0" err="1">
                <a:solidFill>
                  <a:srgbClr val="F79646"/>
                </a:solidFill>
              </a:rPr>
              <a:t>λ</a:t>
            </a:r>
            <a:endParaRPr lang="en-US" b="1" dirty="0">
              <a:solidFill>
                <a:srgbClr val="F79646"/>
              </a:solidFill>
            </a:endParaRPr>
          </a:p>
        </p:txBody>
      </p:sp>
    </p:spTree>
    <p:extLst>
      <p:ext uri="{BB962C8B-B14F-4D97-AF65-F5344CB8AC3E}">
        <p14:creationId xmlns:p14="http://schemas.microsoft.com/office/powerpoint/2010/main" val="142036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Cognito </a:t>
            </a:r>
          </a:p>
        </p:txBody>
      </p:sp>
      <p:sp>
        <p:nvSpPr>
          <p:cNvPr id="5" name="TextBox 4"/>
          <p:cNvSpPr txBox="1"/>
          <p:nvPr/>
        </p:nvSpPr>
        <p:spPr>
          <a:xfrm>
            <a:off x="3975384" y="2181336"/>
            <a:ext cx="1523999" cy="416890"/>
          </a:xfrm>
          <a:prstGeom prst="rect">
            <a:avLst/>
          </a:prstGeom>
          <a:noFill/>
        </p:spPr>
        <p:txBody>
          <a:bodyPr wrap="square" rtlCol="0">
            <a:noAutofit/>
          </a:bodyPr>
          <a:lstStyle/>
          <a:p>
            <a:pPr algn="ctr"/>
            <a:r>
              <a:rPr lang="en-US" sz="1050" dirty="0">
                <a:solidFill>
                  <a:schemeClr val="accent3"/>
                </a:solidFill>
                <a:latin typeface="Arial"/>
                <a:cs typeface="Arial"/>
              </a:rPr>
              <a:t>Simplifies Identity and Access Management</a:t>
            </a:r>
          </a:p>
        </p:txBody>
      </p:sp>
      <p:pic>
        <p:nvPicPr>
          <p:cNvPr id="6" name="Picture 5" descr="Numbe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33550"/>
            <a:ext cx="294380" cy="405952"/>
          </a:xfrm>
          <a:prstGeom prst="rect">
            <a:avLst/>
          </a:prstGeom>
        </p:spPr>
      </p:pic>
      <p:sp>
        <p:nvSpPr>
          <p:cNvPr id="7" name="Rectangle 6"/>
          <p:cNvSpPr/>
          <p:nvPr/>
        </p:nvSpPr>
        <p:spPr>
          <a:xfrm>
            <a:off x="6078120" y="3857290"/>
            <a:ext cx="1692554" cy="646331"/>
          </a:xfrm>
          <a:prstGeom prst="rect">
            <a:avLst/>
          </a:prstGeom>
        </p:spPr>
        <p:txBody>
          <a:bodyPr wrap="square">
            <a:spAutoFit/>
          </a:bodyPr>
          <a:lstStyle/>
          <a:p>
            <a:pPr algn="ctr"/>
            <a:r>
              <a:rPr lang="en-US" sz="1200" dirty="0">
                <a:solidFill>
                  <a:srgbClr val="000000"/>
                </a:solidFill>
                <a:latin typeface="Arial"/>
                <a:cs typeface="Arial"/>
              </a:rPr>
              <a:t>Securely access all AWS services from Mobile device</a:t>
            </a:r>
            <a:endParaRPr lang="en-US" sz="1200" dirty="0"/>
          </a:p>
        </p:txBody>
      </p:sp>
      <p:sp>
        <p:nvSpPr>
          <p:cNvPr id="9" name="TextBox 8"/>
          <p:cNvSpPr txBox="1"/>
          <p:nvPr/>
        </p:nvSpPr>
        <p:spPr>
          <a:xfrm>
            <a:off x="1841784" y="2185801"/>
            <a:ext cx="1524000" cy="416890"/>
          </a:xfrm>
          <a:prstGeom prst="rect">
            <a:avLst/>
          </a:prstGeom>
          <a:noFill/>
        </p:spPr>
        <p:txBody>
          <a:bodyPr wrap="square" rtlCol="0">
            <a:noAutofit/>
          </a:bodyPr>
          <a:lstStyle/>
          <a:p>
            <a:pPr algn="ctr"/>
            <a:r>
              <a:rPr lang="en-US" sz="1050" dirty="0">
                <a:solidFill>
                  <a:srgbClr val="C0504D"/>
                </a:solidFill>
                <a:latin typeface="Arial"/>
                <a:cs typeface="Arial"/>
              </a:rPr>
              <a:t>Cross-device and Cross-platform Sync</a:t>
            </a:r>
          </a:p>
        </p:txBody>
      </p:sp>
      <p:pic>
        <p:nvPicPr>
          <p:cNvPr id="10" name="Picture 9" descr="Number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672" y="1738015"/>
            <a:ext cx="294379" cy="405952"/>
          </a:xfrm>
          <a:prstGeom prst="rect">
            <a:avLst/>
          </a:prstGeom>
        </p:spPr>
      </p:pic>
      <p:pic>
        <p:nvPicPr>
          <p:cNvPr id="12" name="Picture 11" descr="Connected Databas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2724150"/>
            <a:ext cx="1609635" cy="477456"/>
          </a:xfrm>
          <a:prstGeom prst="rect">
            <a:avLst/>
          </a:prstGeom>
        </p:spPr>
      </p:pic>
      <p:sp>
        <p:nvSpPr>
          <p:cNvPr id="14" name="TextBox 13"/>
          <p:cNvSpPr txBox="1"/>
          <p:nvPr/>
        </p:nvSpPr>
        <p:spPr>
          <a:xfrm>
            <a:off x="6096000" y="2190750"/>
            <a:ext cx="1643128" cy="416890"/>
          </a:xfrm>
          <a:prstGeom prst="rect">
            <a:avLst/>
          </a:prstGeom>
          <a:noFill/>
        </p:spPr>
        <p:txBody>
          <a:bodyPr wrap="square" rtlCol="0">
            <a:noAutofit/>
          </a:bodyPr>
          <a:lstStyle/>
          <a:p>
            <a:pPr algn="ctr"/>
            <a:r>
              <a:rPr lang="en-US" sz="1050" dirty="0">
                <a:solidFill>
                  <a:schemeClr val="accent4"/>
                </a:solidFill>
                <a:latin typeface="Arial"/>
                <a:cs typeface="Arial"/>
              </a:rPr>
              <a:t>Implement security best practices</a:t>
            </a:r>
          </a:p>
        </p:txBody>
      </p:sp>
      <p:pic>
        <p:nvPicPr>
          <p:cNvPr id="15" name="Picture 14" descr="Number 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9083" y="1733550"/>
            <a:ext cx="294379" cy="405952"/>
          </a:xfrm>
          <a:prstGeom prst="rect">
            <a:avLst/>
          </a:prstGeom>
        </p:spPr>
      </p:pic>
      <p:sp>
        <p:nvSpPr>
          <p:cNvPr id="3" name="TextBox 2"/>
          <p:cNvSpPr txBox="1"/>
          <p:nvPr/>
        </p:nvSpPr>
        <p:spPr>
          <a:xfrm>
            <a:off x="542878" y="1141745"/>
            <a:ext cx="8229600" cy="369332"/>
          </a:xfrm>
          <a:prstGeom prst="rect">
            <a:avLst/>
          </a:prstGeom>
          <a:noFill/>
        </p:spPr>
        <p:txBody>
          <a:bodyPr wrap="square" rtlCol="0">
            <a:spAutoFit/>
          </a:bodyPr>
          <a:lstStyle/>
          <a:p>
            <a:r>
              <a:rPr lang="en-US" dirty="0">
                <a:latin typeface="Arial"/>
                <a:cs typeface="Arial"/>
              </a:rPr>
              <a:t>“Your App data is secure, available offline, and kept in sync between devices”</a:t>
            </a:r>
          </a:p>
        </p:txBody>
      </p:sp>
      <p:sp>
        <p:nvSpPr>
          <p:cNvPr id="4" name="Rectangle 3"/>
          <p:cNvSpPr/>
          <p:nvPr/>
        </p:nvSpPr>
        <p:spPr>
          <a:xfrm>
            <a:off x="1742491" y="3768015"/>
            <a:ext cx="1828800" cy="646331"/>
          </a:xfrm>
          <a:prstGeom prst="rect">
            <a:avLst/>
          </a:prstGeom>
        </p:spPr>
        <p:txBody>
          <a:bodyPr wrap="square">
            <a:spAutoFit/>
          </a:bodyPr>
          <a:lstStyle/>
          <a:p>
            <a:pPr algn="ctr"/>
            <a:r>
              <a:rPr lang="en-US" sz="1200" dirty="0">
                <a:solidFill>
                  <a:srgbClr val="000000"/>
                </a:solidFill>
                <a:latin typeface="Arial"/>
                <a:cs typeface="Arial"/>
              </a:rPr>
              <a:t>Synchronize user’s data across devices and platforms</a:t>
            </a:r>
          </a:p>
        </p:txBody>
      </p:sp>
      <p:pic>
        <p:nvPicPr>
          <p:cNvPr id="25" name="Picture 24" descr="Cop_Seriou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3051" y="2673413"/>
            <a:ext cx="397259" cy="936674"/>
          </a:xfrm>
          <a:prstGeom prst="rect">
            <a:avLst/>
          </a:prstGeom>
        </p:spPr>
      </p:pic>
      <p:pic>
        <p:nvPicPr>
          <p:cNvPr id="45" name="Picture 44"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31617" y="3015613"/>
            <a:ext cx="287995" cy="263339"/>
          </a:xfrm>
          <a:prstGeom prst="rect">
            <a:avLst/>
          </a:prstGeom>
        </p:spPr>
      </p:pic>
      <p:grpSp>
        <p:nvGrpSpPr>
          <p:cNvPr id="46" name="Group 45"/>
          <p:cNvGrpSpPr/>
          <p:nvPr/>
        </p:nvGrpSpPr>
        <p:grpSpPr>
          <a:xfrm flipH="1">
            <a:off x="6351159" y="2672440"/>
            <a:ext cx="710028" cy="388399"/>
            <a:chOff x="1524000" y="895350"/>
            <a:chExt cx="1600200" cy="856927"/>
          </a:xfrm>
        </p:grpSpPr>
        <p:pic>
          <p:nvPicPr>
            <p:cNvPr id="47" name="Picture 46" descr="cloud-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48" name="Picture 47" descr="cloud-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828800" y="1200150"/>
              <a:ext cx="609600" cy="380742"/>
            </a:xfrm>
            <a:prstGeom prst="rect">
              <a:avLst/>
            </a:prstGeom>
          </p:spPr>
        </p:pic>
        <p:pic>
          <p:nvPicPr>
            <p:cNvPr id="49" name="Picture 48" descr="cloud-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50" name="Picture 49" descr="cloud-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pic>
        <p:nvPicPr>
          <p:cNvPr id="26" name="Picture 25"/>
          <p:cNvPicPr>
            <a:picLocks noChangeAspect="1"/>
          </p:cNvPicPr>
          <p:nvPr/>
        </p:nvPicPr>
        <p:blipFill>
          <a:blip r:embed="rId10"/>
          <a:stretch>
            <a:fillRect/>
          </a:stretch>
        </p:blipFill>
        <p:spPr>
          <a:xfrm>
            <a:off x="4222362" y="2787142"/>
            <a:ext cx="330294" cy="330294"/>
          </a:xfrm>
          <a:prstGeom prst="rect">
            <a:avLst/>
          </a:prstGeom>
        </p:spPr>
      </p:pic>
      <p:pic>
        <p:nvPicPr>
          <p:cNvPr id="30" name="Picture 29"/>
          <p:cNvPicPr>
            <a:picLocks noChangeAspect="1"/>
          </p:cNvPicPr>
          <p:nvPr/>
        </p:nvPicPr>
        <p:blipFill>
          <a:blip r:embed="rId11"/>
          <a:stretch>
            <a:fillRect/>
          </a:stretch>
        </p:blipFill>
        <p:spPr>
          <a:xfrm>
            <a:off x="4585655" y="2787266"/>
            <a:ext cx="327580" cy="327580"/>
          </a:xfrm>
          <a:prstGeom prst="rect">
            <a:avLst/>
          </a:prstGeom>
        </p:spPr>
      </p:pic>
      <p:pic>
        <p:nvPicPr>
          <p:cNvPr id="31" name="Picture 30"/>
          <p:cNvPicPr>
            <a:picLocks noChangeAspect="1"/>
          </p:cNvPicPr>
          <p:nvPr/>
        </p:nvPicPr>
        <p:blipFill>
          <a:blip r:embed="rId12"/>
          <a:stretch>
            <a:fillRect/>
          </a:stretch>
        </p:blipFill>
        <p:spPr>
          <a:xfrm>
            <a:off x="4939129" y="2786624"/>
            <a:ext cx="324104" cy="331228"/>
          </a:xfrm>
          <a:prstGeom prst="rect">
            <a:avLst/>
          </a:prstGeom>
        </p:spPr>
      </p:pic>
      <p:sp>
        <p:nvSpPr>
          <p:cNvPr id="32" name="Rectangle 31"/>
          <p:cNvSpPr/>
          <p:nvPr/>
        </p:nvSpPr>
        <p:spPr>
          <a:xfrm>
            <a:off x="3810000" y="3790950"/>
            <a:ext cx="1828800" cy="646331"/>
          </a:xfrm>
          <a:prstGeom prst="rect">
            <a:avLst/>
          </a:prstGeom>
        </p:spPr>
        <p:txBody>
          <a:bodyPr wrap="square">
            <a:spAutoFit/>
          </a:bodyPr>
          <a:lstStyle/>
          <a:p>
            <a:pPr algn="ctr"/>
            <a:r>
              <a:rPr lang="en-US" sz="1200" dirty="0">
                <a:solidFill>
                  <a:srgbClr val="000000"/>
                </a:solidFill>
                <a:latin typeface="Arial"/>
                <a:cs typeface="Arial"/>
              </a:rPr>
              <a:t>Manage users as unique identities across identity providers</a:t>
            </a:r>
          </a:p>
        </p:txBody>
      </p:sp>
      <p:pic>
        <p:nvPicPr>
          <p:cNvPr id="33" name="Picture 32"/>
          <p:cNvPicPr>
            <a:picLocks noChangeAspect="1"/>
          </p:cNvPicPr>
          <p:nvPr/>
        </p:nvPicPr>
        <p:blipFill>
          <a:blip r:embed="rId13"/>
          <a:stretch>
            <a:fillRect/>
          </a:stretch>
        </p:blipFill>
        <p:spPr>
          <a:xfrm>
            <a:off x="4378182" y="3164946"/>
            <a:ext cx="308930" cy="308930"/>
          </a:xfrm>
          <a:prstGeom prst="rect">
            <a:avLst/>
          </a:prstGeom>
        </p:spPr>
      </p:pic>
      <p:sp>
        <p:nvSpPr>
          <p:cNvPr id="34" name="TextBox 33"/>
          <p:cNvSpPr txBox="1"/>
          <p:nvPr/>
        </p:nvSpPr>
        <p:spPr>
          <a:xfrm>
            <a:off x="4284468" y="3393802"/>
            <a:ext cx="511754" cy="253915"/>
          </a:xfrm>
          <a:prstGeom prst="rect">
            <a:avLst/>
          </a:prstGeom>
          <a:noFill/>
        </p:spPr>
        <p:txBody>
          <a:bodyPr wrap="none" rtlCol="0">
            <a:spAutoFit/>
          </a:bodyPr>
          <a:lstStyle/>
          <a:p>
            <a:r>
              <a:rPr lang="en-US" sz="900" b="1" dirty="0"/>
              <a:t>Guest</a:t>
            </a:r>
          </a:p>
        </p:txBody>
      </p:sp>
      <p:pic>
        <p:nvPicPr>
          <p:cNvPr id="27" name="Picture 26" descr="EC2-DB-on-Instanc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798074" y="3098672"/>
            <a:ext cx="484949" cy="442509"/>
          </a:xfrm>
          <a:prstGeom prst="rect">
            <a:avLst/>
          </a:prstGeom>
        </p:spPr>
      </p:pic>
      <p:sp>
        <p:nvSpPr>
          <p:cNvPr id="28" name="TextBox 27"/>
          <p:cNvSpPr txBox="1"/>
          <p:nvPr/>
        </p:nvSpPr>
        <p:spPr>
          <a:xfrm>
            <a:off x="4705316" y="3401642"/>
            <a:ext cx="714665" cy="369332"/>
          </a:xfrm>
          <a:prstGeom prst="rect">
            <a:avLst/>
          </a:prstGeom>
          <a:noFill/>
        </p:spPr>
        <p:txBody>
          <a:bodyPr wrap="none" rtlCol="0">
            <a:spAutoFit/>
          </a:bodyPr>
          <a:lstStyle/>
          <a:p>
            <a:pPr algn="ctr"/>
            <a:r>
              <a:rPr lang="en-US" sz="900" b="1" dirty="0"/>
              <a:t>Your own </a:t>
            </a:r>
          </a:p>
          <a:p>
            <a:r>
              <a:rPr lang="en-US" sz="900" b="1" dirty="0" err="1"/>
              <a:t>Auth</a:t>
            </a:r>
            <a:endParaRPr lang="en-US" sz="900" b="1" dirty="0"/>
          </a:p>
        </p:txBody>
      </p:sp>
    </p:spTree>
    <p:extLst>
      <p:ext uri="{BB962C8B-B14F-4D97-AF65-F5344CB8AC3E}">
        <p14:creationId xmlns:p14="http://schemas.microsoft.com/office/powerpoint/2010/main" val="67003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410200" y="1733550"/>
            <a:ext cx="469900" cy="469900"/>
          </a:xfrm>
          <a:prstGeom prst="rect">
            <a:avLst/>
          </a:prstGeom>
        </p:spPr>
      </p:pic>
      <p:pic>
        <p:nvPicPr>
          <p:cNvPr id="16" name="Picture 15"/>
          <p:cNvPicPr>
            <a:picLocks noChangeAspect="1"/>
          </p:cNvPicPr>
          <p:nvPr/>
        </p:nvPicPr>
        <p:blipFill>
          <a:blip r:embed="rId4"/>
          <a:stretch>
            <a:fillRect/>
          </a:stretch>
        </p:blipFill>
        <p:spPr>
          <a:xfrm>
            <a:off x="6019800" y="1733550"/>
            <a:ext cx="457200" cy="457200"/>
          </a:xfrm>
          <a:prstGeom prst="rect">
            <a:avLst/>
          </a:prstGeom>
        </p:spPr>
      </p:pic>
      <p:pic>
        <p:nvPicPr>
          <p:cNvPr id="17" name="Picture 16"/>
          <p:cNvPicPr>
            <a:picLocks noChangeAspect="1"/>
          </p:cNvPicPr>
          <p:nvPr/>
        </p:nvPicPr>
        <p:blipFill>
          <a:blip r:embed="rId5"/>
          <a:stretch>
            <a:fillRect/>
          </a:stretch>
        </p:blipFill>
        <p:spPr>
          <a:xfrm>
            <a:off x="6553200" y="1742550"/>
            <a:ext cx="457200" cy="467249"/>
          </a:xfrm>
          <a:prstGeom prst="rect">
            <a:avLst/>
          </a:prstGeom>
        </p:spPr>
      </p:pic>
      <p:pic>
        <p:nvPicPr>
          <p:cNvPr id="22" name="Picture 21" descr="iPhone-Mobi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322" y="2898002"/>
            <a:ext cx="425878" cy="795294"/>
          </a:xfrm>
          <a:prstGeom prst="rect">
            <a:avLst/>
          </a:prstGeom>
        </p:spPr>
      </p:pic>
      <p:pic>
        <p:nvPicPr>
          <p:cNvPr id="23" name="Picture 22" descr="Kindle-Fire-H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3096" y="2876549"/>
            <a:ext cx="1106457" cy="838200"/>
          </a:xfrm>
          <a:prstGeom prst="rect">
            <a:avLst/>
          </a:prstGeom>
        </p:spPr>
      </p:pic>
      <p:pic>
        <p:nvPicPr>
          <p:cNvPr id="24" name="Picture 23" descr="Browers-Chro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65170" y="2922503"/>
            <a:ext cx="1017157" cy="746292"/>
          </a:xfrm>
          <a:prstGeom prst="rect">
            <a:avLst/>
          </a:prstGeom>
        </p:spPr>
      </p:pic>
      <p:sp>
        <p:nvSpPr>
          <p:cNvPr id="26" name="TextBox 25"/>
          <p:cNvSpPr txBox="1"/>
          <p:nvPr/>
        </p:nvSpPr>
        <p:spPr>
          <a:xfrm>
            <a:off x="7772400" y="1657350"/>
            <a:ext cx="1160235" cy="584776"/>
          </a:xfrm>
          <a:prstGeom prst="rect">
            <a:avLst/>
          </a:prstGeom>
          <a:noFill/>
        </p:spPr>
        <p:txBody>
          <a:bodyPr wrap="square" rtlCol="0">
            <a:spAutoFit/>
          </a:bodyPr>
          <a:lstStyle/>
          <a:p>
            <a:r>
              <a:rPr lang="en-US" sz="1600" dirty="0">
                <a:latin typeface="Arial"/>
                <a:cs typeface="Arial"/>
              </a:rPr>
              <a:t>Identity Providers</a:t>
            </a:r>
          </a:p>
        </p:txBody>
      </p:sp>
      <p:grpSp>
        <p:nvGrpSpPr>
          <p:cNvPr id="94" name="Group 93"/>
          <p:cNvGrpSpPr/>
          <p:nvPr/>
        </p:nvGrpSpPr>
        <p:grpSpPr>
          <a:xfrm>
            <a:off x="4876800" y="209550"/>
            <a:ext cx="3901504" cy="868680"/>
            <a:chOff x="4800600" y="1504950"/>
            <a:chExt cx="3901504" cy="868680"/>
          </a:xfrm>
        </p:grpSpPr>
        <p:sp>
          <p:nvSpPr>
            <p:cNvPr id="27" name="TextBox 26"/>
            <p:cNvSpPr txBox="1"/>
            <p:nvPr/>
          </p:nvSpPr>
          <p:spPr>
            <a:xfrm>
              <a:off x="7696200" y="1687830"/>
              <a:ext cx="1005904" cy="584776"/>
            </a:xfrm>
            <a:prstGeom prst="rect">
              <a:avLst/>
            </a:prstGeom>
            <a:noFill/>
          </p:spPr>
          <p:txBody>
            <a:bodyPr wrap="none" rtlCol="0">
              <a:spAutoFit/>
            </a:bodyPr>
            <a:lstStyle/>
            <a:p>
              <a:r>
                <a:rPr lang="en-US" sz="1600" dirty="0">
                  <a:latin typeface="Arial"/>
                  <a:cs typeface="Arial"/>
                </a:rPr>
                <a:t>Unique</a:t>
              </a:r>
            </a:p>
            <a:p>
              <a:r>
                <a:rPr lang="en-US" sz="1600" dirty="0">
                  <a:latin typeface="Arial"/>
                  <a:cs typeface="Arial"/>
                </a:rPr>
                <a:t>Identities</a:t>
              </a:r>
            </a:p>
          </p:txBody>
        </p:sp>
        <p:pic>
          <p:nvPicPr>
            <p:cNvPr id="18" name="Picture 17" descr="Engine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97136" y="1573724"/>
              <a:ext cx="305304" cy="685800"/>
            </a:xfrm>
            <a:prstGeom prst="rect">
              <a:avLst/>
            </a:prstGeom>
          </p:spPr>
        </p:pic>
        <p:pic>
          <p:nvPicPr>
            <p:cNvPr id="19" name="Picture 18" descr="Doctor-Scientis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43600" y="1611631"/>
              <a:ext cx="317810" cy="685800"/>
            </a:xfrm>
            <a:prstGeom prst="rect">
              <a:avLst/>
            </a:prstGeom>
          </p:spPr>
        </p:pic>
        <p:pic>
          <p:nvPicPr>
            <p:cNvPr id="20" name="Picture 19" descr="Doctor-Scientist.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1941" y="1611631"/>
              <a:ext cx="317809" cy="685800"/>
            </a:xfrm>
            <a:prstGeom prst="rect">
              <a:avLst/>
            </a:prstGeom>
          </p:spPr>
        </p:pic>
        <p:sp>
          <p:nvSpPr>
            <p:cNvPr id="21" name="Rounded Rectangle 20"/>
            <p:cNvSpPr/>
            <p:nvPr/>
          </p:nvSpPr>
          <p:spPr>
            <a:xfrm>
              <a:off x="4800600" y="1504950"/>
              <a:ext cx="2743200" cy="868680"/>
            </a:xfrm>
            <a:prstGeom prst="roundRect">
              <a:avLst/>
            </a:prstGeom>
            <a:noFill/>
            <a:ln w="38100" cmpd="sng">
              <a:solidFill>
                <a:schemeClr val="tx1"/>
              </a:solidFill>
            </a:ln>
          </p:spPr>
          <p:txBody>
            <a:bodyPr rtlCol="0" anchor="ctr">
              <a:spAutoFit/>
            </a:bodyPr>
            <a:lstStyle/>
            <a:p>
              <a:pPr algn="ctr"/>
              <a:endParaRPr lang="en-US" dirty="0">
                <a:ln w="38100" cmpd="sng">
                  <a:solidFill>
                    <a:srgbClr val="000000"/>
                  </a:solidFill>
                </a:ln>
                <a:latin typeface="Arial"/>
                <a:cs typeface="Arial"/>
              </a:endParaRPr>
            </a:p>
          </p:txBody>
        </p:sp>
        <p:sp>
          <p:nvSpPr>
            <p:cNvPr id="25" name="TextBox 24"/>
            <p:cNvSpPr txBox="1"/>
            <p:nvPr/>
          </p:nvSpPr>
          <p:spPr>
            <a:xfrm>
              <a:off x="5034447" y="1992630"/>
              <a:ext cx="515486" cy="338554"/>
            </a:xfrm>
            <a:prstGeom prst="rect">
              <a:avLst/>
            </a:prstGeom>
            <a:noFill/>
          </p:spPr>
          <p:txBody>
            <a:bodyPr wrap="none" rtlCol="0">
              <a:spAutoFit/>
            </a:bodyPr>
            <a:lstStyle/>
            <a:p>
              <a:r>
                <a:rPr lang="en-US" sz="1600" dirty="0">
                  <a:latin typeface="Arial"/>
                  <a:cs typeface="Arial"/>
                </a:rPr>
                <a:t>Joe</a:t>
              </a:r>
            </a:p>
          </p:txBody>
        </p:sp>
        <p:sp>
          <p:nvSpPr>
            <p:cNvPr id="28" name="TextBox 27"/>
            <p:cNvSpPr txBox="1"/>
            <p:nvPr/>
          </p:nvSpPr>
          <p:spPr>
            <a:xfrm>
              <a:off x="5854733" y="1992630"/>
              <a:ext cx="663864" cy="338554"/>
            </a:xfrm>
            <a:prstGeom prst="rect">
              <a:avLst/>
            </a:prstGeom>
            <a:noFill/>
          </p:spPr>
          <p:txBody>
            <a:bodyPr wrap="none" rtlCol="0">
              <a:spAutoFit/>
            </a:bodyPr>
            <a:lstStyle/>
            <a:p>
              <a:r>
                <a:rPr lang="en-US" sz="1600" dirty="0">
                  <a:latin typeface="Arial"/>
                  <a:cs typeface="Arial"/>
                </a:rPr>
                <a:t>Anna</a:t>
              </a:r>
            </a:p>
          </p:txBody>
        </p:sp>
        <p:sp>
          <p:nvSpPr>
            <p:cNvPr id="29" name="TextBox 28"/>
            <p:cNvSpPr txBox="1"/>
            <p:nvPr/>
          </p:nvSpPr>
          <p:spPr>
            <a:xfrm>
              <a:off x="6692933" y="1992630"/>
              <a:ext cx="549750" cy="338554"/>
            </a:xfrm>
            <a:prstGeom prst="rect">
              <a:avLst/>
            </a:prstGeom>
            <a:noFill/>
          </p:spPr>
          <p:txBody>
            <a:bodyPr wrap="none" rtlCol="0">
              <a:spAutoFit/>
            </a:bodyPr>
            <a:lstStyle/>
            <a:p>
              <a:r>
                <a:rPr lang="en-US" sz="1600" dirty="0">
                  <a:latin typeface="Arial"/>
                  <a:cs typeface="Arial"/>
                </a:rPr>
                <a:t>Bob</a:t>
              </a:r>
            </a:p>
          </p:txBody>
        </p:sp>
      </p:grpSp>
      <p:pic>
        <p:nvPicPr>
          <p:cNvPr id="31" name="Picture 30" descr="Curved-Arrow-lo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5442582" y="1320168"/>
            <a:ext cx="542667" cy="150230"/>
          </a:xfrm>
          <a:prstGeom prst="rect">
            <a:avLst/>
          </a:prstGeom>
        </p:spPr>
      </p:pic>
      <p:pic>
        <p:nvPicPr>
          <p:cNvPr id="32" name="Picture 31" descr="Curved-Arrow-lo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6612337">
            <a:off x="6368327" y="2475383"/>
            <a:ext cx="550506" cy="152400"/>
          </a:xfrm>
          <a:prstGeom prst="rect">
            <a:avLst/>
          </a:prstGeom>
        </p:spPr>
      </p:pic>
      <p:pic>
        <p:nvPicPr>
          <p:cNvPr id="33" name="Picture 32" descr="Curved-Arrow-lo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5598661">
            <a:off x="5439747" y="2542203"/>
            <a:ext cx="550506" cy="152400"/>
          </a:xfrm>
          <a:prstGeom prst="rect">
            <a:avLst/>
          </a:prstGeom>
        </p:spPr>
      </p:pic>
      <p:sp>
        <p:nvSpPr>
          <p:cNvPr id="34" name="TextBox 33"/>
          <p:cNvSpPr txBox="1"/>
          <p:nvPr/>
        </p:nvSpPr>
        <p:spPr>
          <a:xfrm>
            <a:off x="7773437" y="2952750"/>
            <a:ext cx="1359166" cy="584776"/>
          </a:xfrm>
          <a:prstGeom prst="rect">
            <a:avLst/>
          </a:prstGeom>
          <a:noFill/>
        </p:spPr>
        <p:txBody>
          <a:bodyPr wrap="none" rtlCol="0">
            <a:spAutoFit/>
          </a:bodyPr>
          <a:lstStyle/>
          <a:p>
            <a:r>
              <a:rPr lang="en-US" sz="1600" dirty="0">
                <a:latin typeface="Arial"/>
                <a:cs typeface="Arial"/>
              </a:rPr>
              <a:t>Any Device</a:t>
            </a:r>
          </a:p>
          <a:p>
            <a:r>
              <a:rPr lang="en-US" sz="1600" dirty="0">
                <a:latin typeface="Arial"/>
                <a:cs typeface="Arial"/>
              </a:rPr>
              <a:t>Any Platform</a:t>
            </a:r>
          </a:p>
        </p:txBody>
      </p:sp>
      <p:pic>
        <p:nvPicPr>
          <p:cNvPr id="36" name="Picture 35" descr="Curved-Arrow-long.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400000">
            <a:off x="6433181" y="1320169"/>
            <a:ext cx="542667" cy="150230"/>
          </a:xfrm>
          <a:prstGeom prst="rect">
            <a:avLst/>
          </a:prstGeom>
        </p:spPr>
      </p:pic>
      <p:sp>
        <p:nvSpPr>
          <p:cNvPr id="88" name="TextBox 87"/>
          <p:cNvSpPr txBox="1"/>
          <p:nvPr/>
        </p:nvSpPr>
        <p:spPr>
          <a:xfrm>
            <a:off x="7784834" y="4171950"/>
            <a:ext cx="1043675" cy="584776"/>
          </a:xfrm>
          <a:prstGeom prst="rect">
            <a:avLst/>
          </a:prstGeom>
          <a:noFill/>
        </p:spPr>
        <p:txBody>
          <a:bodyPr wrap="none" rtlCol="0">
            <a:spAutoFit/>
          </a:bodyPr>
          <a:lstStyle/>
          <a:p>
            <a:r>
              <a:rPr lang="en-US" sz="1600" dirty="0">
                <a:latin typeface="Arial"/>
                <a:cs typeface="Arial"/>
              </a:rPr>
              <a:t>Any AWS </a:t>
            </a:r>
          </a:p>
          <a:p>
            <a:r>
              <a:rPr lang="en-US" sz="1600" dirty="0">
                <a:latin typeface="Arial"/>
                <a:cs typeface="Arial"/>
              </a:rPr>
              <a:t>Service</a:t>
            </a:r>
          </a:p>
        </p:txBody>
      </p:sp>
      <p:pic>
        <p:nvPicPr>
          <p:cNvPr id="89" name="Picture 88" descr="Loc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9800" y="2266950"/>
            <a:ext cx="453797" cy="414946"/>
          </a:xfrm>
          <a:prstGeom prst="rect">
            <a:avLst/>
          </a:prstGeom>
        </p:spPr>
      </p:pic>
      <p:pic>
        <p:nvPicPr>
          <p:cNvPr id="90" name="Picture 89" descr="Lock.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19800" y="3714750"/>
            <a:ext cx="453797" cy="414946"/>
          </a:xfrm>
          <a:prstGeom prst="rect">
            <a:avLst/>
          </a:prstGeom>
        </p:spPr>
      </p:pic>
      <p:sp>
        <p:nvSpPr>
          <p:cNvPr id="91" name="Rectangle 90"/>
          <p:cNvSpPr/>
          <p:nvPr/>
        </p:nvSpPr>
        <p:spPr>
          <a:xfrm>
            <a:off x="457200" y="3373203"/>
            <a:ext cx="3962400" cy="1231106"/>
          </a:xfrm>
          <a:prstGeom prst="rect">
            <a:avLst/>
          </a:prstGeom>
        </p:spPr>
        <p:txBody>
          <a:bodyPr wrap="square">
            <a:spAutoFit/>
          </a:bodyPr>
          <a:lstStyle/>
          <a:p>
            <a:r>
              <a:rPr lang="en-US" sz="1600" b="1" dirty="0"/>
              <a:t>Helps implement security best practices</a:t>
            </a:r>
          </a:p>
          <a:p>
            <a:r>
              <a:rPr lang="en-US" sz="1400" dirty="0"/>
              <a:t>Securely access any AWS Service from mobile device. It simplifies the interaction with AWS Identity and Access Management</a:t>
            </a:r>
          </a:p>
        </p:txBody>
      </p:sp>
      <p:sp>
        <p:nvSpPr>
          <p:cNvPr id="92" name="Rectangle 91"/>
          <p:cNvSpPr/>
          <p:nvPr/>
        </p:nvSpPr>
        <p:spPr>
          <a:xfrm>
            <a:off x="457200" y="1123950"/>
            <a:ext cx="4114800" cy="769441"/>
          </a:xfrm>
          <a:prstGeom prst="rect">
            <a:avLst/>
          </a:prstGeom>
        </p:spPr>
        <p:txBody>
          <a:bodyPr wrap="square">
            <a:spAutoFit/>
          </a:bodyPr>
          <a:lstStyle/>
          <a:p>
            <a:r>
              <a:rPr lang="en-US" sz="1600" b="1" dirty="0"/>
              <a:t>Support Multiple Login Providers</a:t>
            </a:r>
          </a:p>
          <a:p>
            <a:r>
              <a:rPr lang="en-US" sz="1400" dirty="0"/>
              <a:t>Easily integrate with major login providers for authentication.</a:t>
            </a:r>
          </a:p>
        </p:txBody>
      </p:sp>
      <p:sp>
        <p:nvSpPr>
          <p:cNvPr id="93" name="Rectangle 92"/>
          <p:cNvSpPr/>
          <p:nvPr/>
        </p:nvSpPr>
        <p:spPr>
          <a:xfrm>
            <a:off x="457200" y="2172568"/>
            <a:ext cx="4114800" cy="984885"/>
          </a:xfrm>
          <a:prstGeom prst="rect">
            <a:avLst/>
          </a:prstGeom>
        </p:spPr>
        <p:txBody>
          <a:bodyPr wrap="square">
            <a:spAutoFit/>
          </a:bodyPr>
          <a:lstStyle/>
          <a:p>
            <a:r>
              <a:rPr lang="en-US" sz="1600" b="1" dirty="0"/>
              <a:t>Unique Users vs. Devices</a:t>
            </a:r>
          </a:p>
          <a:p>
            <a:r>
              <a:rPr lang="en-US" sz="1400" dirty="0"/>
              <a:t>Manage unique identities. Automatically recognize unique user across devices and platforms.</a:t>
            </a:r>
          </a:p>
        </p:txBody>
      </p:sp>
      <p:sp>
        <p:nvSpPr>
          <p:cNvPr id="3" name="Title 2"/>
          <p:cNvSpPr>
            <a:spLocks noGrp="1"/>
          </p:cNvSpPr>
          <p:nvPr>
            <p:ph type="title"/>
          </p:nvPr>
        </p:nvSpPr>
        <p:spPr/>
        <p:txBody>
          <a:bodyPr>
            <a:normAutofit/>
          </a:bodyPr>
          <a:lstStyle/>
          <a:p>
            <a:r>
              <a:rPr lang="en-US" sz="2800" dirty="0"/>
              <a:t>Amazon Cognito Identity</a:t>
            </a:r>
          </a:p>
        </p:txBody>
      </p:sp>
      <p:sp>
        <p:nvSpPr>
          <p:cNvPr id="37" name="TextBox 36"/>
          <p:cNvSpPr txBox="1"/>
          <p:nvPr/>
        </p:nvSpPr>
        <p:spPr>
          <a:xfrm>
            <a:off x="4771365" y="4791791"/>
            <a:ext cx="836706" cy="307777"/>
          </a:xfrm>
          <a:prstGeom prst="rect">
            <a:avLst/>
          </a:prstGeom>
          <a:noFill/>
        </p:spPr>
        <p:txBody>
          <a:bodyPr wrap="square" lIns="0" tIns="0" rIns="0" bIns="0" rtlCol="0">
            <a:spAutoFit/>
          </a:bodyPr>
          <a:lstStyle/>
          <a:p>
            <a:pPr algn="ctr"/>
            <a:r>
              <a:rPr lang="en-US" sz="1000" dirty="0">
                <a:latin typeface="Helvetica Neue"/>
                <a:cs typeface="Helvetica Neue"/>
              </a:rPr>
              <a:t>Mobile Analytics</a:t>
            </a:r>
          </a:p>
        </p:txBody>
      </p:sp>
      <p:pic>
        <p:nvPicPr>
          <p:cNvPr id="38" name="Picture 37" descr="S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7396" y="4324350"/>
            <a:ext cx="457200" cy="457200"/>
          </a:xfrm>
          <a:prstGeom prst="rect">
            <a:avLst/>
          </a:prstGeom>
        </p:spPr>
      </p:pic>
      <p:sp>
        <p:nvSpPr>
          <p:cNvPr id="39" name="TextBox 38"/>
          <p:cNvSpPr txBox="1"/>
          <p:nvPr/>
        </p:nvSpPr>
        <p:spPr>
          <a:xfrm>
            <a:off x="5486400" y="4809854"/>
            <a:ext cx="720596" cy="153888"/>
          </a:xfrm>
          <a:prstGeom prst="rect">
            <a:avLst/>
          </a:prstGeom>
          <a:noFill/>
        </p:spPr>
        <p:txBody>
          <a:bodyPr wrap="square" lIns="0" tIns="0" rIns="0" bIns="0" rtlCol="0">
            <a:spAutoFit/>
          </a:bodyPr>
          <a:lstStyle/>
          <a:p>
            <a:pPr algn="ctr"/>
            <a:r>
              <a:rPr lang="en-US" sz="1000" dirty="0">
                <a:latin typeface="Helvetica Neue"/>
                <a:cs typeface="Helvetica Neue"/>
              </a:rPr>
              <a:t>S3</a:t>
            </a:r>
          </a:p>
        </p:txBody>
      </p:sp>
      <p:pic>
        <p:nvPicPr>
          <p:cNvPr id="40" name="Picture 39" descr="DynamoD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48400" y="4337610"/>
            <a:ext cx="411729" cy="411729"/>
          </a:xfrm>
          <a:prstGeom prst="rect">
            <a:avLst/>
          </a:prstGeom>
        </p:spPr>
      </p:pic>
      <p:sp>
        <p:nvSpPr>
          <p:cNvPr id="41" name="TextBox 40"/>
          <p:cNvSpPr txBox="1"/>
          <p:nvPr/>
        </p:nvSpPr>
        <p:spPr>
          <a:xfrm>
            <a:off x="6050529" y="4815298"/>
            <a:ext cx="847076" cy="153888"/>
          </a:xfrm>
          <a:prstGeom prst="rect">
            <a:avLst/>
          </a:prstGeom>
          <a:noFill/>
        </p:spPr>
        <p:txBody>
          <a:bodyPr wrap="square" lIns="0" tIns="0" rIns="0" bIns="0" rtlCol="0">
            <a:spAutoFit/>
          </a:bodyPr>
          <a:lstStyle/>
          <a:p>
            <a:pPr algn="ctr"/>
            <a:r>
              <a:rPr lang="en-US" sz="1000" dirty="0" err="1">
                <a:latin typeface="Helvetica Neue"/>
                <a:cs typeface="Helvetica Neue"/>
              </a:rPr>
              <a:t>DynamoDB</a:t>
            </a:r>
            <a:endParaRPr lang="en-US" sz="1000" dirty="0">
              <a:latin typeface="Helvetica Neue"/>
              <a:cs typeface="Helvetica Neue"/>
            </a:endParaRPr>
          </a:p>
        </p:txBody>
      </p:sp>
      <p:sp>
        <p:nvSpPr>
          <p:cNvPr id="42" name="TextBox 41"/>
          <p:cNvSpPr txBox="1"/>
          <p:nvPr/>
        </p:nvSpPr>
        <p:spPr>
          <a:xfrm>
            <a:off x="6858000" y="4781550"/>
            <a:ext cx="853160" cy="153888"/>
          </a:xfrm>
          <a:prstGeom prst="rect">
            <a:avLst/>
          </a:prstGeom>
          <a:noFill/>
        </p:spPr>
        <p:txBody>
          <a:bodyPr wrap="square" lIns="0" tIns="0" rIns="0" bIns="0" rtlCol="0">
            <a:spAutoFit/>
          </a:bodyPr>
          <a:lstStyle/>
          <a:p>
            <a:pPr algn="ctr"/>
            <a:r>
              <a:rPr lang="en-US" sz="1000" dirty="0">
                <a:latin typeface="Helvetica Neue"/>
                <a:cs typeface="Helvetica Neue"/>
              </a:rPr>
              <a:t>Kinesis</a:t>
            </a:r>
          </a:p>
        </p:txBody>
      </p:sp>
      <p:pic>
        <p:nvPicPr>
          <p:cNvPr id="43" name="Picture 42" descr="Kinesis.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86600" y="4324350"/>
            <a:ext cx="334755" cy="401706"/>
          </a:xfrm>
          <a:prstGeom prst="rect">
            <a:avLst/>
          </a:prstGeom>
        </p:spPr>
      </p:pic>
      <p:pic>
        <p:nvPicPr>
          <p:cNvPr id="44" name="Picture 43"/>
          <p:cNvPicPr>
            <a:picLocks noChangeAspect="1"/>
          </p:cNvPicPr>
          <p:nvPr/>
        </p:nvPicPr>
        <p:blipFill>
          <a:blip r:embed="rId16"/>
          <a:stretch>
            <a:fillRect/>
          </a:stretch>
        </p:blipFill>
        <p:spPr>
          <a:xfrm>
            <a:off x="5006762" y="4355266"/>
            <a:ext cx="383059" cy="393700"/>
          </a:xfrm>
          <a:prstGeom prst="rect">
            <a:avLst/>
          </a:prstGeom>
        </p:spPr>
      </p:pic>
    </p:spTree>
    <p:extLst>
      <p:ext uri="{BB962C8B-B14F-4D97-AF65-F5344CB8AC3E}">
        <p14:creationId xmlns:p14="http://schemas.microsoft.com/office/powerpoint/2010/main" val="111421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539496"/>
          </a:xfrm>
        </p:spPr>
        <p:txBody>
          <a:bodyPr>
            <a:normAutofit/>
          </a:bodyPr>
          <a:lstStyle/>
          <a:p>
            <a:r>
              <a:rPr lang="en-US" sz="2400" dirty="0"/>
              <a:t>Amazon Cognito for Unauthenticated Identities</a:t>
            </a:r>
          </a:p>
        </p:txBody>
      </p:sp>
      <p:sp>
        <p:nvSpPr>
          <p:cNvPr id="9" name="Rectangle 8"/>
          <p:cNvSpPr/>
          <p:nvPr/>
        </p:nvSpPr>
        <p:spPr>
          <a:xfrm>
            <a:off x="438244" y="3467967"/>
            <a:ext cx="3962400" cy="984885"/>
          </a:xfrm>
          <a:prstGeom prst="rect">
            <a:avLst/>
          </a:prstGeom>
        </p:spPr>
        <p:txBody>
          <a:bodyPr wrap="square">
            <a:spAutoFit/>
          </a:bodyPr>
          <a:lstStyle/>
          <a:p>
            <a:r>
              <a:rPr lang="en-US" sz="1600" b="1" dirty="0"/>
              <a:t>Unique Identifier for Your “Things”</a:t>
            </a:r>
          </a:p>
          <a:p>
            <a:r>
              <a:rPr lang="en-US" sz="1400" dirty="0"/>
              <a:t>“Headless” connected devices can also securely access cloud services.</a:t>
            </a:r>
          </a:p>
          <a:p>
            <a:endParaRPr lang="en-US" sz="1400" dirty="0"/>
          </a:p>
        </p:txBody>
      </p:sp>
      <p:sp>
        <p:nvSpPr>
          <p:cNvPr id="10" name="Rectangle 9"/>
          <p:cNvSpPr/>
          <p:nvPr/>
        </p:nvSpPr>
        <p:spPr>
          <a:xfrm>
            <a:off x="447722" y="2391303"/>
            <a:ext cx="3886200" cy="769441"/>
          </a:xfrm>
          <a:prstGeom prst="rect">
            <a:avLst/>
          </a:prstGeom>
        </p:spPr>
        <p:txBody>
          <a:bodyPr wrap="square">
            <a:spAutoFit/>
          </a:bodyPr>
          <a:lstStyle/>
          <a:p>
            <a:r>
              <a:rPr lang="en-US" sz="1600" b="1" dirty="0"/>
              <a:t>Save Data to the Cloud</a:t>
            </a:r>
          </a:p>
          <a:p>
            <a:r>
              <a:rPr lang="en-US" sz="1400" dirty="0"/>
              <a:t>Save app and device data to the cloud and merge them after login</a:t>
            </a:r>
          </a:p>
        </p:txBody>
      </p:sp>
      <p:sp>
        <p:nvSpPr>
          <p:cNvPr id="11" name="Rectangle 10"/>
          <p:cNvSpPr/>
          <p:nvPr/>
        </p:nvSpPr>
        <p:spPr>
          <a:xfrm>
            <a:off x="457200" y="1047750"/>
            <a:ext cx="4114800" cy="984885"/>
          </a:xfrm>
          <a:prstGeom prst="rect">
            <a:avLst/>
          </a:prstGeom>
        </p:spPr>
        <p:txBody>
          <a:bodyPr wrap="square">
            <a:spAutoFit/>
          </a:bodyPr>
          <a:lstStyle/>
          <a:p>
            <a:r>
              <a:rPr lang="en-US" sz="1600" b="1" dirty="0"/>
              <a:t>Guest User Access</a:t>
            </a:r>
          </a:p>
          <a:p>
            <a:r>
              <a:rPr lang="en-US" sz="1400" dirty="0"/>
              <a:t>Securely access AWS resources and leverage app features without the need to create an account or logging in</a:t>
            </a:r>
          </a:p>
        </p:txBody>
      </p:sp>
      <p:pic>
        <p:nvPicPr>
          <p:cNvPr id="20" name="Picture 19"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2811" y="2464424"/>
            <a:ext cx="2675747" cy="1671214"/>
          </a:xfrm>
          <a:prstGeom prst="rect">
            <a:avLst/>
          </a:prstGeom>
        </p:spPr>
      </p:pic>
      <p:grpSp>
        <p:nvGrpSpPr>
          <p:cNvPr id="28" name="Group 27"/>
          <p:cNvGrpSpPr/>
          <p:nvPr/>
        </p:nvGrpSpPr>
        <p:grpSpPr>
          <a:xfrm>
            <a:off x="6361012" y="1127740"/>
            <a:ext cx="1524770" cy="884592"/>
            <a:chOff x="5718964" y="2380260"/>
            <a:chExt cx="1001798" cy="538507"/>
          </a:xfrm>
        </p:grpSpPr>
        <p:pic>
          <p:nvPicPr>
            <p:cNvPr id="29" name="Picture 28" descr="Kindle-Fire-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9912" y="2380260"/>
              <a:ext cx="710850" cy="538507"/>
            </a:xfrm>
            <a:prstGeom prst="rect">
              <a:avLst/>
            </a:prstGeom>
          </p:spPr>
        </p:pic>
        <p:pic>
          <p:nvPicPr>
            <p:cNvPr id="30" name="Picture 29" descr="iPhone-Mobi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8964" y="2380260"/>
              <a:ext cx="261524" cy="488376"/>
            </a:xfrm>
            <a:prstGeom prst="rect">
              <a:avLst/>
            </a:prstGeom>
          </p:spPr>
        </p:pic>
      </p:grpSp>
      <p:pic>
        <p:nvPicPr>
          <p:cNvPr id="34" name="Picture 33"/>
          <p:cNvPicPr>
            <a:picLocks noChangeAspect="1"/>
          </p:cNvPicPr>
          <p:nvPr/>
        </p:nvPicPr>
        <p:blipFill>
          <a:blip r:embed="rId6"/>
          <a:stretch>
            <a:fillRect/>
          </a:stretch>
        </p:blipFill>
        <p:spPr>
          <a:xfrm>
            <a:off x="6036130" y="2731317"/>
            <a:ext cx="944396" cy="353862"/>
          </a:xfrm>
          <a:prstGeom prst="rect">
            <a:avLst/>
          </a:prstGeom>
        </p:spPr>
      </p:pic>
      <p:pic>
        <p:nvPicPr>
          <p:cNvPr id="49" name="Picture 48" descr="Arro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6462588" flipV="1">
            <a:off x="6424461" y="2275262"/>
            <a:ext cx="844788" cy="201612"/>
          </a:xfrm>
          <a:prstGeom prst="rect">
            <a:avLst/>
          </a:prstGeom>
        </p:spPr>
      </p:pic>
      <p:sp>
        <p:nvSpPr>
          <p:cNvPr id="51" name="TextBox 50"/>
          <p:cNvSpPr txBox="1"/>
          <p:nvPr/>
        </p:nvSpPr>
        <p:spPr>
          <a:xfrm>
            <a:off x="5749618" y="1988271"/>
            <a:ext cx="1066798" cy="415498"/>
          </a:xfrm>
          <a:prstGeom prst="rect">
            <a:avLst/>
          </a:prstGeom>
          <a:noFill/>
        </p:spPr>
        <p:txBody>
          <a:bodyPr wrap="square" rtlCol="0">
            <a:spAutoFit/>
          </a:bodyPr>
          <a:lstStyle/>
          <a:p>
            <a:pPr algn="ctr"/>
            <a:r>
              <a:rPr lang="en-US" sz="1050" dirty="0">
                <a:latin typeface="Arial"/>
                <a:cs typeface="Arial"/>
              </a:rPr>
              <a:t>Visitor</a:t>
            </a:r>
          </a:p>
          <a:p>
            <a:pPr algn="ctr"/>
            <a:r>
              <a:rPr lang="en-US" sz="1050" dirty="0">
                <a:latin typeface="Arial"/>
                <a:cs typeface="Arial"/>
              </a:rPr>
              <a:t>Preferences</a:t>
            </a:r>
          </a:p>
        </p:txBody>
      </p:sp>
      <p:sp>
        <p:nvSpPr>
          <p:cNvPr id="50" name="TextBox 49"/>
          <p:cNvSpPr txBox="1"/>
          <p:nvPr/>
        </p:nvSpPr>
        <p:spPr>
          <a:xfrm>
            <a:off x="7392929" y="3702194"/>
            <a:ext cx="672945" cy="400110"/>
          </a:xfrm>
          <a:prstGeom prst="rect">
            <a:avLst/>
          </a:prstGeom>
          <a:noFill/>
        </p:spPr>
        <p:txBody>
          <a:bodyPr wrap="square" rtlCol="0">
            <a:spAutoFit/>
          </a:bodyPr>
          <a:lstStyle/>
          <a:p>
            <a:pPr algn="ctr"/>
            <a:r>
              <a:rPr lang="en-US" sz="1000" dirty="0">
                <a:latin typeface="Arial"/>
                <a:cs typeface="Arial"/>
              </a:rPr>
              <a:t>Cognito Store</a:t>
            </a:r>
          </a:p>
        </p:txBody>
      </p:sp>
      <p:sp>
        <p:nvSpPr>
          <p:cNvPr id="48" name="TextBox 47"/>
          <p:cNvSpPr txBox="1"/>
          <p:nvPr/>
        </p:nvSpPr>
        <p:spPr>
          <a:xfrm>
            <a:off x="7025980" y="1322969"/>
            <a:ext cx="685798" cy="253916"/>
          </a:xfrm>
          <a:prstGeom prst="rect">
            <a:avLst/>
          </a:prstGeom>
          <a:noFill/>
        </p:spPr>
        <p:txBody>
          <a:bodyPr wrap="square" rtlCol="0">
            <a:spAutoFit/>
          </a:bodyPr>
          <a:lstStyle/>
          <a:p>
            <a:pPr algn="ctr"/>
            <a:r>
              <a:rPr lang="en-US" sz="1050" dirty="0">
                <a:latin typeface="Arial"/>
                <a:cs typeface="Arial"/>
              </a:rPr>
              <a:t>Guest</a:t>
            </a:r>
          </a:p>
        </p:txBody>
      </p:sp>
      <p:pic>
        <p:nvPicPr>
          <p:cNvPr id="52" name="Picture 51" descr="EC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73336" y="3414597"/>
            <a:ext cx="345332" cy="345332"/>
          </a:xfrm>
          <a:prstGeom prst="rect">
            <a:avLst/>
          </a:prstGeom>
        </p:spPr>
      </p:pic>
      <p:sp>
        <p:nvSpPr>
          <p:cNvPr id="53" name="TextBox 52"/>
          <p:cNvSpPr txBox="1"/>
          <p:nvPr/>
        </p:nvSpPr>
        <p:spPr>
          <a:xfrm>
            <a:off x="5510657" y="3768313"/>
            <a:ext cx="631980" cy="153888"/>
          </a:xfrm>
          <a:prstGeom prst="rect">
            <a:avLst/>
          </a:prstGeom>
          <a:noFill/>
        </p:spPr>
        <p:txBody>
          <a:bodyPr wrap="square" lIns="0" tIns="0" rIns="0" bIns="0" rtlCol="0">
            <a:spAutoFit/>
          </a:bodyPr>
          <a:lstStyle/>
          <a:p>
            <a:pPr algn="ctr"/>
            <a:r>
              <a:rPr lang="en-US" sz="1000" dirty="0">
                <a:latin typeface="Helvetica Neue"/>
                <a:cs typeface="Helvetica Neue"/>
              </a:rPr>
              <a:t>EC2</a:t>
            </a:r>
          </a:p>
        </p:txBody>
      </p:sp>
      <p:pic>
        <p:nvPicPr>
          <p:cNvPr id="54" name="Picture 53" descr="S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33392" y="3424074"/>
            <a:ext cx="345332" cy="345332"/>
          </a:xfrm>
          <a:prstGeom prst="rect">
            <a:avLst/>
          </a:prstGeom>
        </p:spPr>
      </p:pic>
      <p:sp>
        <p:nvSpPr>
          <p:cNvPr id="55" name="TextBox 54"/>
          <p:cNvSpPr txBox="1"/>
          <p:nvPr/>
        </p:nvSpPr>
        <p:spPr>
          <a:xfrm>
            <a:off x="5941352" y="3757946"/>
            <a:ext cx="544280" cy="153888"/>
          </a:xfrm>
          <a:prstGeom prst="rect">
            <a:avLst/>
          </a:prstGeom>
          <a:noFill/>
        </p:spPr>
        <p:txBody>
          <a:bodyPr wrap="square" lIns="0" tIns="0" rIns="0" bIns="0" rtlCol="0">
            <a:spAutoFit/>
          </a:bodyPr>
          <a:lstStyle/>
          <a:p>
            <a:pPr algn="ctr"/>
            <a:r>
              <a:rPr lang="en-US" sz="1000" dirty="0">
                <a:latin typeface="Helvetica Neue"/>
                <a:cs typeface="Helvetica Neue"/>
              </a:rPr>
              <a:t>S3</a:t>
            </a:r>
          </a:p>
        </p:txBody>
      </p:sp>
      <p:pic>
        <p:nvPicPr>
          <p:cNvPr id="56" name="Picture 55" descr="DynamoD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04314" y="3437334"/>
            <a:ext cx="310987" cy="310987"/>
          </a:xfrm>
          <a:prstGeom prst="rect">
            <a:avLst/>
          </a:prstGeom>
        </p:spPr>
      </p:pic>
      <p:sp>
        <p:nvSpPr>
          <p:cNvPr id="57" name="TextBox 56"/>
          <p:cNvSpPr txBox="1"/>
          <p:nvPr/>
        </p:nvSpPr>
        <p:spPr>
          <a:xfrm>
            <a:off x="6287487" y="3763390"/>
            <a:ext cx="773700" cy="153888"/>
          </a:xfrm>
          <a:prstGeom prst="rect">
            <a:avLst/>
          </a:prstGeom>
          <a:noFill/>
        </p:spPr>
        <p:txBody>
          <a:bodyPr wrap="square" lIns="0" tIns="0" rIns="0" bIns="0" rtlCol="0">
            <a:spAutoFit/>
          </a:bodyPr>
          <a:lstStyle/>
          <a:p>
            <a:pPr algn="ctr"/>
            <a:r>
              <a:rPr lang="en-US" sz="1000" dirty="0" err="1">
                <a:latin typeface="Helvetica Neue"/>
                <a:cs typeface="Helvetica Neue"/>
              </a:rPr>
              <a:t>DynamoDB</a:t>
            </a:r>
            <a:endParaRPr lang="en-US" sz="1000" dirty="0">
              <a:latin typeface="Helvetica Neue"/>
              <a:cs typeface="Helvetica Neue"/>
            </a:endParaRPr>
          </a:p>
        </p:txBody>
      </p:sp>
      <p:sp>
        <p:nvSpPr>
          <p:cNvPr id="58" name="TextBox 57"/>
          <p:cNvSpPr txBox="1"/>
          <p:nvPr/>
        </p:nvSpPr>
        <p:spPr>
          <a:xfrm>
            <a:off x="6933832" y="3767549"/>
            <a:ext cx="644408" cy="153888"/>
          </a:xfrm>
          <a:prstGeom prst="rect">
            <a:avLst/>
          </a:prstGeom>
          <a:noFill/>
        </p:spPr>
        <p:txBody>
          <a:bodyPr wrap="square" lIns="0" tIns="0" rIns="0" bIns="0" rtlCol="0">
            <a:spAutoFit/>
          </a:bodyPr>
          <a:lstStyle/>
          <a:p>
            <a:pPr algn="ctr"/>
            <a:r>
              <a:rPr lang="en-US" sz="1000" dirty="0">
                <a:latin typeface="Helvetica Neue"/>
                <a:cs typeface="Helvetica Neue"/>
              </a:rPr>
              <a:t>Kinesis</a:t>
            </a:r>
          </a:p>
        </p:txBody>
      </p:sp>
      <p:pic>
        <p:nvPicPr>
          <p:cNvPr id="59" name="Picture 58" descr="Kinesis.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6088" y="3461981"/>
            <a:ext cx="233660" cy="280392"/>
          </a:xfrm>
          <a:prstGeom prst="rect">
            <a:avLst/>
          </a:prstGeom>
        </p:spPr>
      </p:pic>
      <p:pic>
        <p:nvPicPr>
          <p:cNvPr id="60" name="Picture 59"/>
          <p:cNvPicPr>
            <a:picLocks noChangeAspect="1"/>
          </p:cNvPicPr>
          <p:nvPr/>
        </p:nvPicPr>
        <p:blipFill>
          <a:blip r:embed="rId12"/>
          <a:stretch>
            <a:fillRect/>
          </a:stretch>
        </p:blipFill>
        <p:spPr>
          <a:xfrm>
            <a:off x="7600729" y="3441779"/>
            <a:ext cx="294061" cy="294061"/>
          </a:xfrm>
          <a:prstGeom prst="rect">
            <a:avLst/>
          </a:prstGeom>
        </p:spPr>
      </p:pic>
      <p:pic>
        <p:nvPicPr>
          <p:cNvPr id="3" name="Picture 2"/>
          <p:cNvPicPr>
            <a:picLocks noChangeAspect="1"/>
          </p:cNvPicPr>
          <p:nvPr/>
        </p:nvPicPr>
        <p:blipFill>
          <a:blip r:embed="rId13"/>
          <a:stretch>
            <a:fillRect/>
          </a:stretch>
        </p:blipFill>
        <p:spPr>
          <a:xfrm rot="20305953">
            <a:off x="7337291" y="1521993"/>
            <a:ext cx="521182" cy="840115"/>
          </a:xfrm>
          <a:prstGeom prst="rect">
            <a:avLst/>
          </a:prstGeom>
        </p:spPr>
      </p:pic>
    </p:spTree>
    <p:extLst>
      <p:ext uri="{BB962C8B-B14F-4D97-AF65-F5344CB8AC3E}">
        <p14:creationId xmlns:p14="http://schemas.microsoft.com/office/powerpoint/2010/main" val="7303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05979"/>
            <a:ext cx="8229600" cy="539496"/>
          </a:xfrm>
        </p:spPr>
        <p:txBody>
          <a:bodyPr>
            <a:normAutofit/>
          </a:bodyPr>
          <a:lstStyle/>
          <a:p>
            <a:r>
              <a:rPr lang="en-US" sz="2400" dirty="0"/>
              <a:t>Amazon Cognito Security</a:t>
            </a:r>
          </a:p>
        </p:txBody>
      </p:sp>
      <p:sp>
        <p:nvSpPr>
          <p:cNvPr id="9" name="Rectangle 8"/>
          <p:cNvSpPr/>
          <p:nvPr/>
        </p:nvSpPr>
        <p:spPr>
          <a:xfrm>
            <a:off x="466678" y="3420585"/>
            <a:ext cx="3962400" cy="954107"/>
          </a:xfrm>
          <a:prstGeom prst="rect">
            <a:avLst/>
          </a:prstGeom>
        </p:spPr>
        <p:txBody>
          <a:bodyPr wrap="square">
            <a:spAutoFit/>
          </a:bodyPr>
          <a:lstStyle/>
          <a:p>
            <a:r>
              <a:rPr lang="en-US" sz="1400" b="1" dirty="0"/>
              <a:t>Set granular access permissions on AWS resources</a:t>
            </a:r>
          </a:p>
          <a:p>
            <a:r>
              <a:rPr lang="en-US" sz="1400" dirty="0"/>
              <a:t>Get fine-grained access control to cloud resources.</a:t>
            </a:r>
          </a:p>
        </p:txBody>
      </p:sp>
      <p:sp>
        <p:nvSpPr>
          <p:cNvPr id="11" name="Rectangle 10"/>
          <p:cNvSpPr/>
          <p:nvPr/>
        </p:nvSpPr>
        <p:spPr>
          <a:xfrm>
            <a:off x="485634" y="1047750"/>
            <a:ext cx="4114800" cy="954107"/>
          </a:xfrm>
          <a:prstGeom prst="rect">
            <a:avLst/>
          </a:prstGeom>
        </p:spPr>
        <p:txBody>
          <a:bodyPr wrap="square">
            <a:spAutoFit/>
          </a:bodyPr>
          <a:lstStyle/>
          <a:p>
            <a:r>
              <a:rPr lang="en-US" sz="1400" b="1" dirty="0"/>
              <a:t>Safeguard AWS Credentials</a:t>
            </a:r>
          </a:p>
          <a:p>
            <a:r>
              <a:rPr lang="en-US" sz="1400" dirty="0"/>
              <a:t>No need to embed credentials in the app anymore. Get least-privileged temporary credentials.</a:t>
            </a:r>
          </a:p>
        </p:txBody>
      </p:sp>
      <p:pic>
        <p:nvPicPr>
          <p:cNvPr id="20" name="Picture 19"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1962150"/>
            <a:ext cx="1707206" cy="1066284"/>
          </a:xfrm>
          <a:prstGeom prst="rect">
            <a:avLst/>
          </a:prstGeom>
        </p:spPr>
      </p:pic>
      <p:grpSp>
        <p:nvGrpSpPr>
          <p:cNvPr id="28" name="Group 27"/>
          <p:cNvGrpSpPr/>
          <p:nvPr/>
        </p:nvGrpSpPr>
        <p:grpSpPr>
          <a:xfrm>
            <a:off x="6019800" y="971550"/>
            <a:ext cx="1001798" cy="538507"/>
            <a:chOff x="5718964" y="2380260"/>
            <a:chExt cx="1001798" cy="538507"/>
          </a:xfrm>
        </p:grpSpPr>
        <p:pic>
          <p:nvPicPr>
            <p:cNvPr id="29" name="Picture 28" descr="Kindle-Fire-H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9912" y="2380260"/>
              <a:ext cx="710850" cy="538507"/>
            </a:xfrm>
            <a:prstGeom prst="rect">
              <a:avLst/>
            </a:prstGeom>
          </p:spPr>
        </p:pic>
        <p:pic>
          <p:nvPicPr>
            <p:cNvPr id="30" name="Picture 29" descr="iPhone-Mobi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8964" y="2380260"/>
              <a:ext cx="261524" cy="488376"/>
            </a:xfrm>
            <a:prstGeom prst="rect">
              <a:avLst/>
            </a:prstGeom>
          </p:spPr>
        </p:pic>
      </p:grpSp>
      <p:pic>
        <p:nvPicPr>
          <p:cNvPr id="49" name="Picture 48" descr="Arro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775520" flipV="1">
            <a:off x="5963348" y="1671625"/>
            <a:ext cx="631546" cy="150721"/>
          </a:xfrm>
          <a:prstGeom prst="rect">
            <a:avLst/>
          </a:prstGeom>
        </p:spPr>
      </p:pic>
      <p:sp>
        <p:nvSpPr>
          <p:cNvPr id="52" name="Rectangle 51"/>
          <p:cNvSpPr/>
          <p:nvPr/>
        </p:nvSpPr>
        <p:spPr>
          <a:xfrm>
            <a:off x="476156" y="2226518"/>
            <a:ext cx="3962400" cy="954107"/>
          </a:xfrm>
          <a:prstGeom prst="rect">
            <a:avLst/>
          </a:prstGeom>
        </p:spPr>
        <p:txBody>
          <a:bodyPr wrap="square">
            <a:spAutoFit/>
          </a:bodyPr>
          <a:lstStyle/>
          <a:p>
            <a:r>
              <a:rPr lang="en-US" sz="1400" b="1" dirty="0"/>
              <a:t>Helps implement security best practices</a:t>
            </a:r>
          </a:p>
          <a:p>
            <a:r>
              <a:rPr lang="en-US" sz="1400" dirty="0"/>
              <a:t>Securely access any AWS Service. It simplifies the interaction with Security Token Service and removes the need of Token Vending Machine</a:t>
            </a:r>
          </a:p>
        </p:txBody>
      </p:sp>
      <p:pic>
        <p:nvPicPr>
          <p:cNvPr id="53" name="Picture 52" descr="Cop_Seriou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7477" y="1526728"/>
            <a:ext cx="1079683" cy="2545722"/>
          </a:xfrm>
          <a:prstGeom prst="rect">
            <a:avLst/>
          </a:prstGeom>
        </p:spPr>
      </p:pic>
      <p:pic>
        <p:nvPicPr>
          <p:cNvPr id="54" name="Picture 53"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0321" y="1072881"/>
            <a:ext cx="287995" cy="263339"/>
          </a:xfrm>
          <a:prstGeom prst="rect">
            <a:avLst/>
          </a:prstGeom>
        </p:spPr>
      </p:pic>
      <p:pic>
        <p:nvPicPr>
          <p:cNvPr id="55" name="Picture 54"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4455" y="1092607"/>
            <a:ext cx="287995" cy="263339"/>
          </a:xfrm>
          <a:prstGeom prst="rect">
            <a:avLst/>
          </a:prstGeom>
        </p:spPr>
      </p:pic>
      <p:pic>
        <p:nvPicPr>
          <p:cNvPr id="57" name="Picture 56" descr="EC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62478" y="3054467"/>
            <a:ext cx="457200" cy="457200"/>
          </a:xfrm>
          <a:prstGeom prst="rect">
            <a:avLst/>
          </a:prstGeom>
        </p:spPr>
      </p:pic>
      <p:sp>
        <p:nvSpPr>
          <p:cNvPr id="58" name="TextBox 57"/>
          <p:cNvSpPr txBox="1"/>
          <p:nvPr/>
        </p:nvSpPr>
        <p:spPr>
          <a:xfrm>
            <a:off x="4780843" y="3521908"/>
            <a:ext cx="836706" cy="153888"/>
          </a:xfrm>
          <a:prstGeom prst="rect">
            <a:avLst/>
          </a:prstGeom>
          <a:noFill/>
        </p:spPr>
        <p:txBody>
          <a:bodyPr wrap="square" lIns="0" tIns="0" rIns="0" bIns="0" rtlCol="0">
            <a:spAutoFit/>
          </a:bodyPr>
          <a:lstStyle/>
          <a:p>
            <a:pPr algn="ctr"/>
            <a:r>
              <a:rPr lang="en-US" sz="1000" dirty="0">
                <a:latin typeface="Helvetica Neue"/>
                <a:cs typeface="Helvetica Neue"/>
              </a:rPr>
              <a:t>EC2</a:t>
            </a:r>
          </a:p>
        </p:txBody>
      </p:sp>
      <p:pic>
        <p:nvPicPr>
          <p:cNvPr id="59" name="Picture 58" descr="S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6874" y="3054467"/>
            <a:ext cx="457200" cy="457200"/>
          </a:xfrm>
          <a:prstGeom prst="rect">
            <a:avLst/>
          </a:prstGeom>
        </p:spPr>
      </p:pic>
      <p:sp>
        <p:nvSpPr>
          <p:cNvPr id="60" name="TextBox 59"/>
          <p:cNvSpPr txBox="1"/>
          <p:nvPr/>
        </p:nvSpPr>
        <p:spPr>
          <a:xfrm>
            <a:off x="5495878" y="3539971"/>
            <a:ext cx="720596" cy="153888"/>
          </a:xfrm>
          <a:prstGeom prst="rect">
            <a:avLst/>
          </a:prstGeom>
          <a:noFill/>
        </p:spPr>
        <p:txBody>
          <a:bodyPr wrap="square" lIns="0" tIns="0" rIns="0" bIns="0" rtlCol="0">
            <a:spAutoFit/>
          </a:bodyPr>
          <a:lstStyle/>
          <a:p>
            <a:pPr algn="ctr"/>
            <a:r>
              <a:rPr lang="en-US" sz="1000" dirty="0">
                <a:latin typeface="Helvetica Neue"/>
                <a:cs typeface="Helvetica Neue"/>
              </a:rPr>
              <a:t>S3</a:t>
            </a:r>
          </a:p>
        </p:txBody>
      </p:sp>
      <p:pic>
        <p:nvPicPr>
          <p:cNvPr id="61" name="Picture 60" descr="DynamoDB.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57878" y="3067727"/>
            <a:ext cx="411729" cy="411729"/>
          </a:xfrm>
          <a:prstGeom prst="rect">
            <a:avLst/>
          </a:prstGeom>
        </p:spPr>
      </p:pic>
      <p:sp>
        <p:nvSpPr>
          <p:cNvPr id="62" name="TextBox 61"/>
          <p:cNvSpPr txBox="1"/>
          <p:nvPr/>
        </p:nvSpPr>
        <p:spPr>
          <a:xfrm>
            <a:off x="6060007" y="3545415"/>
            <a:ext cx="847076" cy="153888"/>
          </a:xfrm>
          <a:prstGeom prst="rect">
            <a:avLst/>
          </a:prstGeom>
          <a:noFill/>
        </p:spPr>
        <p:txBody>
          <a:bodyPr wrap="square" lIns="0" tIns="0" rIns="0" bIns="0" rtlCol="0">
            <a:spAutoFit/>
          </a:bodyPr>
          <a:lstStyle/>
          <a:p>
            <a:pPr algn="ctr"/>
            <a:r>
              <a:rPr lang="en-US" sz="1000" dirty="0" err="1">
                <a:latin typeface="Helvetica Neue"/>
                <a:cs typeface="Helvetica Neue"/>
              </a:rPr>
              <a:t>DynamoDB</a:t>
            </a:r>
            <a:endParaRPr lang="en-US" sz="1000" dirty="0">
              <a:latin typeface="Helvetica Neue"/>
              <a:cs typeface="Helvetica Neue"/>
            </a:endParaRPr>
          </a:p>
        </p:txBody>
      </p:sp>
      <p:sp>
        <p:nvSpPr>
          <p:cNvPr id="63" name="TextBox 62"/>
          <p:cNvSpPr txBox="1"/>
          <p:nvPr/>
        </p:nvSpPr>
        <p:spPr>
          <a:xfrm>
            <a:off x="6715830" y="3549574"/>
            <a:ext cx="853160" cy="153888"/>
          </a:xfrm>
          <a:prstGeom prst="rect">
            <a:avLst/>
          </a:prstGeom>
          <a:noFill/>
        </p:spPr>
        <p:txBody>
          <a:bodyPr wrap="square" lIns="0" tIns="0" rIns="0" bIns="0" rtlCol="0">
            <a:spAutoFit/>
          </a:bodyPr>
          <a:lstStyle/>
          <a:p>
            <a:pPr algn="ctr"/>
            <a:r>
              <a:rPr lang="en-US" sz="1000" dirty="0">
                <a:latin typeface="Helvetica Neue"/>
                <a:cs typeface="Helvetica Neue"/>
              </a:rPr>
              <a:t>Kinesis</a:t>
            </a:r>
          </a:p>
        </p:txBody>
      </p:sp>
      <p:pic>
        <p:nvPicPr>
          <p:cNvPr id="64" name="Picture 63" descr="Kinesis.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4430" y="3092374"/>
            <a:ext cx="309353" cy="371224"/>
          </a:xfrm>
          <a:prstGeom prst="rect">
            <a:avLst/>
          </a:prstGeom>
        </p:spPr>
      </p:pic>
      <p:pic>
        <p:nvPicPr>
          <p:cNvPr id="65" name="Picture 64"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8001" y="2249541"/>
            <a:ext cx="545407" cy="498713"/>
          </a:xfrm>
          <a:prstGeom prst="rect">
            <a:avLst/>
          </a:prstGeom>
        </p:spPr>
      </p:pic>
      <p:pic>
        <p:nvPicPr>
          <p:cNvPr id="66" name="Picture 65"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5873" y="1634325"/>
            <a:ext cx="254370" cy="232593"/>
          </a:xfrm>
          <a:prstGeom prst="rect">
            <a:avLst/>
          </a:prstGeom>
        </p:spPr>
      </p:pic>
    </p:spTree>
    <p:extLst>
      <p:ext uri="{BB962C8B-B14F-4D97-AF65-F5344CB8AC3E}">
        <p14:creationId xmlns:p14="http://schemas.microsoft.com/office/powerpoint/2010/main" val="259011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.NET SDK</a:t>
            </a:r>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313" y="-421121"/>
            <a:ext cx="1751617" cy="1651431"/>
          </a:xfrm>
          <a:prstGeom prst="rect">
            <a:avLst/>
          </a:prstGeom>
        </p:spPr>
      </p:pic>
      <p:sp>
        <p:nvSpPr>
          <p:cNvPr id="9" name="Rounded Rectangle 8"/>
          <p:cNvSpPr/>
          <p:nvPr/>
        </p:nvSpPr>
        <p:spPr>
          <a:xfrm>
            <a:off x="503772" y="1957673"/>
            <a:ext cx="7580869" cy="1773195"/>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t"/>
          <a:lstStyle/>
          <a:p>
            <a:pPr algn="ctr"/>
            <a:r>
              <a:rPr lang="en-US" dirty="0">
                <a:solidFill>
                  <a:srgbClr val="000000"/>
                </a:solidFill>
              </a:rPr>
              <a:t>AWS SDK for .NET</a:t>
            </a:r>
          </a:p>
        </p:txBody>
      </p:sp>
      <p:sp>
        <p:nvSpPr>
          <p:cNvPr id="10" name="Rectangle 9"/>
          <p:cNvSpPr/>
          <p:nvPr/>
        </p:nvSpPr>
        <p:spPr>
          <a:xfrm>
            <a:off x="2163192" y="3208794"/>
            <a:ext cx="5759289" cy="352168"/>
          </a:xfrm>
          <a:prstGeom prst="rect">
            <a:avLst/>
          </a:prstGeom>
          <a:solidFill>
            <a:schemeClr val="accent1">
              <a:lumMod val="20000"/>
              <a:lumOff val="8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Service Clients</a:t>
            </a:r>
          </a:p>
        </p:txBody>
      </p:sp>
      <p:sp>
        <p:nvSpPr>
          <p:cNvPr id="11" name="Rectangle 10"/>
          <p:cNvSpPr/>
          <p:nvPr/>
        </p:nvSpPr>
        <p:spPr>
          <a:xfrm>
            <a:off x="2163193" y="2439592"/>
            <a:ext cx="1716236" cy="599300"/>
          </a:xfrm>
          <a:prstGeom prst="rect">
            <a:avLst/>
          </a:prstGeom>
          <a:solidFill>
            <a:schemeClr val="accent1">
              <a:lumMod val="20000"/>
              <a:lumOff val="8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 </a:t>
            </a:r>
            <a:r>
              <a:rPr lang="en-US" sz="1600" dirty="0">
                <a:solidFill>
                  <a:srgbClr val="000000"/>
                </a:solidFill>
              </a:rPr>
              <a:t>Amazon S3 TransferUtility</a:t>
            </a:r>
          </a:p>
        </p:txBody>
      </p:sp>
      <p:sp>
        <p:nvSpPr>
          <p:cNvPr id="12" name="Rectangle 11"/>
          <p:cNvSpPr/>
          <p:nvPr/>
        </p:nvSpPr>
        <p:spPr>
          <a:xfrm>
            <a:off x="3978282" y="2439593"/>
            <a:ext cx="2172030" cy="599300"/>
          </a:xfrm>
          <a:prstGeom prst="rect">
            <a:avLst/>
          </a:prstGeom>
          <a:solidFill>
            <a:schemeClr val="accent1">
              <a:lumMod val="20000"/>
              <a:lumOff val="8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Amazon </a:t>
            </a:r>
            <a:r>
              <a:rPr lang="en-US" sz="1600" dirty="0" err="1">
                <a:solidFill>
                  <a:srgbClr val="000000"/>
                </a:solidFill>
              </a:rPr>
              <a:t>DynamoDB</a:t>
            </a:r>
            <a:r>
              <a:rPr lang="en-US" sz="1600" dirty="0">
                <a:solidFill>
                  <a:srgbClr val="000000"/>
                </a:solidFill>
              </a:rPr>
              <a:t> Object Persistence</a:t>
            </a:r>
            <a:endParaRPr lang="en-US" dirty="0">
              <a:solidFill>
                <a:srgbClr val="000000"/>
              </a:solidFill>
            </a:endParaRPr>
          </a:p>
        </p:txBody>
      </p:sp>
      <p:sp>
        <p:nvSpPr>
          <p:cNvPr id="13" name="Rectangle 12"/>
          <p:cNvSpPr/>
          <p:nvPr/>
        </p:nvSpPr>
        <p:spPr>
          <a:xfrm>
            <a:off x="7324860" y="2439592"/>
            <a:ext cx="597622" cy="599299"/>
          </a:xfrm>
          <a:prstGeom prst="rect">
            <a:avLst/>
          </a:prstGeom>
          <a:solidFill>
            <a:schemeClr val="accent1">
              <a:lumMod val="20000"/>
              <a:lumOff val="8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a:t>
            </a:r>
          </a:p>
        </p:txBody>
      </p:sp>
      <p:sp>
        <p:nvSpPr>
          <p:cNvPr id="14" name="Rounded Rectangle 13"/>
          <p:cNvSpPr/>
          <p:nvPr/>
        </p:nvSpPr>
        <p:spPr>
          <a:xfrm>
            <a:off x="503772" y="699191"/>
            <a:ext cx="2509055" cy="894359"/>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dirty="0">
                <a:solidFill>
                  <a:srgbClr val="000000"/>
                </a:solidFill>
              </a:rPr>
              <a:t>AWS Tools for Windows PowerShell</a:t>
            </a:r>
          </a:p>
        </p:txBody>
      </p:sp>
      <p:sp>
        <p:nvSpPr>
          <p:cNvPr id="15" name="Up Arrow 14"/>
          <p:cNvSpPr/>
          <p:nvPr/>
        </p:nvSpPr>
        <p:spPr>
          <a:xfrm>
            <a:off x="1498491" y="1645266"/>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16" name="Up Arrow 15"/>
          <p:cNvSpPr/>
          <p:nvPr/>
        </p:nvSpPr>
        <p:spPr>
          <a:xfrm>
            <a:off x="5817178" y="1656478"/>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17" name="Rounded Rectangle 16"/>
          <p:cNvSpPr/>
          <p:nvPr/>
        </p:nvSpPr>
        <p:spPr>
          <a:xfrm>
            <a:off x="3239790" y="699191"/>
            <a:ext cx="1945714" cy="894359"/>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dirty="0">
                <a:solidFill>
                  <a:srgbClr val="000000"/>
                </a:solidFill>
              </a:rPr>
              <a:t>AWS Toolkit for Visual Studio</a:t>
            </a:r>
          </a:p>
        </p:txBody>
      </p:sp>
      <p:sp>
        <p:nvSpPr>
          <p:cNvPr id="18" name="TextBox 17"/>
          <p:cNvSpPr txBox="1"/>
          <p:nvPr/>
        </p:nvSpPr>
        <p:spPr>
          <a:xfrm>
            <a:off x="495748" y="3218612"/>
            <a:ext cx="1734770" cy="276999"/>
          </a:xfrm>
          <a:prstGeom prst="rect">
            <a:avLst/>
          </a:prstGeom>
          <a:noFill/>
        </p:spPr>
        <p:txBody>
          <a:bodyPr wrap="none" rtlCol="0">
            <a:spAutoFit/>
          </a:bodyPr>
          <a:lstStyle/>
          <a:p>
            <a:r>
              <a:rPr lang="en-US" sz="1200" i="1" dirty="0">
                <a:solidFill>
                  <a:srgbClr val="000000"/>
                </a:solidFill>
              </a:rPr>
              <a:t>“low-level” service </a:t>
            </a:r>
            <a:r>
              <a:rPr lang="en-US" sz="1200" i="1" dirty="0" err="1">
                <a:solidFill>
                  <a:srgbClr val="000000"/>
                </a:solidFill>
              </a:rPr>
              <a:t>apis</a:t>
            </a:r>
            <a:endParaRPr lang="en-US" sz="1200" i="1" dirty="0">
              <a:solidFill>
                <a:srgbClr val="000000"/>
              </a:solidFill>
            </a:endParaRPr>
          </a:p>
        </p:txBody>
      </p:sp>
      <p:sp>
        <p:nvSpPr>
          <p:cNvPr id="19" name="TextBox 18"/>
          <p:cNvSpPr txBox="1"/>
          <p:nvPr/>
        </p:nvSpPr>
        <p:spPr>
          <a:xfrm>
            <a:off x="495748" y="2527696"/>
            <a:ext cx="1667444" cy="261610"/>
          </a:xfrm>
          <a:prstGeom prst="rect">
            <a:avLst/>
          </a:prstGeom>
          <a:noFill/>
        </p:spPr>
        <p:txBody>
          <a:bodyPr wrap="none" rtlCol="0">
            <a:spAutoFit/>
          </a:bodyPr>
          <a:lstStyle/>
          <a:p>
            <a:r>
              <a:rPr lang="en-US" sz="1100" i="1" dirty="0">
                <a:solidFill>
                  <a:srgbClr val="000000"/>
                </a:solidFill>
              </a:rPr>
              <a:t>“higher-level” utility </a:t>
            </a:r>
            <a:r>
              <a:rPr lang="en-US" sz="1100" i="1" dirty="0" err="1">
                <a:solidFill>
                  <a:srgbClr val="000000"/>
                </a:solidFill>
              </a:rPr>
              <a:t>apis</a:t>
            </a:r>
            <a:endParaRPr lang="en-US" sz="1100" i="1" dirty="0">
              <a:solidFill>
                <a:srgbClr val="000000"/>
              </a:solidFill>
            </a:endParaRPr>
          </a:p>
        </p:txBody>
      </p:sp>
      <p:sp>
        <p:nvSpPr>
          <p:cNvPr id="20" name="Rectangle 19"/>
          <p:cNvSpPr/>
          <p:nvPr/>
        </p:nvSpPr>
        <p:spPr>
          <a:xfrm>
            <a:off x="6249164" y="2439592"/>
            <a:ext cx="976843" cy="599299"/>
          </a:xfrm>
          <a:prstGeom prst="rect">
            <a:avLst/>
          </a:prstGeom>
          <a:solidFill>
            <a:schemeClr val="accent1">
              <a:lumMod val="20000"/>
              <a:lumOff val="8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a:solidFill>
                  <a:srgbClr val="000000"/>
                </a:solidFill>
              </a:rPr>
              <a:t>VM Import</a:t>
            </a:r>
          </a:p>
        </p:txBody>
      </p:sp>
      <p:sp>
        <p:nvSpPr>
          <p:cNvPr id="21" name="Up Arrow 20"/>
          <p:cNvSpPr/>
          <p:nvPr/>
        </p:nvSpPr>
        <p:spPr>
          <a:xfrm>
            <a:off x="1119584" y="2899537"/>
            <a:ext cx="484632" cy="260461"/>
          </a:xfrm>
          <a:prstGeom prst="up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Rounded Rectangle 21"/>
          <p:cNvSpPr/>
          <p:nvPr/>
        </p:nvSpPr>
        <p:spPr>
          <a:xfrm>
            <a:off x="5378927" y="694253"/>
            <a:ext cx="1268054" cy="899297"/>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dirty="0">
                <a:solidFill>
                  <a:srgbClr val="000000"/>
                </a:solidFill>
              </a:rPr>
              <a:t>ASP.NET Session Provider</a:t>
            </a:r>
          </a:p>
        </p:txBody>
      </p:sp>
      <p:sp>
        <p:nvSpPr>
          <p:cNvPr id="23" name="Rounded Rectangle 22"/>
          <p:cNvSpPr/>
          <p:nvPr/>
        </p:nvSpPr>
        <p:spPr>
          <a:xfrm>
            <a:off x="6836517" y="694253"/>
            <a:ext cx="1268054" cy="899297"/>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dirty="0">
                <a:solidFill>
                  <a:srgbClr val="000000"/>
                </a:solidFill>
              </a:rPr>
              <a:t>Trace Listener</a:t>
            </a:r>
          </a:p>
        </p:txBody>
      </p:sp>
      <p:sp>
        <p:nvSpPr>
          <p:cNvPr id="24" name="Up Arrow 23"/>
          <p:cNvSpPr/>
          <p:nvPr/>
        </p:nvSpPr>
        <p:spPr>
          <a:xfrm>
            <a:off x="3971807" y="1641566"/>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5" name="Up Arrow 24"/>
          <p:cNvSpPr/>
          <p:nvPr/>
        </p:nvSpPr>
        <p:spPr>
          <a:xfrm>
            <a:off x="7273026" y="1659313"/>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26" name="Rounded Rectangle 25"/>
          <p:cNvSpPr/>
          <p:nvPr/>
        </p:nvSpPr>
        <p:spPr>
          <a:xfrm>
            <a:off x="1633924" y="4105442"/>
            <a:ext cx="1187712" cy="385755"/>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.NET 3.5</a:t>
            </a:r>
          </a:p>
        </p:txBody>
      </p:sp>
      <p:sp>
        <p:nvSpPr>
          <p:cNvPr id="27" name="Rounded Rectangle 26"/>
          <p:cNvSpPr/>
          <p:nvPr/>
        </p:nvSpPr>
        <p:spPr>
          <a:xfrm>
            <a:off x="3018177" y="4105442"/>
            <a:ext cx="1187712" cy="385755"/>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.NET 4.5</a:t>
            </a:r>
          </a:p>
        </p:txBody>
      </p:sp>
      <p:sp>
        <p:nvSpPr>
          <p:cNvPr id="28" name="Rounded Rectangle 27"/>
          <p:cNvSpPr/>
          <p:nvPr/>
        </p:nvSpPr>
        <p:spPr>
          <a:xfrm>
            <a:off x="4402430" y="4125190"/>
            <a:ext cx="1187712" cy="385755"/>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Phone</a:t>
            </a:r>
          </a:p>
        </p:txBody>
      </p:sp>
      <p:sp>
        <p:nvSpPr>
          <p:cNvPr id="29" name="Rounded Rectangle 28"/>
          <p:cNvSpPr/>
          <p:nvPr/>
        </p:nvSpPr>
        <p:spPr>
          <a:xfrm>
            <a:off x="5788493" y="4126696"/>
            <a:ext cx="1187712" cy="385755"/>
          </a:xfrm>
          <a:prstGeom prst="roundRect">
            <a:avLst/>
          </a:prstGeom>
          <a:solidFill>
            <a:schemeClr val="accent1">
              <a:lumMod val="60000"/>
              <a:lumOff val="40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rPr>
              <a:t>Store</a:t>
            </a:r>
          </a:p>
        </p:txBody>
      </p:sp>
      <p:sp>
        <p:nvSpPr>
          <p:cNvPr id="30" name="Up Arrow 29"/>
          <p:cNvSpPr/>
          <p:nvPr/>
        </p:nvSpPr>
        <p:spPr>
          <a:xfrm rot="10800000">
            <a:off x="2082858" y="3972771"/>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31" name="Up Arrow 30"/>
          <p:cNvSpPr/>
          <p:nvPr/>
        </p:nvSpPr>
        <p:spPr>
          <a:xfrm rot="10800000">
            <a:off x="3405057" y="3972771"/>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32" name="Up Arrow 31"/>
          <p:cNvSpPr/>
          <p:nvPr/>
        </p:nvSpPr>
        <p:spPr>
          <a:xfrm rot="10800000">
            <a:off x="4789310" y="3974396"/>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sp>
        <p:nvSpPr>
          <p:cNvPr id="33" name="Up Arrow 32"/>
          <p:cNvSpPr/>
          <p:nvPr/>
        </p:nvSpPr>
        <p:spPr>
          <a:xfrm rot="10800000">
            <a:off x="6147554" y="3959014"/>
            <a:ext cx="413951" cy="216243"/>
          </a:xfrm>
          <a:prstGeom prst="up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rgbClr val="FFFFFF"/>
              </a:solidFill>
            </a:endParaRPr>
          </a:p>
        </p:txBody>
      </p:sp>
      <p:cxnSp>
        <p:nvCxnSpPr>
          <p:cNvPr id="34" name="Straight Connector 33"/>
          <p:cNvCxnSpPr/>
          <p:nvPr/>
        </p:nvCxnSpPr>
        <p:spPr>
          <a:xfrm>
            <a:off x="2289833" y="3851870"/>
            <a:ext cx="406469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501405" y="3730868"/>
            <a:ext cx="0" cy="108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96285" y="3864583"/>
            <a:ext cx="0" cy="108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344667" y="3851870"/>
            <a:ext cx="0" cy="108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612032" y="3866359"/>
            <a:ext cx="0" cy="1081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303520" y="3864583"/>
            <a:ext cx="0" cy="1081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273005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95668" y="0"/>
            <a:ext cx="8205304" cy="857250"/>
          </a:xfrm>
        </p:spPr>
        <p:txBody>
          <a:bodyPr>
            <a:noAutofit/>
          </a:bodyPr>
          <a:lstStyle/>
          <a:p>
            <a:pPr algn="l"/>
            <a:r>
              <a:rPr lang="en-US" sz="3200" dirty="0"/>
              <a:t>Developer-Authenticated Identities</a:t>
            </a:r>
          </a:p>
        </p:txBody>
      </p:sp>
      <p:pic>
        <p:nvPicPr>
          <p:cNvPr id="6" name="Picture 5" descr="login_icons_jo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5212" y="946970"/>
            <a:ext cx="1236466" cy="967353"/>
          </a:xfrm>
          <a:prstGeom prst="rect">
            <a:avLst/>
          </a:prstGeom>
        </p:spPr>
      </p:pic>
      <p:pic>
        <p:nvPicPr>
          <p:cNvPr id="7" name="Picture 6" descr="EC2-DB-on-Instan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484" y="836798"/>
            <a:ext cx="1051928" cy="959870"/>
          </a:xfrm>
          <a:prstGeom prst="rect">
            <a:avLst/>
          </a:prstGeom>
        </p:spPr>
      </p:pic>
      <p:pic>
        <p:nvPicPr>
          <p:cNvPr id="8" name="Picture 7"/>
          <p:cNvPicPr>
            <a:picLocks noChangeAspect="1"/>
          </p:cNvPicPr>
          <p:nvPr/>
        </p:nvPicPr>
        <p:blipFill>
          <a:blip r:embed="rId4"/>
          <a:stretch>
            <a:fillRect/>
          </a:stretch>
        </p:blipFill>
        <p:spPr>
          <a:xfrm>
            <a:off x="6625728" y="2256670"/>
            <a:ext cx="1050839" cy="1050839"/>
          </a:xfrm>
          <a:prstGeom prst="rect">
            <a:avLst/>
          </a:prstGeom>
        </p:spPr>
      </p:pic>
      <p:sp>
        <p:nvSpPr>
          <p:cNvPr id="9" name="TextBox 8"/>
          <p:cNvSpPr txBox="1"/>
          <p:nvPr/>
        </p:nvSpPr>
        <p:spPr>
          <a:xfrm>
            <a:off x="5368953" y="1672759"/>
            <a:ext cx="1502234" cy="461665"/>
          </a:xfrm>
          <a:prstGeom prst="rect">
            <a:avLst/>
          </a:prstGeom>
          <a:noFill/>
        </p:spPr>
        <p:txBody>
          <a:bodyPr wrap="none" rtlCol="0">
            <a:spAutoFit/>
          </a:bodyPr>
          <a:lstStyle/>
          <a:p>
            <a:pPr algn="ctr"/>
            <a:r>
              <a:rPr lang="en-US" sz="1200" b="1" dirty="0">
                <a:latin typeface="Calibri"/>
                <a:cs typeface="Calibri"/>
              </a:rPr>
              <a:t>Your own Username</a:t>
            </a:r>
          </a:p>
          <a:p>
            <a:pPr algn="ctr"/>
            <a:r>
              <a:rPr lang="en-US" sz="1200" b="1" dirty="0">
                <a:latin typeface="Calibri"/>
                <a:cs typeface="Calibri"/>
              </a:rPr>
              <a:t>And Password</a:t>
            </a:r>
          </a:p>
        </p:txBody>
      </p:sp>
      <p:sp>
        <p:nvSpPr>
          <p:cNvPr id="10" name="Rectangle 9"/>
          <p:cNvSpPr/>
          <p:nvPr/>
        </p:nvSpPr>
        <p:spPr>
          <a:xfrm>
            <a:off x="547585" y="1047750"/>
            <a:ext cx="4114800" cy="954107"/>
          </a:xfrm>
          <a:prstGeom prst="rect">
            <a:avLst/>
          </a:prstGeom>
        </p:spPr>
        <p:txBody>
          <a:bodyPr wrap="square">
            <a:spAutoFit/>
          </a:bodyPr>
          <a:lstStyle/>
          <a:p>
            <a:r>
              <a:rPr lang="en-US" sz="1400" b="1" dirty="0"/>
              <a:t>Your own user authentication system</a:t>
            </a:r>
          </a:p>
          <a:p>
            <a:r>
              <a:rPr lang="en-US" sz="1400" dirty="0"/>
              <a:t>Several apps prefer to have their own username and password instead of public identity providers for authentication.</a:t>
            </a:r>
          </a:p>
        </p:txBody>
      </p:sp>
      <p:sp>
        <p:nvSpPr>
          <p:cNvPr id="11" name="Rectangle 10"/>
          <p:cNvSpPr/>
          <p:nvPr/>
        </p:nvSpPr>
        <p:spPr>
          <a:xfrm>
            <a:off x="555435" y="3471810"/>
            <a:ext cx="4114800" cy="954107"/>
          </a:xfrm>
          <a:prstGeom prst="rect">
            <a:avLst/>
          </a:prstGeom>
        </p:spPr>
        <p:txBody>
          <a:bodyPr wrap="square">
            <a:spAutoFit/>
          </a:bodyPr>
          <a:lstStyle/>
          <a:p>
            <a:r>
              <a:rPr lang="en-US" sz="1400" b="1" dirty="0"/>
              <a:t>Manage mappings easily</a:t>
            </a:r>
          </a:p>
          <a:p>
            <a:r>
              <a:rPr lang="en-US" sz="1400" dirty="0"/>
              <a:t>Cognito manages the mappings across login systems (public or private) using a unique Cognito ID</a:t>
            </a:r>
          </a:p>
        </p:txBody>
      </p:sp>
      <p:sp>
        <p:nvSpPr>
          <p:cNvPr id="12" name="Rectangle 11"/>
          <p:cNvSpPr/>
          <p:nvPr/>
        </p:nvSpPr>
        <p:spPr>
          <a:xfrm>
            <a:off x="542637" y="2219913"/>
            <a:ext cx="4114800" cy="954107"/>
          </a:xfrm>
          <a:prstGeom prst="rect">
            <a:avLst/>
          </a:prstGeom>
        </p:spPr>
        <p:txBody>
          <a:bodyPr wrap="square">
            <a:spAutoFit/>
          </a:bodyPr>
          <a:lstStyle/>
          <a:p>
            <a:r>
              <a:rPr lang="en-US" sz="1400" b="1" dirty="0"/>
              <a:t>Easily integrate with existing systems</a:t>
            </a:r>
          </a:p>
          <a:p>
            <a:r>
              <a:rPr lang="en-US" sz="1400" dirty="0"/>
              <a:t>Implement </a:t>
            </a:r>
            <a:r>
              <a:rPr lang="en-US" sz="1400" dirty="0" err="1"/>
              <a:t>GetOpenIdTokeForDeveloperIdentity</a:t>
            </a:r>
            <a:r>
              <a:rPr lang="en-US" sz="1400" dirty="0"/>
              <a:t>() using our server-side SDKs like Java, Python, Ruby etc.</a:t>
            </a:r>
          </a:p>
        </p:txBody>
      </p:sp>
      <p:pic>
        <p:nvPicPr>
          <p:cNvPr id="13" name="Picture 12" descr="clou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288" y="3593607"/>
            <a:ext cx="1707206" cy="1066284"/>
          </a:xfrm>
          <a:prstGeom prst="rect">
            <a:avLst/>
          </a:prstGeom>
        </p:spPr>
      </p:pic>
      <p:pic>
        <p:nvPicPr>
          <p:cNvPr id="14" name="Picture 13" descr="Loc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5689" y="3880998"/>
            <a:ext cx="545407" cy="498713"/>
          </a:xfrm>
          <a:prstGeom prst="rect">
            <a:avLst/>
          </a:prstGeom>
        </p:spPr>
      </p:pic>
    </p:spTree>
    <p:extLst>
      <p:ext uri="{BB962C8B-B14F-4D97-AF65-F5344CB8AC3E}">
        <p14:creationId xmlns:p14="http://schemas.microsoft.com/office/powerpoint/2010/main" val="109622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50"/>
            <a:ext cx="8229600" cy="539496"/>
          </a:xfrm>
        </p:spPr>
        <p:txBody>
          <a:bodyPr>
            <a:normAutofit fontScale="90000"/>
          </a:bodyPr>
          <a:lstStyle/>
          <a:p>
            <a:pPr algn="ctr"/>
            <a:r>
              <a:rPr lang="en-US" sz="2400" b="1" dirty="0"/>
              <a:t>Synchronize data across devices : </a:t>
            </a:r>
            <a:r>
              <a:rPr lang="en-US" sz="2400" dirty="0"/>
              <a:t>Amazon Cognito (Sync)</a:t>
            </a:r>
          </a:p>
        </p:txBody>
      </p:sp>
      <p:pic>
        <p:nvPicPr>
          <p:cNvPr id="3" name="Picture 2" descr="Clouds No 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19150"/>
            <a:ext cx="2764140" cy="1238428"/>
          </a:xfrm>
          <a:prstGeom prst="rect">
            <a:avLst/>
          </a:prstGeom>
        </p:spPr>
      </p:pic>
      <p:grpSp>
        <p:nvGrpSpPr>
          <p:cNvPr id="4" name="Group 3"/>
          <p:cNvGrpSpPr/>
          <p:nvPr/>
        </p:nvGrpSpPr>
        <p:grpSpPr>
          <a:xfrm>
            <a:off x="1524000" y="895350"/>
            <a:ext cx="1600200" cy="856927"/>
            <a:chOff x="1524000" y="895350"/>
            <a:chExt cx="1600200" cy="856927"/>
          </a:xfrm>
        </p:grpSpPr>
        <p:pic>
          <p:nvPicPr>
            <p:cNvPr id="5" name="Picture 4"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6" name="Picture 5"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05000" y="1200150"/>
              <a:ext cx="609600" cy="380742"/>
            </a:xfrm>
            <a:prstGeom prst="rect">
              <a:avLst/>
            </a:prstGeom>
          </p:spPr>
        </p:pic>
        <p:pic>
          <p:nvPicPr>
            <p:cNvPr id="7" name="Picture 6"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8" name="Picture 7"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grpSp>
        <p:nvGrpSpPr>
          <p:cNvPr id="9" name="Group 8"/>
          <p:cNvGrpSpPr/>
          <p:nvPr/>
        </p:nvGrpSpPr>
        <p:grpSpPr>
          <a:xfrm flipH="1">
            <a:off x="5943600" y="1047750"/>
            <a:ext cx="1600200" cy="856927"/>
            <a:chOff x="1524000" y="895350"/>
            <a:chExt cx="1600200" cy="856927"/>
          </a:xfrm>
        </p:grpSpPr>
        <p:pic>
          <p:nvPicPr>
            <p:cNvPr id="10" name="Picture 9"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11" name="Picture 10"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28800" y="1200150"/>
              <a:ext cx="609600" cy="380742"/>
            </a:xfrm>
            <a:prstGeom prst="rect">
              <a:avLst/>
            </a:prstGeom>
          </p:spPr>
        </p:pic>
        <p:pic>
          <p:nvPicPr>
            <p:cNvPr id="12" name="Picture 11"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13" name="Picture 12"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spTree>
    <p:extLst>
      <p:ext uri="{BB962C8B-B14F-4D97-AF65-F5344CB8AC3E}">
        <p14:creationId xmlns:p14="http://schemas.microsoft.com/office/powerpoint/2010/main" val="246068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Cognito Cloud Save and Sync</a:t>
            </a:r>
          </a:p>
        </p:txBody>
      </p:sp>
      <p:pic>
        <p:nvPicPr>
          <p:cNvPr id="4" name="Picture 3"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633935"/>
            <a:ext cx="2238136" cy="1397890"/>
          </a:xfrm>
          <a:prstGeom prst="rect">
            <a:avLst/>
          </a:prstGeom>
        </p:spPr>
      </p:pic>
      <p:grpSp>
        <p:nvGrpSpPr>
          <p:cNvPr id="5" name="Group 4"/>
          <p:cNvGrpSpPr/>
          <p:nvPr/>
        </p:nvGrpSpPr>
        <p:grpSpPr>
          <a:xfrm>
            <a:off x="7391400" y="1786335"/>
            <a:ext cx="1295400" cy="1685668"/>
            <a:chOff x="6172200" y="2266950"/>
            <a:chExt cx="1247182" cy="1752601"/>
          </a:xfrm>
        </p:grpSpPr>
        <p:grpSp>
          <p:nvGrpSpPr>
            <p:cNvPr id="6" name="Group 5"/>
            <p:cNvGrpSpPr/>
            <p:nvPr/>
          </p:nvGrpSpPr>
          <p:grpSpPr>
            <a:xfrm>
              <a:off x="6172200" y="2266950"/>
              <a:ext cx="1247182" cy="1752601"/>
              <a:chOff x="2057400" y="971550"/>
              <a:chExt cx="3199292" cy="4495802"/>
            </a:xfrm>
          </p:grpSpPr>
          <p:pic>
            <p:nvPicPr>
              <p:cNvPr id="8" name="Picture 7" descr="Curved-Arr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31800" y="2597150"/>
                <a:ext cx="4495800" cy="1244600"/>
              </a:xfrm>
              <a:prstGeom prst="rect">
                <a:avLst/>
              </a:prstGeom>
            </p:spPr>
          </p:pic>
          <p:pic>
            <p:nvPicPr>
              <p:cNvPr id="9" name="Picture 8" descr="Curved-Arr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386493" y="2597152"/>
                <a:ext cx="4495800" cy="1244599"/>
              </a:xfrm>
              <a:prstGeom prst="rect">
                <a:avLst/>
              </a:prstGeom>
            </p:spPr>
          </p:pic>
        </p:grpSp>
        <p:pic>
          <p:nvPicPr>
            <p:cNvPr id="7" name="Picture 6" descr="Loc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2863503"/>
              <a:ext cx="609600" cy="557410"/>
            </a:xfrm>
            <a:prstGeom prst="rect">
              <a:avLst/>
            </a:prstGeom>
          </p:spPr>
        </p:pic>
      </p:grpSp>
      <p:sp>
        <p:nvSpPr>
          <p:cNvPr id="10" name="TextBox 9"/>
          <p:cNvSpPr txBox="1"/>
          <p:nvPr/>
        </p:nvSpPr>
        <p:spPr>
          <a:xfrm>
            <a:off x="5334000" y="1581150"/>
            <a:ext cx="1302660" cy="830997"/>
          </a:xfrm>
          <a:prstGeom prst="rect">
            <a:avLst/>
          </a:prstGeom>
          <a:noFill/>
        </p:spPr>
        <p:txBody>
          <a:bodyPr wrap="none" rtlCol="0">
            <a:spAutoFit/>
          </a:bodyPr>
          <a:lstStyle/>
          <a:p>
            <a:r>
              <a:rPr lang="en-US" sz="1600" dirty="0">
                <a:latin typeface="Arial"/>
                <a:cs typeface="Arial"/>
              </a:rPr>
              <a:t>User Data </a:t>
            </a:r>
            <a:br>
              <a:rPr lang="en-US" sz="1600" dirty="0">
                <a:latin typeface="Arial"/>
                <a:cs typeface="Arial"/>
              </a:rPr>
            </a:br>
            <a:r>
              <a:rPr lang="en-US" sz="1600" dirty="0">
                <a:latin typeface="Arial"/>
                <a:cs typeface="Arial"/>
              </a:rPr>
              <a:t>Storage and</a:t>
            </a:r>
          </a:p>
          <a:p>
            <a:r>
              <a:rPr lang="en-US" sz="1600" dirty="0">
                <a:latin typeface="Arial"/>
                <a:cs typeface="Arial"/>
              </a:rPr>
              <a:t>Sync</a:t>
            </a:r>
          </a:p>
        </p:txBody>
      </p:sp>
      <p:pic>
        <p:nvPicPr>
          <p:cNvPr id="12" name="Picture 11" descr="iPhone-Mobile.png"/>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7391400" y="3615135"/>
            <a:ext cx="425878" cy="795294"/>
          </a:xfrm>
          <a:prstGeom prst="rect">
            <a:avLst/>
          </a:prstGeom>
        </p:spPr>
      </p:pic>
      <p:pic>
        <p:nvPicPr>
          <p:cNvPr id="13" name="Picture 12" descr="Kindle-Fire-HD.png"/>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400800" y="3386535"/>
            <a:ext cx="1106457" cy="838200"/>
          </a:xfrm>
          <a:prstGeom prst="rect">
            <a:avLst/>
          </a:prstGeom>
        </p:spPr>
      </p:pic>
      <p:pic>
        <p:nvPicPr>
          <p:cNvPr id="31" name="Picture 30" descr="iPhone-Mobi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6200" y="338535"/>
            <a:ext cx="425878" cy="795294"/>
          </a:xfrm>
          <a:prstGeom prst="rect">
            <a:avLst/>
          </a:prstGeom>
        </p:spPr>
      </p:pic>
      <p:pic>
        <p:nvPicPr>
          <p:cNvPr id="32" name="Picture 31" descr="Kindle-Fire-H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643335"/>
            <a:ext cx="1106457" cy="838200"/>
          </a:xfrm>
          <a:prstGeom prst="rect">
            <a:avLst/>
          </a:prstGeom>
        </p:spPr>
      </p:pic>
      <p:pic>
        <p:nvPicPr>
          <p:cNvPr id="33" name="Picture 32" descr="Browers-Chro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0800" y="338535"/>
            <a:ext cx="1017157" cy="746292"/>
          </a:xfrm>
          <a:prstGeom prst="rect">
            <a:avLst/>
          </a:prstGeom>
        </p:spPr>
      </p:pic>
      <p:pic>
        <p:nvPicPr>
          <p:cNvPr id="35" name="Picture 34" descr="Kindle-Fire-HD.png"/>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772400" y="3538935"/>
            <a:ext cx="762000" cy="577256"/>
          </a:xfrm>
          <a:prstGeom prst="rect">
            <a:avLst/>
          </a:prstGeom>
        </p:spPr>
      </p:pic>
      <p:sp>
        <p:nvSpPr>
          <p:cNvPr id="36" name="TextBox 35"/>
          <p:cNvSpPr txBox="1"/>
          <p:nvPr/>
        </p:nvSpPr>
        <p:spPr>
          <a:xfrm>
            <a:off x="5029200" y="3691335"/>
            <a:ext cx="1359166" cy="338554"/>
          </a:xfrm>
          <a:prstGeom prst="rect">
            <a:avLst/>
          </a:prstGeom>
          <a:noFill/>
        </p:spPr>
        <p:txBody>
          <a:bodyPr wrap="none" rtlCol="0">
            <a:spAutoFit/>
          </a:bodyPr>
          <a:lstStyle/>
          <a:p>
            <a:r>
              <a:rPr lang="en-US" sz="1600" dirty="0">
                <a:latin typeface="Arial"/>
                <a:cs typeface="Arial"/>
              </a:rPr>
              <a:t>Any Platform</a:t>
            </a:r>
          </a:p>
        </p:txBody>
      </p:sp>
      <p:sp>
        <p:nvSpPr>
          <p:cNvPr id="37" name="TextBox 36"/>
          <p:cNvSpPr txBox="1"/>
          <p:nvPr/>
        </p:nvSpPr>
        <p:spPr>
          <a:xfrm>
            <a:off x="6477000" y="4366796"/>
            <a:ext cx="1997762" cy="338554"/>
          </a:xfrm>
          <a:prstGeom prst="rect">
            <a:avLst/>
          </a:prstGeom>
          <a:noFill/>
        </p:spPr>
        <p:txBody>
          <a:bodyPr wrap="none" rtlCol="0">
            <a:spAutoFit/>
          </a:bodyPr>
          <a:lstStyle/>
          <a:p>
            <a:r>
              <a:rPr lang="en-US" sz="1600" dirty="0">
                <a:latin typeface="Arial"/>
                <a:cs typeface="Arial"/>
              </a:rPr>
              <a:t>iOS/Android/</a:t>
            </a:r>
            <a:r>
              <a:rPr lang="en-US" sz="1600" dirty="0" err="1">
                <a:latin typeface="Arial"/>
                <a:cs typeface="Arial"/>
              </a:rPr>
              <a:t>FireOS</a:t>
            </a:r>
            <a:endParaRPr lang="en-US" sz="1600" dirty="0">
              <a:latin typeface="Arial"/>
              <a:cs typeface="Arial"/>
            </a:endParaRPr>
          </a:p>
        </p:txBody>
      </p:sp>
      <p:sp>
        <p:nvSpPr>
          <p:cNvPr id="39" name="Rectangle 38"/>
          <p:cNvSpPr/>
          <p:nvPr/>
        </p:nvSpPr>
        <p:spPr>
          <a:xfrm>
            <a:off x="476155" y="1138712"/>
            <a:ext cx="4490371" cy="769441"/>
          </a:xfrm>
          <a:prstGeom prst="rect">
            <a:avLst/>
          </a:prstGeom>
        </p:spPr>
        <p:txBody>
          <a:bodyPr wrap="square">
            <a:spAutoFit/>
          </a:bodyPr>
          <a:lstStyle/>
          <a:p>
            <a:r>
              <a:rPr lang="en-US" sz="1600" b="1" dirty="0"/>
              <a:t>Store App Data, Preferences and State</a:t>
            </a:r>
          </a:p>
          <a:p>
            <a:r>
              <a:rPr lang="en-US" sz="1400" dirty="0"/>
              <a:t>Save app and device data to the cloud and merge them after login</a:t>
            </a:r>
          </a:p>
        </p:txBody>
      </p:sp>
      <p:sp>
        <p:nvSpPr>
          <p:cNvPr id="40" name="Rectangle 39"/>
          <p:cNvSpPr/>
          <p:nvPr/>
        </p:nvSpPr>
        <p:spPr>
          <a:xfrm>
            <a:off x="478017" y="2013789"/>
            <a:ext cx="4114800" cy="769441"/>
          </a:xfrm>
          <a:prstGeom prst="rect">
            <a:avLst/>
          </a:prstGeom>
        </p:spPr>
        <p:txBody>
          <a:bodyPr wrap="square">
            <a:spAutoFit/>
          </a:bodyPr>
          <a:lstStyle/>
          <a:p>
            <a:r>
              <a:rPr lang="en-US" sz="1600" b="1" dirty="0"/>
              <a:t>Cross-device Cross-OS Sync </a:t>
            </a:r>
          </a:p>
          <a:p>
            <a:r>
              <a:rPr lang="en-US" sz="1400" dirty="0"/>
              <a:t>Sync user data and preferences across devices with one line of code</a:t>
            </a:r>
          </a:p>
        </p:txBody>
      </p:sp>
      <p:sp>
        <p:nvSpPr>
          <p:cNvPr id="41" name="Rectangle 40"/>
          <p:cNvSpPr/>
          <p:nvPr/>
        </p:nvSpPr>
        <p:spPr>
          <a:xfrm>
            <a:off x="483771" y="2850198"/>
            <a:ext cx="4114800" cy="1200328"/>
          </a:xfrm>
          <a:prstGeom prst="rect">
            <a:avLst/>
          </a:prstGeom>
        </p:spPr>
        <p:txBody>
          <a:bodyPr wrap="square">
            <a:spAutoFit/>
          </a:bodyPr>
          <a:lstStyle/>
          <a:p>
            <a:r>
              <a:rPr lang="en-US" sz="1600" b="1" dirty="0"/>
              <a:t>Work Offline</a:t>
            </a:r>
          </a:p>
          <a:p>
            <a:r>
              <a:rPr lang="en-US" sz="1400" dirty="0"/>
              <a:t>Data always stored in local SQLite DB first. Works seamlessly when intermittent or no connectivity</a:t>
            </a:r>
          </a:p>
          <a:p>
            <a:endParaRPr lang="en-US" sz="1400" dirty="0"/>
          </a:p>
        </p:txBody>
      </p:sp>
      <p:sp>
        <p:nvSpPr>
          <p:cNvPr id="3" name="Magnetic Disk 2"/>
          <p:cNvSpPr/>
          <p:nvPr/>
        </p:nvSpPr>
        <p:spPr>
          <a:xfrm>
            <a:off x="6629400" y="2344003"/>
            <a:ext cx="609600" cy="458539"/>
          </a:xfrm>
          <a:prstGeom prst="flowChartMagneticDisk">
            <a:avLst/>
          </a:prstGeom>
          <a:solidFill>
            <a:schemeClr val="accent6"/>
          </a:solidFill>
          <a:ln>
            <a:solidFill>
              <a:srgbClr val="000000"/>
            </a:solidFill>
          </a:ln>
        </p:spPr>
        <p:txBody>
          <a:bodyPr rtlCol="0" anchor="ctr">
            <a:spAutoFit/>
          </a:bodyPr>
          <a:lstStyle/>
          <a:p>
            <a:pPr algn="ctr"/>
            <a:r>
              <a:rPr lang="en-US" sz="900" dirty="0">
                <a:latin typeface="Arial"/>
                <a:cs typeface="Arial"/>
              </a:rPr>
              <a:t>k/v data</a:t>
            </a:r>
          </a:p>
        </p:txBody>
      </p:sp>
      <p:sp>
        <p:nvSpPr>
          <p:cNvPr id="43" name="TextBox 42"/>
          <p:cNvSpPr txBox="1"/>
          <p:nvPr/>
        </p:nvSpPr>
        <p:spPr>
          <a:xfrm>
            <a:off x="6553200" y="2114550"/>
            <a:ext cx="945366" cy="261610"/>
          </a:xfrm>
          <a:prstGeom prst="rect">
            <a:avLst/>
          </a:prstGeom>
          <a:noFill/>
        </p:spPr>
        <p:txBody>
          <a:bodyPr wrap="none" rtlCol="0">
            <a:spAutoFit/>
          </a:bodyPr>
          <a:lstStyle/>
          <a:p>
            <a:r>
              <a:rPr lang="en-US" sz="1050" dirty="0">
                <a:latin typeface="Arial"/>
                <a:cs typeface="Arial"/>
              </a:rPr>
              <a:t>Identity pool</a:t>
            </a:r>
          </a:p>
        </p:txBody>
      </p:sp>
      <p:sp>
        <p:nvSpPr>
          <p:cNvPr id="11" name="Rectangle 10"/>
          <p:cNvSpPr/>
          <p:nvPr/>
        </p:nvSpPr>
        <p:spPr>
          <a:xfrm>
            <a:off x="505676" y="3918877"/>
            <a:ext cx="4041519" cy="769441"/>
          </a:xfrm>
          <a:prstGeom prst="rect">
            <a:avLst/>
          </a:prstGeom>
        </p:spPr>
        <p:txBody>
          <a:bodyPr wrap="square">
            <a:spAutoFit/>
          </a:bodyPr>
          <a:lstStyle/>
          <a:p>
            <a:r>
              <a:rPr lang="en-US" sz="1600" b="1" dirty="0"/>
              <a:t>No Backend</a:t>
            </a:r>
            <a:br>
              <a:rPr lang="en-US" sz="1400" dirty="0"/>
            </a:br>
            <a:r>
              <a:rPr lang="en-US" sz="1400" dirty="0"/>
              <a:t>Simple client SDK eliminates need for server side code</a:t>
            </a:r>
          </a:p>
        </p:txBody>
      </p:sp>
    </p:spTree>
    <p:extLst>
      <p:ext uri="{BB962C8B-B14F-4D97-AF65-F5344CB8AC3E}">
        <p14:creationId xmlns:p14="http://schemas.microsoft.com/office/powerpoint/2010/main" val="165241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Cognito Sync</a:t>
            </a:r>
          </a:p>
        </p:txBody>
      </p:sp>
      <p:sp>
        <p:nvSpPr>
          <p:cNvPr id="3" name="Content Placeholder 2"/>
          <p:cNvSpPr>
            <a:spLocks noGrp="1"/>
          </p:cNvSpPr>
          <p:nvPr>
            <p:ph idx="1"/>
          </p:nvPr>
        </p:nvSpPr>
        <p:spPr>
          <a:xfrm>
            <a:off x="457200" y="1200151"/>
            <a:ext cx="4343400" cy="3394472"/>
          </a:xfrm>
        </p:spPr>
        <p:txBody>
          <a:bodyPr>
            <a:normAutofit fontScale="92500" lnSpcReduction="10000"/>
          </a:bodyPr>
          <a:lstStyle/>
          <a:p>
            <a:pPr marL="0" indent="0">
              <a:buNone/>
            </a:pPr>
            <a:r>
              <a:rPr lang="en-US" sz="1400" b="1" dirty="0">
                <a:solidFill>
                  <a:srgbClr val="E46C0A"/>
                </a:solidFill>
                <a:latin typeface="+mj-lt"/>
              </a:rPr>
              <a:t>Offline</a:t>
            </a:r>
            <a:r>
              <a:rPr lang="en-US" sz="1400" dirty="0">
                <a:latin typeface="+mj-lt"/>
              </a:rPr>
              <a:t>: The client SDK manages a local SQLite data store to allow the app to work even when connectivity is not available.</a:t>
            </a:r>
          </a:p>
          <a:p>
            <a:pPr marL="0" indent="0">
              <a:buNone/>
            </a:pPr>
            <a:endParaRPr lang="en-US" sz="1400" dirty="0">
              <a:latin typeface="+mj-lt"/>
            </a:endParaRPr>
          </a:p>
          <a:p>
            <a:pPr marL="0" indent="0">
              <a:buNone/>
            </a:pPr>
            <a:r>
              <a:rPr lang="en-US" sz="1400" b="1" dirty="0">
                <a:solidFill>
                  <a:srgbClr val="E46C0A"/>
                </a:solidFill>
                <a:latin typeface="+mj-lt"/>
              </a:rPr>
              <a:t>Fast</a:t>
            </a:r>
            <a:r>
              <a:rPr lang="en-US" sz="1400" dirty="0">
                <a:latin typeface="+mj-lt"/>
              </a:rPr>
              <a:t>: The methods to read and write data only interact with the local SQLite database.</a:t>
            </a:r>
          </a:p>
          <a:p>
            <a:pPr marL="0" indent="0">
              <a:buNone/>
            </a:pPr>
            <a:endParaRPr lang="en-US" sz="1400" dirty="0">
              <a:latin typeface="+mj-lt"/>
            </a:endParaRPr>
          </a:p>
          <a:p>
            <a:pPr marL="0" indent="0">
              <a:buNone/>
            </a:pPr>
            <a:r>
              <a:rPr lang="en-US" sz="1400" b="1" dirty="0">
                <a:solidFill>
                  <a:srgbClr val="E46C0A"/>
                </a:solidFill>
                <a:latin typeface="+mj-lt"/>
              </a:rPr>
              <a:t>Intelligent Sync</a:t>
            </a:r>
            <a:r>
              <a:rPr lang="en-US" sz="1400" dirty="0">
                <a:latin typeface="+mj-lt"/>
              </a:rPr>
              <a:t>: The sync method compares the local version of the data to the cloud sync store, pushes up deltas and pulls down new changes.</a:t>
            </a:r>
          </a:p>
          <a:p>
            <a:pPr marL="0" indent="0">
              <a:buNone/>
            </a:pPr>
            <a:endParaRPr lang="en-US" sz="1400" dirty="0">
              <a:latin typeface="+mj-lt"/>
            </a:endParaRPr>
          </a:p>
          <a:p>
            <a:pPr marL="0" indent="0">
              <a:buNone/>
            </a:pPr>
            <a:r>
              <a:rPr lang="en-US" sz="1400" b="1" dirty="0">
                <a:solidFill>
                  <a:schemeClr val="accent6">
                    <a:lumMod val="75000"/>
                  </a:schemeClr>
                </a:solidFill>
                <a:latin typeface="+mj-lt"/>
              </a:rPr>
              <a:t>Flexible Conflict resolution</a:t>
            </a:r>
            <a:r>
              <a:rPr lang="en-US" sz="1400" dirty="0">
                <a:latin typeface="+mj-lt"/>
              </a:rPr>
              <a:t>: The sync method first reads the changes then writes its local changes to the cloud sync store By default Cognito assumes that the </a:t>
            </a:r>
            <a:r>
              <a:rPr lang="en-US" sz="1400" b="1" dirty="0">
                <a:latin typeface="+mj-lt"/>
              </a:rPr>
              <a:t>last write wins.  </a:t>
            </a:r>
            <a:r>
              <a:rPr lang="en-US" sz="1400" dirty="0">
                <a:latin typeface="+mj-lt"/>
              </a:rPr>
              <a:t>Developers can override and implement their own conflict resolution programmatically</a:t>
            </a:r>
          </a:p>
          <a:p>
            <a:endParaRPr lang="en-US" sz="1200" dirty="0">
              <a:latin typeface="+mj-lt"/>
            </a:endParaRPr>
          </a:p>
          <a:p>
            <a:endParaRPr lang="en-US" sz="1200" dirty="0">
              <a:latin typeface="+mj-lt"/>
            </a:endParaRPr>
          </a:p>
          <a:p>
            <a:endParaRPr lang="en-US" sz="1200" dirty="0">
              <a:latin typeface="+mj-lt"/>
            </a:endParaRPr>
          </a:p>
        </p:txBody>
      </p:sp>
      <p:pic>
        <p:nvPicPr>
          <p:cNvPr id="4" name="Picture 3" descr="Kindle-Fire-H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3562350"/>
            <a:ext cx="1106457" cy="838200"/>
          </a:xfrm>
          <a:prstGeom prst="rect">
            <a:avLst/>
          </a:prstGeom>
        </p:spPr>
      </p:pic>
      <p:pic>
        <p:nvPicPr>
          <p:cNvPr id="5" name="Picture 4" descr="Android-Phone.png"/>
          <p:cNvPicPr>
            <a:picLocks noChangeAspect="1"/>
          </p:cNvPicPr>
          <p:nvPr/>
        </p:nvPicPr>
        <p:blipFill rotWithShape="1">
          <a:blip r:embed="rId4">
            <a:extLst>
              <a:ext uri="{28A0092B-C50C-407E-A947-70E740481C1C}">
                <a14:useLocalDpi xmlns:a14="http://schemas.microsoft.com/office/drawing/2010/main" val="0"/>
              </a:ext>
            </a:extLst>
          </a:blip>
          <a:srcRect l="7208" t="6909" r="21213" b="8645"/>
          <a:stretch/>
        </p:blipFill>
        <p:spPr>
          <a:xfrm>
            <a:off x="7391400" y="3638550"/>
            <a:ext cx="541618" cy="1027206"/>
          </a:xfrm>
          <a:prstGeom prst="rect">
            <a:avLst/>
          </a:prstGeom>
        </p:spPr>
      </p:pic>
      <p:pic>
        <p:nvPicPr>
          <p:cNvPr id="7" name="Picture 6" descr="clou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514350"/>
            <a:ext cx="1707206" cy="1066284"/>
          </a:xfrm>
          <a:prstGeom prst="rect">
            <a:avLst/>
          </a:prstGeom>
        </p:spPr>
      </p:pic>
      <p:pic>
        <p:nvPicPr>
          <p:cNvPr id="10" name="Picture 9" descr="iPhone-Mobi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4200" y="3409950"/>
            <a:ext cx="425878" cy="795294"/>
          </a:xfrm>
          <a:prstGeom prst="rect">
            <a:avLst/>
          </a:prstGeom>
        </p:spPr>
      </p:pic>
      <p:grpSp>
        <p:nvGrpSpPr>
          <p:cNvPr id="11" name="Group 10"/>
          <p:cNvGrpSpPr/>
          <p:nvPr/>
        </p:nvGrpSpPr>
        <p:grpSpPr>
          <a:xfrm>
            <a:off x="6705600" y="2800350"/>
            <a:ext cx="457200" cy="595453"/>
            <a:chOff x="6172200" y="2266950"/>
            <a:chExt cx="1247182" cy="1752601"/>
          </a:xfrm>
        </p:grpSpPr>
        <p:grpSp>
          <p:nvGrpSpPr>
            <p:cNvPr id="12" name="Group 11"/>
            <p:cNvGrpSpPr/>
            <p:nvPr/>
          </p:nvGrpSpPr>
          <p:grpSpPr>
            <a:xfrm>
              <a:off x="6172200" y="2266950"/>
              <a:ext cx="1247182" cy="1752601"/>
              <a:chOff x="2057400" y="971550"/>
              <a:chExt cx="3199292" cy="4495802"/>
            </a:xfrm>
          </p:grpSpPr>
          <p:pic>
            <p:nvPicPr>
              <p:cNvPr id="14" name="Picture 13" descr="Curved-Arrow-lo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31800" y="2597150"/>
                <a:ext cx="4495800" cy="1244600"/>
              </a:xfrm>
              <a:prstGeom prst="rect">
                <a:avLst/>
              </a:prstGeom>
            </p:spPr>
          </p:pic>
          <p:pic>
            <p:nvPicPr>
              <p:cNvPr id="15" name="Picture 14" descr="Curved-Arrow-lo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86493" y="2597152"/>
                <a:ext cx="4495800" cy="1244599"/>
              </a:xfrm>
              <a:prstGeom prst="rect">
                <a:avLst/>
              </a:prstGeom>
            </p:spPr>
          </p:pic>
        </p:grpSp>
        <p:pic>
          <p:nvPicPr>
            <p:cNvPr id="13" name="Picture 12"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7000" y="2863503"/>
              <a:ext cx="609600" cy="557410"/>
            </a:xfrm>
            <a:prstGeom prst="rect">
              <a:avLst/>
            </a:prstGeom>
          </p:spPr>
        </p:pic>
      </p:grpSp>
      <p:pic>
        <p:nvPicPr>
          <p:cNvPr id="18" name="Picture 17"/>
          <p:cNvPicPr>
            <a:picLocks noChangeAspect="1"/>
          </p:cNvPicPr>
          <p:nvPr/>
        </p:nvPicPr>
        <p:blipFill>
          <a:blip r:embed="rId9"/>
          <a:stretch>
            <a:fillRect/>
          </a:stretch>
        </p:blipFill>
        <p:spPr>
          <a:xfrm>
            <a:off x="7495880" y="3943350"/>
            <a:ext cx="304800" cy="304800"/>
          </a:xfrm>
          <a:prstGeom prst="rect">
            <a:avLst/>
          </a:prstGeom>
        </p:spPr>
      </p:pic>
      <p:pic>
        <p:nvPicPr>
          <p:cNvPr id="19" name="Picture 18"/>
          <p:cNvPicPr>
            <a:picLocks noChangeAspect="1"/>
          </p:cNvPicPr>
          <p:nvPr/>
        </p:nvPicPr>
        <p:blipFill>
          <a:blip r:embed="rId10"/>
          <a:stretch>
            <a:fillRect/>
          </a:stretch>
        </p:blipFill>
        <p:spPr>
          <a:xfrm>
            <a:off x="6705600" y="895350"/>
            <a:ext cx="476250" cy="476250"/>
          </a:xfrm>
          <a:prstGeom prst="rect">
            <a:avLst/>
          </a:prstGeom>
        </p:spPr>
      </p:pic>
      <p:grpSp>
        <p:nvGrpSpPr>
          <p:cNvPr id="20" name="Group 19"/>
          <p:cNvGrpSpPr/>
          <p:nvPr/>
        </p:nvGrpSpPr>
        <p:grpSpPr>
          <a:xfrm>
            <a:off x="6705600" y="1428750"/>
            <a:ext cx="457200" cy="595453"/>
            <a:chOff x="6172200" y="2266950"/>
            <a:chExt cx="1247182" cy="1752601"/>
          </a:xfrm>
        </p:grpSpPr>
        <p:grpSp>
          <p:nvGrpSpPr>
            <p:cNvPr id="21" name="Group 20"/>
            <p:cNvGrpSpPr/>
            <p:nvPr/>
          </p:nvGrpSpPr>
          <p:grpSpPr>
            <a:xfrm>
              <a:off x="6172200" y="2266950"/>
              <a:ext cx="1247182" cy="1752601"/>
              <a:chOff x="2057400" y="971550"/>
              <a:chExt cx="3199292" cy="4495802"/>
            </a:xfrm>
          </p:grpSpPr>
          <p:pic>
            <p:nvPicPr>
              <p:cNvPr id="23" name="Picture 22" descr="Curved-Arrow-lo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31800" y="2597150"/>
                <a:ext cx="4495800" cy="1244600"/>
              </a:xfrm>
              <a:prstGeom prst="rect">
                <a:avLst/>
              </a:prstGeom>
            </p:spPr>
          </p:pic>
          <p:pic>
            <p:nvPicPr>
              <p:cNvPr id="24" name="Picture 23" descr="Curved-Arrow-lo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386493" y="2597152"/>
                <a:ext cx="4495800" cy="1244599"/>
              </a:xfrm>
              <a:prstGeom prst="rect">
                <a:avLst/>
              </a:prstGeom>
            </p:spPr>
          </p:pic>
        </p:grpSp>
        <p:pic>
          <p:nvPicPr>
            <p:cNvPr id="22" name="Picture 21" descr="Loc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7000" y="2863503"/>
              <a:ext cx="609600" cy="557410"/>
            </a:xfrm>
            <a:prstGeom prst="rect">
              <a:avLst/>
            </a:prstGeom>
          </p:spPr>
        </p:pic>
      </p:grpSp>
      <p:sp>
        <p:nvSpPr>
          <p:cNvPr id="25" name="TextBox 24"/>
          <p:cNvSpPr txBox="1"/>
          <p:nvPr/>
        </p:nvSpPr>
        <p:spPr>
          <a:xfrm>
            <a:off x="5943600" y="2190750"/>
            <a:ext cx="2237699" cy="369332"/>
          </a:xfrm>
          <a:prstGeom prst="rect">
            <a:avLst/>
          </a:prstGeom>
          <a:noFill/>
        </p:spPr>
        <p:txBody>
          <a:bodyPr wrap="none" rtlCol="0">
            <a:spAutoFit/>
          </a:bodyPr>
          <a:lstStyle/>
          <a:p>
            <a:r>
              <a:rPr lang="en-US" dirty="0">
                <a:latin typeface="Arial"/>
                <a:cs typeface="Arial"/>
              </a:rPr>
              <a:t>Local SQLite Cache</a:t>
            </a:r>
          </a:p>
        </p:txBody>
      </p:sp>
    </p:spTree>
    <p:extLst>
      <p:ext uri="{BB962C8B-B14F-4D97-AF65-F5344CB8AC3E}">
        <p14:creationId xmlns:p14="http://schemas.microsoft.com/office/powerpoint/2010/main" val="408082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Integrating Cognito Sync functionality is dead simple</a:t>
            </a:r>
          </a:p>
        </p:txBody>
      </p:sp>
      <p:pic>
        <p:nvPicPr>
          <p:cNvPr id="4" name="Picture 3" descr="Numbe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800350"/>
            <a:ext cx="294380" cy="405952"/>
          </a:xfrm>
          <a:prstGeom prst="rect">
            <a:avLst/>
          </a:prstGeom>
        </p:spPr>
      </p:pic>
      <p:pic>
        <p:nvPicPr>
          <p:cNvPr id="5" name="Picture 4" descr="Number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81150"/>
            <a:ext cx="294379" cy="405952"/>
          </a:xfrm>
          <a:prstGeom prst="rect">
            <a:avLst/>
          </a:prstGeom>
        </p:spPr>
      </p:pic>
      <p:pic>
        <p:nvPicPr>
          <p:cNvPr id="6" name="Picture 5" descr="Number 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019550"/>
            <a:ext cx="294379" cy="405952"/>
          </a:xfrm>
          <a:prstGeom prst="rect">
            <a:avLst/>
          </a:prstGeom>
        </p:spPr>
      </p:pic>
      <p:sp>
        <p:nvSpPr>
          <p:cNvPr id="7" name="TextBox 6"/>
          <p:cNvSpPr txBox="1"/>
          <p:nvPr/>
        </p:nvSpPr>
        <p:spPr>
          <a:xfrm>
            <a:off x="1600200" y="1428750"/>
            <a:ext cx="6858000" cy="369332"/>
          </a:xfrm>
          <a:prstGeom prst="rect">
            <a:avLst/>
          </a:prstGeom>
          <a:noFill/>
        </p:spPr>
        <p:txBody>
          <a:bodyPr wrap="square" rtlCol="0">
            <a:spAutoFit/>
          </a:bodyPr>
          <a:lstStyle/>
          <a:p>
            <a:r>
              <a:rPr lang="en-US" dirty="0">
                <a:latin typeface="Arial"/>
                <a:cs typeface="Arial"/>
              </a:rPr>
              <a:t>Initialize the </a:t>
            </a:r>
            <a:r>
              <a:rPr lang="en-US" dirty="0" err="1">
                <a:latin typeface="Arial"/>
                <a:cs typeface="Arial"/>
              </a:rPr>
              <a:t>CredentialsProvider</a:t>
            </a:r>
            <a:r>
              <a:rPr lang="en-US" dirty="0">
                <a:latin typeface="Arial"/>
                <a:cs typeface="Arial"/>
              </a:rPr>
              <a:t> and </a:t>
            </a:r>
            <a:r>
              <a:rPr lang="en-US" dirty="0" err="1">
                <a:latin typeface="Arial"/>
                <a:cs typeface="Arial"/>
              </a:rPr>
              <a:t>CognitoClient</a:t>
            </a:r>
            <a:endParaRPr lang="en-US" dirty="0">
              <a:latin typeface="Arial"/>
              <a:cs typeface="Arial"/>
            </a:endParaRPr>
          </a:p>
        </p:txBody>
      </p:sp>
      <p:sp>
        <p:nvSpPr>
          <p:cNvPr id="8" name="TextBox 7"/>
          <p:cNvSpPr txBox="1"/>
          <p:nvPr/>
        </p:nvSpPr>
        <p:spPr>
          <a:xfrm>
            <a:off x="1600200" y="3943350"/>
            <a:ext cx="5867400" cy="369332"/>
          </a:xfrm>
          <a:prstGeom prst="rect">
            <a:avLst/>
          </a:prstGeom>
          <a:noFill/>
        </p:spPr>
        <p:txBody>
          <a:bodyPr wrap="square" rtlCol="0">
            <a:spAutoFit/>
          </a:bodyPr>
          <a:lstStyle/>
          <a:p>
            <a:r>
              <a:rPr lang="en-US" dirty="0">
                <a:latin typeface="Arial"/>
                <a:cs typeface="Arial"/>
              </a:rPr>
              <a:t>Call synchronize on the dataset</a:t>
            </a:r>
            <a:endParaRPr lang="en-US" b="1" dirty="0">
              <a:latin typeface="Arial"/>
              <a:cs typeface="Arial"/>
            </a:endParaRPr>
          </a:p>
        </p:txBody>
      </p:sp>
      <p:sp>
        <p:nvSpPr>
          <p:cNvPr id="9" name="TextBox 8"/>
          <p:cNvSpPr txBox="1"/>
          <p:nvPr/>
        </p:nvSpPr>
        <p:spPr>
          <a:xfrm>
            <a:off x="1600200" y="2724150"/>
            <a:ext cx="5867400" cy="369332"/>
          </a:xfrm>
          <a:prstGeom prst="rect">
            <a:avLst/>
          </a:prstGeom>
          <a:noFill/>
        </p:spPr>
        <p:txBody>
          <a:bodyPr wrap="square" rtlCol="0">
            <a:spAutoFit/>
          </a:bodyPr>
          <a:lstStyle/>
          <a:p>
            <a:r>
              <a:rPr lang="en-US" dirty="0">
                <a:latin typeface="Arial"/>
                <a:cs typeface="Arial"/>
              </a:rPr>
              <a:t>Create or open Dataset and Add Key Values</a:t>
            </a:r>
          </a:p>
        </p:txBody>
      </p:sp>
      <p:sp>
        <p:nvSpPr>
          <p:cNvPr id="11" name="Rectangle 10"/>
          <p:cNvSpPr/>
          <p:nvPr/>
        </p:nvSpPr>
        <p:spPr>
          <a:xfrm>
            <a:off x="1538612" y="1809750"/>
            <a:ext cx="8281793" cy="769441"/>
          </a:xfrm>
          <a:prstGeom prst="rect">
            <a:avLst/>
          </a:prstGeom>
        </p:spPr>
        <p:txBody>
          <a:bodyPr wrap="square">
            <a:spAutoFit/>
          </a:bodyPr>
          <a:lstStyle/>
          <a:p>
            <a:r>
              <a:rPr lang="en-US" sz="1100" dirty="0">
                <a:solidFill>
                  <a:schemeClr val="accent1"/>
                </a:solidFill>
                <a:latin typeface="Courier"/>
                <a:cs typeface="Courier"/>
              </a:rPr>
              <a:t>provider = new </a:t>
            </a:r>
            <a:r>
              <a:rPr lang="en-US" sz="1100" dirty="0" err="1">
                <a:solidFill>
                  <a:schemeClr val="accent1"/>
                </a:solidFill>
                <a:latin typeface="Courier"/>
                <a:cs typeface="Courier"/>
              </a:rPr>
              <a:t>CognitoCachingCredentialsProvider</a:t>
            </a:r>
            <a:r>
              <a:rPr lang="en-US" sz="1100" dirty="0">
                <a:solidFill>
                  <a:schemeClr val="accent1"/>
                </a:solidFill>
                <a:latin typeface="Courier"/>
                <a:cs typeface="Courier"/>
              </a:rPr>
              <a:t> (context, AWS_ACCOUNT_ID, 						COGNITO_POOL_ID, COGNITO_ROLE_UNAUTH, COGNITO_ROLE_AUTH, Regions.US_EAST_1);</a:t>
            </a:r>
          </a:p>
          <a:p>
            <a:endParaRPr lang="en-US" sz="1100" dirty="0">
              <a:solidFill>
                <a:schemeClr val="accent1"/>
              </a:solidFill>
              <a:latin typeface="Courier"/>
              <a:cs typeface="Courier"/>
            </a:endParaRPr>
          </a:p>
          <a:p>
            <a:r>
              <a:rPr lang="en-US" sz="1100" dirty="0" err="1">
                <a:solidFill>
                  <a:schemeClr val="accent1"/>
                </a:solidFill>
                <a:latin typeface="Courier"/>
                <a:cs typeface="Courier"/>
              </a:rPr>
              <a:t>cognito</a:t>
            </a:r>
            <a:r>
              <a:rPr lang="en-US" sz="1100" dirty="0">
                <a:solidFill>
                  <a:schemeClr val="accent1"/>
                </a:solidFill>
                <a:latin typeface="Courier"/>
                <a:cs typeface="Courier"/>
              </a:rPr>
              <a:t> = new </a:t>
            </a:r>
            <a:r>
              <a:rPr lang="en-US" sz="1100" dirty="0" err="1">
                <a:solidFill>
                  <a:schemeClr val="accent1"/>
                </a:solidFill>
                <a:latin typeface="Courier"/>
                <a:cs typeface="Courier"/>
              </a:rPr>
              <a:t>CognitoSyncManager</a:t>
            </a:r>
            <a:r>
              <a:rPr lang="en-US" sz="1100" dirty="0">
                <a:solidFill>
                  <a:schemeClr val="accent1"/>
                </a:solidFill>
                <a:latin typeface="Courier"/>
                <a:cs typeface="Courier"/>
              </a:rPr>
              <a:t> (context, Regions.US_EAST_1, provider);</a:t>
            </a:r>
          </a:p>
        </p:txBody>
      </p:sp>
      <p:sp>
        <p:nvSpPr>
          <p:cNvPr id="12" name="Rectangle 11"/>
          <p:cNvSpPr/>
          <p:nvPr/>
        </p:nvSpPr>
        <p:spPr>
          <a:xfrm>
            <a:off x="1538612" y="4354942"/>
            <a:ext cx="4247978" cy="461665"/>
          </a:xfrm>
          <a:prstGeom prst="rect">
            <a:avLst/>
          </a:prstGeom>
        </p:spPr>
        <p:txBody>
          <a:bodyPr wrap="none">
            <a:spAutoFit/>
          </a:bodyPr>
          <a:lstStyle/>
          <a:p>
            <a:r>
              <a:rPr lang="en-US" sz="1200" dirty="0" err="1">
                <a:solidFill>
                  <a:srgbClr val="4F81BD"/>
                </a:solidFill>
                <a:latin typeface="Courier"/>
                <a:cs typeface="Courier"/>
              </a:rPr>
              <a:t>dataset.synchronize</a:t>
            </a:r>
            <a:r>
              <a:rPr lang="en-US" sz="1200" dirty="0">
                <a:solidFill>
                  <a:srgbClr val="4F81BD"/>
                </a:solidFill>
                <a:latin typeface="Courier"/>
                <a:cs typeface="Courier"/>
              </a:rPr>
              <a:t>(</a:t>
            </a:r>
            <a:r>
              <a:rPr lang="en-US" sz="1200" b="1" dirty="0">
                <a:solidFill>
                  <a:srgbClr val="4F81BD"/>
                </a:solidFill>
                <a:latin typeface="Courier"/>
                <a:cs typeface="Courier"/>
              </a:rPr>
              <a:t>new </a:t>
            </a:r>
            <a:r>
              <a:rPr lang="en-US" sz="1200" b="1" dirty="0" err="1">
                <a:solidFill>
                  <a:srgbClr val="4F81BD"/>
                </a:solidFill>
                <a:latin typeface="Courier"/>
                <a:cs typeface="Courier"/>
              </a:rPr>
              <a:t>SyncCallback</a:t>
            </a:r>
            <a:r>
              <a:rPr lang="en-US" sz="1200" b="1" dirty="0">
                <a:solidFill>
                  <a:srgbClr val="4F81BD"/>
                </a:solidFill>
                <a:latin typeface="Courier"/>
                <a:cs typeface="Courier"/>
              </a:rPr>
              <a:t>(){..});</a:t>
            </a:r>
          </a:p>
          <a:p>
            <a:endParaRPr lang="en-US" sz="1200" dirty="0">
              <a:solidFill>
                <a:srgbClr val="4F81BD"/>
              </a:solidFill>
              <a:latin typeface="Courier"/>
              <a:cs typeface="Courier"/>
            </a:endParaRPr>
          </a:p>
        </p:txBody>
      </p:sp>
      <p:sp>
        <p:nvSpPr>
          <p:cNvPr id="13" name="TextBox 12"/>
          <p:cNvSpPr txBox="1"/>
          <p:nvPr/>
        </p:nvSpPr>
        <p:spPr>
          <a:xfrm>
            <a:off x="1538612" y="3257550"/>
            <a:ext cx="3970934" cy="461665"/>
          </a:xfrm>
          <a:prstGeom prst="rect">
            <a:avLst/>
          </a:prstGeom>
          <a:noFill/>
        </p:spPr>
        <p:txBody>
          <a:bodyPr wrap="none" rtlCol="0">
            <a:spAutoFit/>
          </a:bodyPr>
          <a:lstStyle/>
          <a:p>
            <a:r>
              <a:rPr lang="en-US" sz="1200" dirty="0" err="1">
                <a:solidFill>
                  <a:srgbClr val="4F81BD"/>
                </a:solidFill>
                <a:latin typeface="Courier"/>
                <a:cs typeface="Courier"/>
              </a:rPr>
              <a:t>cognito.openOrCreateDataset</a:t>
            </a:r>
            <a:r>
              <a:rPr lang="en-US" sz="1200" dirty="0">
                <a:solidFill>
                  <a:srgbClr val="4F81BD"/>
                </a:solidFill>
                <a:latin typeface="Courier"/>
                <a:cs typeface="Courier"/>
              </a:rPr>
              <a:t>(</a:t>
            </a:r>
            <a:r>
              <a:rPr lang="en-US" sz="1200" dirty="0" err="1">
                <a:solidFill>
                  <a:srgbClr val="4F81BD"/>
                </a:solidFill>
                <a:latin typeface="Courier"/>
                <a:cs typeface="Courier"/>
              </a:rPr>
              <a:t>datasetName</a:t>
            </a:r>
            <a:r>
              <a:rPr lang="en-US" sz="1200" dirty="0">
                <a:solidFill>
                  <a:srgbClr val="4F81BD"/>
                </a:solidFill>
                <a:latin typeface="Courier"/>
                <a:cs typeface="Courier"/>
              </a:rPr>
              <a:t>);</a:t>
            </a:r>
            <a:endParaRPr lang="en-US" sz="1200" u="sng" dirty="0">
              <a:solidFill>
                <a:srgbClr val="4F81BD"/>
              </a:solidFill>
              <a:latin typeface="Courier"/>
              <a:cs typeface="Courier"/>
            </a:endParaRPr>
          </a:p>
          <a:p>
            <a:r>
              <a:rPr lang="en-US" sz="1200" dirty="0" err="1">
                <a:solidFill>
                  <a:srgbClr val="4F81BD"/>
                </a:solidFill>
                <a:latin typeface="Courier"/>
                <a:cs typeface="Courier"/>
              </a:rPr>
              <a:t>dataset.put</a:t>
            </a:r>
            <a:r>
              <a:rPr lang="en-US" sz="1200" dirty="0">
                <a:solidFill>
                  <a:srgbClr val="4F81BD"/>
                </a:solidFill>
                <a:latin typeface="Courier"/>
                <a:cs typeface="Courier"/>
              </a:rPr>
              <a:t>(key, value);</a:t>
            </a:r>
          </a:p>
        </p:txBody>
      </p:sp>
      <p:pic>
        <p:nvPicPr>
          <p:cNvPr id="14" name="Picture 13"/>
          <p:cNvPicPr>
            <a:picLocks noChangeAspect="1"/>
          </p:cNvPicPr>
          <p:nvPr/>
        </p:nvPicPr>
        <p:blipFill>
          <a:blip r:embed="rId6"/>
          <a:stretch>
            <a:fillRect/>
          </a:stretch>
        </p:blipFill>
        <p:spPr>
          <a:xfrm>
            <a:off x="8219372" y="257706"/>
            <a:ext cx="609600" cy="609600"/>
          </a:xfrm>
          <a:prstGeom prst="rect">
            <a:avLst/>
          </a:prstGeom>
        </p:spPr>
      </p:pic>
    </p:spTree>
    <p:extLst>
      <p:ext uri="{BB962C8B-B14F-4D97-AF65-F5344CB8AC3E}">
        <p14:creationId xmlns:p14="http://schemas.microsoft.com/office/powerpoint/2010/main" val="400732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Integrating Cognito Sync functionality is dead simple</a:t>
            </a:r>
          </a:p>
        </p:txBody>
      </p:sp>
      <p:pic>
        <p:nvPicPr>
          <p:cNvPr id="4" name="Picture 3" descr="Numb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00350"/>
            <a:ext cx="294380" cy="405952"/>
          </a:xfrm>
          <a:prstGeom prst="rect">
            <a:avLst/>
          </a:prstGeom>
        </p:spPr>
      </p:pic>
      <p:pic>
        <p:nvPicPr>
          <p:cNvPr id="5" name="Picture 4" descr="Numbe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81150"/>
            <a:ext cx="294379" cy="405952"/>
          </a:xfrm>
          <a:prstGeom prst="rect">
            <a:avLst/>
          </a:prstGeom>
        </p:spPr>
      </p:pic>
      <p:pic>
        <p:nvPicPr>
          <p:cNvPr id="6" name="Picture 5" descr="Number 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19550"/>
            <a:ext cx="294379" cy="405952"/>
          </a:xfrm>
          <a:prstGeom prst="rect">
            <a:avLst/>
          </a:prstGeom>
        </p:spPr>
      </p:pic>
      <p:sp>
        <p:nvSpPr>
          <p:cNvPr id="7" name="TextBox 6"/>
          <p:cNvSpPr txBox="1"/>
          <p:nvPr/>
        </p:nvSpPr>
        <p:spPr>
          <a:xfrm>
            <a:off x="1600200" y="1428750"/>
            <a:ext cx="6858000" cy="369332"/>
          </a:xfrm>
          <a:prstGeom prst="rect">
            <a:avLst/>
          </a:prstGeom>
          <a:noFill/>
        </p:spPr>
        <p:txBody>
          <a:bodyPr wrap="square" rtlCol="0">
            <a:spAutoFit/>
          </a:bodyPr>
          <a:lstStyle/>
          <a:p>
            <a:r>
              <a:rPr lang="en-US" dirty="0">
                <a:latin typeface="Arial"/>
                <a:cs typeface="Arial"/>
              </a:rPr>
              <a:t>Initialize the </a:t>
            </a:r>
            <a:r>
              <a:rPr lang="en-US" dirty="0" err="1">
                <a:latin typeface="Arial"/>
                <a:cs typeface="Arial"/>
              </a:rPr>
              <a:t>AWSCognitoSyncClient</a:t>
            </a:r>
            <a:endParaRPr lang="en-US" dirty="0">
              <a:latin typeface="Arial"/>
              <a:cs typeface="Arial"/>
            </a:endParaRPr>
          </a:p>
        </p:txBody>
      </p:sp>
      <p:sp>
        <p:nvSpPr>
          <p:cNvPr id="8" name="TextBox 7"/>
          <p:cNvSpPr txBox="1"/>
          <p:nvPr/>
        </p:nvSpPr>
        <p:spPr>
          <a:xfrm>
            <a:off x="1600200" y="3943350"/>
            <a:ext cx="5867400" cy="369332"/>
          </a:xfrm>
          <a:prstGeom prst="rect">
            <a:avLst/>
          </a:prstGeom>
          <a:noFill/>
        </p:spPr>
        <p:txBody>
          <a:bodyPr wrap="square" rtlCol="0">
            <a:spAutoFit/>
          </a:bodyPr>
          <a:lstStyle/>
          <a:p>
            <a:r>
              <a:rPr lang="en-US" dirty="0">
                <a:latin typeface="Arial"/>
                <a:cs typeface="Arial"/>
              </a:rPr>
              <a:t>Call synchronize on the dataset</a:t>
            </a:r>
            <a:endParaRPr lang="en-US" b="1" dirty="0">
              <a:latin typeface="Arial"/>
              <a:cs typeface="Arial"/>
            </a:endParaRPr>
          </a:p>
        </p:txBody>
      </p:sp>
      <p:sp>
        <p:nvSpPr>
          <p:cNvPr id="9" name="TextBox 8"/>
          <p:cNvSpPr txBox="1"/>
          <p:nvPr/>
        </p:nvSpPr>
        <p:spPr>
          <a:xfrm>
            <a:off x="1600200" y="2724150"/>
            <a:ext cx="5867400" cy="369332"/>
          </a:xfrm>
          <a:prstGeom prst="rect">
            <a:avLst/>
          </a:prstGeom>
          <a:noFill/>
        </p:spPr>
        <p:txBody>
          <a:bodyPr wrap="square" rtlCol="0">
            <a:spAutoFit/>
          </a:bodyPr>
          <a:lstStyle/>
          <a:p>
            <a:r>
              <a:rPr lang="en-US" dirty="0">
                <a:latin typeface="Arial"/>
                <a:cs typeface="Arial"/>
              </a:rPr>
              <a:t>Create or open Dataset and Add Key Values</a:t>
            </a:r>
          </a:p>
        </p:txBody>
      </p:sp>
      <p:sp>
        <p:nvSpPr>
          <p:cNvPr id="14" name="Rectangle 13"/>
          <p:cNvSpPr/>
          <p:nvPr/>
        </p:nvSpPr>
        <p:spPr>
          <a:xfrm>
            <a:off x="1676400" y="3181350"/>
            <a:ext cx="7315200" cy="646331"/>
          </a:xfrm>
          <a:prstGeom prst="rect">
            <a:avLst/>
          </a:prstGeom>
        </p:spPr>
        <p:txBody>
          <a:bodyPr wrap="square">
            <a:spAutoFit/>
          </a:bodyPr>
          <a:lstStyle/>
          <a:p>
            <a:pPr marL="0" marR="0"/>
            <a:r>
              <a:rPr lang="nb-NO" sz="1200" dirty="0">
                <a:latin typeface="Courier New" panose="02070309020205020404" pitchFamily="49" charset="0"/>
                <a:ea typeface="Times New Roman" panose="02020603050405020304" pitchFamily="18" charset="0"/>
                <a:cs typeface="Times New Roman" panose="02020603050405020304" pitchFamily="18" charset="0"/>
              </a:rPr>
              <a:t>DataSet *dataset = [syncClient </a:t>
            </a:r>
            <a:r>
              <a:rPr lang="nb-NO" sz="1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openOrCreateDataSet</a:t>
            </a:r>
            <a:r>
              <a:rPr lang="nb-NO" sz="1200" dirty="0">
                <a:latin typeface="Courier New" panose="02070309020205020404" pitchFamily="49" charset="0"/>
                <a:ea typeface="Times New Roman" panose="02020603050405020304" pitchFamily="18" charset="0"/>
                <a:cs typeface="Times New Roman" panose="02020603050405020304" pitchFamily="18" charset="0"/>
              </a:rPr>
              <a:t>:@"myDataSet"];</a:t>
            </a:r>
          </a:p>
          <a:p>
            <a:r>
              <a:rPr lang="nb-NO" sz="1200" dirty="0" err="1">
                <a:latin typeface="Courier New" panose="02070309020205020404" pitchFamily="49" charset="0"/>
                <a:ea typeface="Times New Roman" panose="02020603050405020304" pitchFamily="18" charset="0"/>
                <a:cs typeface="Times New Roman" panose="02020603050405020304" pitchFamily="18" charset="0"/>
              </a:rPr>
              <a:t>NSString</a:t>
            </a:r>
            <a:r>
              <a:rPr lang="nb-NO" sz="1200" dirty="0">
                <a:latin typeface="Courier New" panose="02070309020205020404" pitchFamily="49" charset="0"/>
                <a:ea typeface="Times New Roman" panose="02020603050405020304" pitchFamily="18" charset="0"/>
                <a:cs typeface="Times New Roman" panose="02020603050405020304" pitchFamily="18" charset="0"/>
              </a:rPr>
              <a:t> *</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value</a:t>
            </a:r>
            <a:r>
              <a:rPr lang="nb-NO" sz="1200" dirty="0">
                <a:latin typeface="Courier New" panose="02070309020205020404" pitchFamily="49" charset="0"/>
                <a:ea typeface="Times New Roman" panose="02020603050405020304" pitchFamily="18" charset="0"/>
                <a:cs typeface="Times New Roman" panose="02020603050405020304" pitchFamily="18" charset="0"/>
              </a:rPr>
              <a:t> = [</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dataset</a:t>
            </a:r>
            <a:r>
              <a:rPr lang="nb-NO" sz="1200" dirty="0">
                <a:latin typeface="Courier New" panose="02070309020205020404" pitchFamily="49" charset="0"/>
                <a:ea typeface="Times New Roman" panose="02020603050405020304" pitchFamily="18" charset="0"/>
                <a:cs typeface="Times New Roman" panose="02020603050405020304" pitchFamily="18" charset="0"/>
              </a:rPr>
              <a:t> </a:t>
            </a:r>
            <a:r>
              <a:rPr lang="nb-NO" sz="1200" dirty="0" err="1">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readStringForKey</a:t>
            </a:r>
            <a:r>
              <a:rPr lang="nb-NO" sz="1200" dirty="0">
                <a:latin typeface="Courier New" panose="02070309020205020404" pitchFamily="49" charset="0"/>
                <a:ea typeface="Times New Roman" panose="02020603050405020304" pitchFamily="18" charset="0"/>
                <a:cs typeface="Times New Roman" panose="02020603050405020304" pitchFamily="18" charset="0"/>
              </a:rPr>
              <a:t>:@"</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myKey</a:t>
            </a:r>
            <a:r>
              <a:rPr lang="nb-NO" sz="1200" dirty="0">
                <a:latin typeface="Courier New" panose="02070309020205020404" pitchFamily="49" charset="0"/>
                <a:ea typeface="Times New Roman" panose="02020603050405020304" pitchFamily="18" charset="0"/>
                <a:cs typeface="Times New Roman" panose="02020603050405020304" pitchFamily="18" charset="0"/>
              </a:rPr>
              <a:t>"];</a:t>
            </a:r>
            <a:br>
              <a:rPr lang="nb-NO" sz="1200" dirty="0">
                <a:latin typeface="Courier New" panose="02070309020205020404" pitchFamily="49" charset="0"/>
                <a:ea typeface="Times New Roman" panose="02020603050405020304" pitchFamily="18" charset="0"/>
                <a:cs typeface="Times New Roman" panose="02020603050405020304" pitchFamily="18" charset="0"/>
              </a:rPr>
            </a:br>
            <a:r>
              <a:rPr lang="nb-NO" sz="1200" dirty="0">
                <a:latin typeface="Courier New" panose="02070309020205020404" pitchFamily="49" charset="0"/>
                <a:ea typeface="Times New Roman" panose="02020603050405020304" pitchFamily="18" charset="0"/>
                <a:cs typeface="Times New Roman" panose="02020603050405020304" pitchFamily="18" charset="0"/>
              </a:rPr>
              <a:t>[</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dataset</a:t>
            </a:r>
            <a:r>
              <a:rPr lang="nb-NO" sz="1200" dirty="0">
                <a:latin typeface="Courier New" panose="02070309020205020404" pitchFamily="49" charset="0"/>
                <a:ea typeface="Times New Roman" panose="02020603050405020304" pitchFamily="18" charset="0"/>
                <a:cs typeface="Times New Roman" panose="02020603050405020304" pitchFamily="18" charset="0"/>
              </a:rPr>
              <a:t> </a:t>
            </a:r>
            <a:r>
              <a:rPr lang="nb-NO" sz="1200" dirty="0" err="1">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putString</a:t>
            </a:r>
            <a:r>
              <a:rPr lang="nb-NO" sz="1200" dirty="0">
                <a:latin typeface="Courier New" panose="02070309020205020404" pitchFamily="49" charset="0"/>
                <a:ea typeface="Times New Roman" panose="02020603050405020304" pitchFamily="18" charset="0"/>
                <a:cs typeface="Times New Roman" panose="02020603050405020304" pitchFamily="18" charset="0"/>
              </a:rPr>
              <a:t>:@"my </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value</a:t>
            </a:r>
            <a:r>
              <a:rPr lang="nb-NO" sz="1200" dirty="0">
                <a:latin typeface="Courier New" panose="02070309020205020404" pitchFamily="49" charset="0"/>
                <a:ea typeface="Times New Roman" panose="02020603050405020304" pitchFamily="18" charset="0"/>
                <a:cs typeface="Times New Roman" panose="02020603050405020304" pitchFamily="18" charset="0"/>
              </a:rPr>
              <a:t>" </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forKey</a:t>
            </a:r>
            <a:r>
              <a:rPr lang="nb-NO" sz="1200" dirty="0">
                <a:latin typeface="Courier New" panose="02070309020205020404" pitchFamily="49" charset="0"/>
                <a:ea typeface="Times New Roman" panose="02020603050405020304" pitchFamily="18" charset="0"/>
                <a:cs typeface="Times New Roman" panose="02020603050405020304" pitchFamily="18" charset="0"/>
              </a:rPr>
              <a:t>:@"</a:t>
            </a:r>
            <a:r>
              <a:rPr lang="nb-NO" sz="1200" dirty="0" err="1">
                <a:latin typeface="Courier New" panose="02070309020205020404" pitchFamily="49" charset="0"/>
                <a:ea typeface="Times New Roman" panose="02020603050405020304" pitchFamily="18" charset="0"/>
                <a:cs typeface="Times New Roman" panose="02020603050405020304" pitchFamily="18" charset="0"/>
              </a:rPr>
              <a:t>myKey</a:t>
            </a:r>
            <a:r>
              <a:rPr lang="nb-NO" sz="12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p:cNvSpPr/>
          <p:nvPr/>
        </p:nvSpPr>
        <p:spPr>
          <a:xfrm>
            <a:off x="1676401" y="1885950"/>
            <a:ext cx="7162800" cy="485364"/>
          </a:xfrm>
          <a:prstGeom prst="rect">
            <a:avLst/>
          </a:prstGeom>
        </p:spPr>
        <p:txBody>
          <a:bodyPr wrap="square">
            <a:spAutoFit/>
          </a:bodyPr>
          <a:lstStyle/>
          <a:p>
            <a:pPr marL="0" marR="0">
              <a:lnSpc>
                <a:spcPct val="107000"/>
              </a:lnSpc>
              <a:spcBef>
                <a:spcPts val="0"/>
              </a:spcBef>
              <a:spcAft>
                <a:spcPts val="800"/>
              </a:spcAft>
            </a:pPr>
            <a:r>
              <a:rPr lang="en-US" sz="1200" dirty="0" err="1">
                <a:latin typeface="Courier New" panose="02070309020205020404" pitchFamily="49" charset="0"/>
                <a:ea typeface="Times New Roman" panose="02020603050405020304" pitchFamily="18" charset="0"/>
                <a:cs typeface="Times New Roman" panose="02020603050405020304" pitchFamily="18" charset="0"/>
              </a:rPr>
              <a:t>AWSCognitoSyncClient</a:t>
            </a:r>
            <a:r>
              <a:rPr lang="en-US" sz="1200" dirty="0">
                <a:latin typeface="Courier New" panose="02070309020205020404" pitchFamily="49" charset="0"/>
                <a:ea typeface="Times New Roman" panose="02020603050405020304" pitchFamily="18" charset="0"/>
                <a:cs typeface="Times New Roman" panose="02020603050405020304" pitchFamily="18" charset="0"/>
              </a:rPr>
              <a:t> *</a:t>
            </a:r>
            <a:r>
              <a:rPr lang="en-US" sz="1200" dirty="0" err="1">
                <a:latin typeface="Courier New" panose="02070309020205020404" pitchFamily="49" charset="0"/>
                <a:ea typeface="Times New Roman" panose="02020603050405020304" pitchFamily="18" charset="0"/>
                <a:cs typeface="Times New Roman" panose="02020603050405020304" pitchFamily="18" charset="0"/>
              </a:rPr>
              <a:t>syncClient</a:t>
            </a:r>
            <a:r>
              <a:rPr lang="en-US" sz="1200" dirty="0">
                <a:latin typeface="Courier New" panose="02070309020205020404" pitchFamily="49" charset="0"/>
                <a:ea typeface="Times New Roman" panose="02020603050405020304" pitchFamily="18" charset="0"/>
                <a:cs typeface="Times New Roman" panose="02020603050405020304" pitchFamily="18" charset="0"/>
              </a:rPr>
              <a:t> = [[</a:t>
            </a:r>
            <a:r>
              <a:rPr lang="en-US" sz="1200" dirty="0" err="1">
                <a:latin typeface="Courier New" panose="02070309020205020404" pitchFamily="49" charset="0"/>
                <a:ea typeface="Times New Roman" panose="02020603050405020304" pitchFamily="18" charset="0"/>
                <a:cs typeface="Times New Roman" panose="02020603050405020304" pitchFamily="18" charset="0"/>
              </a:rPr>
              <a:t>AWSCognitoSyncClient</a:t>
            </a:r>
            <a:r>
              <a:rPr lang="en-US" sz="1200" dirty="0">
                <a:latin typeface="Courier New" panose="02070309020205020404" pitchFamily="49" charset="0"/>
                <a:ea typeface="Times New Roman" panose="02020603050405020304" pitchFamily="18" charset="0"/>
                <a:cs typeface="Times New Roman" panose="02020603050405020304" pitchFamily="18" charset="0"/>
              </a:rPr>
              <a:t> </a:t>
            </a:r>
            <a:r>
              <a:rPr lang="en-US" sz="1200" dirty="0" err="1">
                <a:latin typeface="Courier New" panose="02070309020205020404" pitchFamily="49" charset="0"/>
                <a:ea typeface="Times New Roman" panose="02020603050405020304" pitchFamily="18" charset="0"/>
                <a:cs typeface="Times New Roman" panose="02020603050405020304" pitchFamily="18" charset="0"/>
              </a:rPr>
              <a:t>alloc</a:t>
            </a:r>
            <a:r>
              <a:rPr lang="en-US" sz="1200" dirty="0">
                <a:latin typeface="Courier New" panose="02070309020205020404" pitchFamily="49" charset="0"/>
                <a:ea typeface="Times New Roman" panose="02020603050405020304" pitchFamily="18" charset="0"/>
                <a:cs typeface="Times New Roman" panose="02020603050405020304" pitchFamily="18" charset="0"/>
              </a:rPr>
              <a:t>] 	</a:t>
            </a:r>
            <a:r>
              <a:rPr lang="en-US" sz="1200" dirty="0" err="1">
                <a:latin typeface="Courier New" panose="02070309020205020404" pitchFamily="49" charset="0"/>
                <a:ea typeface="Times New Roman" panose="02020603050405020304" pitchFamily="18" charset="0"/>
                <a:cs typeface="Times New Roman" panose="02020603050405020304" pitchFamily="18" charset="0"/>
              </a:rPr>
              <a:t>initWithConfiguration</a:t>
            </a:r>
            <a:r>
              <a:rPr lang="en-US" sz="1200" dirty="0">
                <a:latin typeface="Courier New" panose="02070309020205020404" pitchFamily="49" charset="0"/>
                <a:ea typeface="Times New Roman" panose="02020603050405020304" pitchFamily="18" charset="0"/>
                <a:cs typeface="Times New Roman" panose="02020603050405020304" pitchFamily="18" charset="0"/>
              </a:rPr>
              <a:t>: </a:t>
            </a:r>
            <a:r>
              <a:rPr lang="en-US" sz="1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configuration</a:t>
            </a:r>
            <a:r>
              <a:rPr lang="en-US" sz="1200" dirty="0">
                <a:latin typeface="Courier New" panose="02070309020205020404" pitchFamily="49" charset="0"/>
                <a:ea typeface="Times New Roman" panose="02020603050405020304" pitchFamily="18" charset="0"/>
                <a:cs typeface="Times New Roman" panose="02020603050405020304" pitchFamily="18" charset="0"/>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1676400" y="4340070"/>
            <a:ext cx="2216322" cy="287771"/>
          </a:xfrm>
          <a:prstGeom prst="rect">
            <a:avLst/>
          </a:prstGeom>
        </p:spPr>
        <p:txBody>
          <a:bodyPr wrap="none">
            <a:spAutoFit/>
          </a:bodyPr>
          <a:lstStyle/>
          <a:p>
            <a:pPr>
              <a:lnSpc>
                <a:spcPct val="107000"/>
              </a:lnSpc>
              <a:spcAft>
                <a:spcPts val="800"/>
              </a:spcAft>
            </a:pPr>
            <a:r>
              <a:rPr lang="nb-NO" sz="1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a:t>
            </a:r>
            <a:r>
              <a:rPr lang="nb-NO" sz="1200" dirty="0" err="1">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dataset</a:t>
            </a:r>
            <a:r>
              <a:rPr lang="nb-NO" sz="1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 </a:t>
            </a:r>
            <a:r>
              <a:rPr lang="nb-NO" sz="1200" dirty="0" err="1">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synchronize</a:t>
            </a:r>
            <a:r>
              <a:rPr lang="nb-NO" sz="1200" dirty="0">
                <a:solidFill>
                  <a:srgbClr val="00B050"/>
                </a:solidFill>
                <a:latin typeface="Courier New" panose="02070309020205020404" pitchFamily="49" charset="0"/>
                <a:ea typeface="Times New Roman" panose="02020603050405020304" pitchFamily="18" charset="0"/>
                <a:cs typeface="Times New Roman" panose="02020603050405020304" pitchFamily="18" charset="0"/>
              </a:rPr>
              <a:t>];</a:t>
            </a:r>
          </a:p>
        </p:txBody>
      </p:sp>
      <p:sp>
        <p:nvSpPr>
          <p:cNvPr id="10" name="TextBox 9"/>
          <p:cNvSpPr txBox="1"/>
          <p:nvPr/>
        </p:nvSpPr>
        <p:spPr>
          <a:xfrm>
            <a:off x="8171606" y="409333"/>
            <a:ext cx="714859" cy="461665"/>
          </a:xfrm>
          <a:prstGeom prst="rect">
            <a:avLst/>
          </a:prstGeom>
          <a:noFill/>
        </p:spPr>
        <p:txBody>
          <a:bodyPr wrap="none" rtlCol="0">
            <a:spAutoFit/>
          </a:bodyPr>
          <a:lstStyle/>
          <a:p>
            <a:r>
              <a:rPr lang="en-US" sz="2400" b="1" dirty="0">
                <a:latin typeface="Arial"/>
                <a:cs typeface="Arial"/>
              </a:rPr>
              <a:t>iOS</a:t>
            </a:r>
          </a:p>
        </p:txBody>
      </p:sp>
    </p:spTree>
    <p:extLst>
      <p:ext uri="{BB962C8B-B14F-4D97-AF65-F5344CB8AC3E}">
        <p14:creationId xmlns:p14="http://schemas.microsoft.com/office/powerpoint/2010/main" val="10123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50"/>
            <a:ext cx="8229600" cy="539496"/>
          </a:xfrm>
        </p:spPr>
        <p:txBody>
          <a:bodyPr/>
          <a:lstStyle/>
          <a:p>
            <a:pPr algn="ctr"/>
            <a:r>
              <a:rPr lang="en-US" sz="2400" b="1" dirty="0"/>
              <a:t>Analyze User Behavior: </a:t>
            </a:r>
            <a:r>
              <a:rPr lang="en-US" sz="2400" dirty="0"/>
              <a:t>Amazon Mobile Analytics</a:t>
            </a:r>
          </a:p>
        </p:txBody>
      </p:sp>
      <p:pic>
        <p:nvPicPr>
          <p:cNvPr id="3" name="Picture 2" descr="Clouds No 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19150"/>
            <a:ext cx="2764140" cy="1238428"/>
          </a:xfrm>
          <a:prstGeom prst="rect">
            <a:avLst/>
          </a:prstGeom>
        </p:spPr>
      </p:pic>
      <p:grpSp>
        <p:nvGrpSpPr>
          <p:cNvPr id="4" name="Group 3"/>
          <p:cNvGrpSpPr/>
          <p:nvPr/>
        </p:nvGrpSpPr>
        <p:grpSpPr>
          <a:xfrm>
            <a:off x="1524000" y="895350"/>
            <a:ext cx="1600200" cy="856927"/>
            <a:chOff x="1524000" y="895350"/>
            <a:chExt cx="1600200" cy="856927"/>
          </a:xfrm>
        </p:grpSpPr>
        <p:pic>
          <p:nvPicPr>
            <p:cNvPr id="5" name="Picture 4"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6" name="Picture 5"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05000" y="1200150"/>
              <a:ext cx="609600" cy="380742"/>
            </a:xfrm>
            <a:prstGeom prst="rect">
              <a:avLst/>
            </a:prstGeom>
          </p:spPr>
        </p:pic>
        <p:pic>
          <p:nvPicPr>
            <p:cNvPr id="7" name="Picture 6"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8" name="Picture 7"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grpSp>
        <p:nvGrpSpPr>
          <p:cNvPr id="9" name="Group 8"/>
          <p:cNvGrpSpPr/>
          <p:nvPr/>
        </p:nvGrpSpPr>
        <p:grpSpPr>
          <a:xfrm flipH="1">
            <a:off x="5943600" y="1047750"/>
            <a:ext cx="1600200" cy="856927"/>
            <a:chOff x="1524000" y="895350"/>
            <a:chExt cx="1600200" cy="856927"/>
          </a:xfrm>
        </p:grpSpPr>
        <p:pic>
          <p:nvPicPr>
            <p:cNvPr id="10" name="Picture 9"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11" name="Picture 10"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28800" y="1200150"/>
              <a:ext cx="609600" cy="380742"/>
            </a:xfrm>
            <a:prstGeom prst="rect">
              <a:avLst/>
            </a:prstGeom>
          </p:spPr>
        </p:pic>
        <p:pic>
          <p:nvPicPr>
            <p:cNvPr id="12" name="Picture 11"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13" name="Picture 12"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spTree>
    <p:extLst>
      <p:ext uri="{BB962C8B-B14F-4D97-AF65-F5344CB8AC3E}">
        <p14:creationId xmlns:p14="http://schemas.microsoft.com/office/powerpoint/2010/main" val="195969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Amazon Mobile SDK -  Analytics</a:t>
            </a:r>
          </a:p>
        </p:txBody>
      </p:sp>
      <p:pic>
        <p:nvPicPr>
          <p:cNvPr id="18" name="Picture 17" descr="iPhone-Mob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38" y="1200149"/>
            <a:ext cx="1676400" cy="313054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800" y="2189229"/>
            <a:ext cx="544780" cy="544780"/>
          </a:xfrm>
          <a:prstGeom prst="rect">
            <a:avLst/>
          </a:prstGeom>
        </p:spPr>
      </p:pic>
      <p:sp>
        <p:nvSpPr>
          <p:cNvPr id="20" name="TextBox 19"/>
          <p:cNvSpPr txBox="1"/>
          <p:nvPr/>
        </p:nvSpPr>
        <p:spPr>
          <a:xfrm>
            <a:off x="706566" y="2897618"/>
            <a:ext cx="1135874" cy="590257"/>
          </a:xfrm>
          <a:prstGeom prst="rect">
            <a:avLst/>
          </a:prstGeom>
          <a:noFill/>
        </p:spPr>
        <p:txBody>
          <a:bodyPr wrap="square" rtlCol="0">
            <a:spAutoFit/>
          </a:bodyPr>
          <a:lstStyle/>
          <a:p>
            <a:r>
              <a:rPr lang="en-US" sz="1600" b="1" dirty="0">
                <a:gradFill>
                  <a:gsLst>
                    <a:gs pos="0">
                      <a:schemeClr val="tx1"/>
                    </a:gs>
                    <a:gs pos="100000">
                      <a:schemeClr val="tx1"/>
                    </a:gs>
                  </a:gsLst>
                  <a:lin ang="5400000" scaled="1"/>
                </a:gradFill>
              </a:rPr>
              <a:t>Mobile Analytics</a:t>
            </a:r>
          </a:p>
        </p:txBody>
      </p:sp>
      <p:sp>
        <p:nvSpPr>
          <p:cNvPr id="21" name="TextBox 20"/>
          <p:cNvSpPr txBox="1"/>
          <p:nvPr/>
        </p:nvSpPr>
        <p:spPr>
          <a:xfrm>
            <a:off x="3429000" y="1733551"/>
            <a:ext cx="5228676" cy="2893100"/>
          </a:xfrm>
          <a:prstGeom prst="rect">
            <a:avLst/>
          </a:prstGeom>
          <a:noFill/>
        </p:spPr>
        <p:txBody>
          <a:bodyPr wrap="square" rtlCol="0">
            <a:spAutoFit/>
          </a:bodyPr>
          <a:lstStyle/>
          <a:p>
            <a:pPr marL="342900" indent="-342900">
              <a:buFont typeface="Arial"/>
              <a:buChar char="•"/>
            </a:pPr>
            <a:r>
              <a:rPr lang="en-US" sz="2700" dirty="0">
                <a:latin typeface="+mj-lt"/>
                <a:cs typeface="Arial"/>
              </a:rPr>
              <a:t>App usage</a:t>
            </a:r>
          </a:p>
          <a:p>
            <a:pPr marL="342900" indent="-342900">
              <a:buFont typeface="Arial"/>
              <a:buChar char="•"/>
            </a:pPr>
            <a:r>
              <a:rPr lang="en-US" sz="2700" dirty="0">
                <a:latin typeface="+mj-lt"/>
                <a:cs typeface="Arial"/>
              </a:rPr>
              <a:t>App revenue</a:t>
            </a:r>
          </a:p>
          <a:p>
            <a:pPr marL="342900" indent="-342900">
              <a:buFont typeface="Arial"/>
              <a:buChar char="•"/>
            </a:pPr>
            <a:r>
              <a:rPr lang="en-US" sz="2700" dirty="0">
                <a:latin typeface="+mj-lt"/>
                <a:cs typeface="Arial"/>
              </a:rPr>
              <a:t>User retention</a:t>
            </a:r>
          </a:p>
          <a:p>
            <a:pPr marL="342900" indent="-342900">
              <a:buFont typeface="Arial"/>
              <a:buChar char="•"/>
            </a:pPr>
            <a:r>
              <a:rPr lang="en-US" sz="2700" dirty="0">
                <a:latin typeface="+mj-lt"/>
                <a:cs typeface="Arial"/>
              </a:rPr>
              <a:t>Custom in-app events</a:t>
            </a:r>
          </a:p>
          <a:p>
            <a:pPr marL="342900" indent="-342900">
              <a:buFont typeface="Arial"/>
              <a:buChar char="•"/>
            </a:pPr>
            <a:r>
              <a:rPr lang="en-US" sz="2700" dirty="0">
                <a:latin typeface="+mj-lt"/>
                <a:cs typeface="Arial"/>
              </a:rPr>
              <a:t>Reports</a:t>
            </a:r>
          </a:p>
          <a:p>
            <a:pPr marL="342900" indent="-342900">
              <a:buFont typeface="Arial"/>
              <a:buChar char="•"/>
            </a:pPr>
            <a:r>
              <a:rPr lang="en-US" sz="2700" dirty="0">
                <a:latin typeface="+mj-lt"/>
                <a:cs typeface="Arial"/>
              </a:rPr>
              <a:t>Business intelligence</a:t>
            </a:r>
          </a:p>
          <a:p>
            <a:pPr marL="342900" indent="-342900">
              <a:buFont typeface="Arial"/>
              <a:buChar char="•"/>
            </a:pPr>
            <a:endParaRPr lang="en-US" sz="2000" dirty="0">
              <a:latin typeface="+mj-lt"/>
              <a:cs typeface="Arial"/>
            </a:endParaRPr>
          </a:p>
        </p:txBody>
      </p:sp>
      <p:sp>
        <p:nvSpPr>
          <p:cNvPr id="22" name="Rounded Rectangle 21"/>
          <p:cNvSpPr/>
          <p:nvPr/>
        </p:nvSpPr>
        <p:spPr>
          <a:xfrm>
            <a:off x="2709996" y="1447607"/>
            <a:ext cx="5831410" cy="3140291"/>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4" name="Right Arrow 23"/>
          <p:cNvSpPr/>
          <p:nvPr/>
        </p:nvSpPr>
        <p:spPr>
          <a:xfrm>
            <a:off x="2035779" y="2431253"/>
            <a:ext cx="799431" cy="582630"/>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5" name="Picture 24" descr="AWS-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2882" y="810697"/>
            <a:ext cx="1130314" cy="1130314"/>
          </a:xfrm>
          <a:prstGeom prst="rect">
            <a:avLst/>
          </a:prstGeom>
        </p:spPr>
      </p:pic>
    </p:spTree>
    <p:extLst>
      <p:ext uri="{BB962C8B-B14F-4D97-AF65-F5344CB8AC3E}">
        <p14:creationId xmlns:p14="http://schemas.microsoft.com/office/powerpoint/2010/main" val="70993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
            <a:ext cx="9144000" cy="5435600"/>
          </a:xfrm>
          <a:prstGeom prst="rect">
            <a:avLst/>
          </a:prstGeom>
        </p:spPr>
      </p:pic>
      <p:sp>
        <p:nvSpPr>
          <p:cNvPr id="7" name="Rounded Rectangle 6"/>
          <p:cNvSpPr/>
          <p:nvPr/>
        </p:nvSpPr>
        <p:spPr>
          <a:xfrm>
            <a:off x="5533415" y="470410"/>
            <a:ext cx="3101137" cy="4329470"/>
          </a:xfrm>
          <a:prstGeom prst="roundRect">
            <a:avLst>
              <a:gd name="adj" fmla="val 5384"/>
            </a:avLst>
          </a:prstGeom>
          <a:solidFill>
            <a:schemeClr val="accent6">
              <a:lumMod val="40000"/>
              <a:lumOff val="60000"/>
              <a:alpha val="76000"/>
            </a:schemeClr>
          </a:solidFill>
        </p:spPr>
        <p:txBody>
          <a:bodyPr wrap="square" rtlCol="0" anchor="ctr">
            <a:spAutoFit/>
          </a:bodyPr>
          <a:lstStyle/>
          <a:p>
            <a:r>
              <a:rPr lang="en-US" b="1" dirty="0">
                <a:latin typeface="Arial"/>
                <a:cs typeface="Arial"/>
              </a:rPr>
              <a:t>Key Business Metrics </a:t>
            </a:r>
          </a:p>
          <a:p>
            <a:r>
              <a:rPr lang="en-US" dirty="0">
                <a:latin typeface="Arial"/>
                <a:cs typeface="Arial"/>
              </a:rPr>
              <a:t>(with one line of code)</a:t>
            </a:r>
          </a:p>
          <a:p>
            <a:r>
              <a:rPr lang="en-US" dirty="0">
                <a:latin typeface="Arial"/>
                <a:cs typeface="Arial"/>
              </a:rPr>
              <a:t> </a:t>
            </a:r>
          </a:p>
          <a:p>
            <a:pPr marL="342900" indent="-342900">
              <a:buFont typeface="+mj-lt"/>
              <a:buAutoNum type="arabicPeriod"/>
            </a:pPr>
            <a:r>
              <a:rPr lang="en-US" dirty="0"/>
              <a:t>Monthly Active Users (MAU) </a:t>
            </a:r>
          </a:p>
          <a:p>
            <a:pPr marL="342900" indent="-342900">
              <a:buFont typeface="+mj-lt"/>
              <a:buAutoNum type="arabicPeriod"/>
            </a:pPr>
            <a:r>
              <a:rPr lang="en-US" dirty="0"/>
              <a:t>Daily Active Users (DAU) </a:t>
            </a:r>
          </a:p>
          <a:p>
            <a:pPr marL="342900" indent="-342900">
              <a:buFont typeface="+mj-lt"/>
              <a:buAutoNum type="arabicPeriod"/>
            </a:pPr>
            <a:r>
              <a:rPr lang="en-US" dirty="0"/>
              <a:t>New Users, </a:t>
            </a:r>
          </a:p>
          <a:p>
            <a:pPr marL="342900" indent="-342900">
              <a:buFont typeface="+mj-lt"/>
              <a:buAutoNum type="arabicPeriod"/>
            </a:pPr>
            <a:r>
              <a:rPr lang="en-US" dirty="0"/>
              <a:t>Daily Sessions, </a:t>
            </a:r>
          </a:p>
          <a:p>
            <a:pPr marL="342900" indent="-342900">
              <a:buFont typeface="+mj-lt"/>
              <a:buAutoNum type="arabicPeriod"/>
            </a:pPr>
            <a:r>
              <a:rPr lang="en-US" dirty="0"/>
              <a:t>Sticky Factor, </a:t>
            </a:r>
          </a:p>
          <a:p>
            <a:pPr marL="342900" indent="-342900">
              <a:buFont typeface="+mj-lt"/>
              <a:buAutoNum type="arabicPeriod"/>
            </a:pPr>
            <a:r>
              <a:rPr lang="en-US" dirty="0"/>
              <a:t>1-Day Retention, </a:t>
            </a:r>
          </a:p>
          <a:p>
            <a:pPr marL="342900" indent="-342900">
              <a:buFont typeface="+mj-lt"/>
              <a:buAutoNum type="arabicPeriod"/>
            </a:pPr>
            <a:r>
              <a:rPr lang="en-US" dirty="0"/>
              <a:t>Avg. Revenue per DAU, </a:t>
            </a:r>
          </a:p>
          <a:p>
            <a:pPr marL="342900" indent="-342900">
              <a:buFont typeface="+mj-lt"/>
              <a:buAutoNum type="arabicPeriod"/>
            </a:pPr>
            <a:r>
              <a:rPr lang="en-US" dirty="0"/>
              <a:t>Daily Paying Users,</a:t>
            </a:r>
          </a:p>
          <a:p>
            <a:pPr marL="342900" indent="-342900">
              <a:buFont typeface="+mj-lt"/>
              <a:buAutoNum type="arabicPeriod"/>
            </a:pPr>
            <a:r>
              <a:rPr lang="en-US" dirty="0"/>
              <a:t>Avg. Paying DAU</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82874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364770"/>
          </a:xfrm>
          <a:prstGeom prst="rect">
            <a:avLst/>
          </a:prstGeom>
        </p:spPr>
      </p:pic>
      <p:sp>
        <p:nvSpPr>
          <p:cNvPr id="8" name="Rounded Rectangle 7"/>
          <p:cNvSpPr/>
          <p:nvPr/>
        </p:nvSpPr>
        <p:spPr>
          <a:xfrm>
            <a:off x="762000" y="829716"/>
            <a:ext cx="3276600" cy="4141232"/>
          </a:xfrm>
          <a:prstGeom prst="roundRect">
            <a:avLst>
              <a:gd name="adj" fmla="val 5384"/>
            </a:avLst>
          </a:prstGeom>
          <a:solidFill>
            <a:schemeClr val="accent6">
              <a:lumMod val="40000"/>
              <a:lumOff val="60000"/>
              <a:alpha val="76000"/>
            </a:schemeClr>
          </a:solidFill>
        </p:spPr>
        <p:txBody>
          <a:bodyPr wrap="square" rtlCol="0" anchor="ctr">
            <a:spAutoFit/>
          </a:bodyPr>
          <a:lstStyle/>
          <a:p>
            <a:r>
              <a:rPr lang="en-US" b="1" dirty="0"/>
              <a:t>Track Retention</a:t>
            </a:r>
          </a:p>
          <a:p>
            <a:endParaRPr lang="en-US" b="1" dirty="0">
              <a:cs typeface="Arial"/>
            </a:endParaRPr>
          </a:p>
          <a:p>
            <a:r>
              <a:rPr lang="en-US" dirty="0">
                <a:cs typeface="Arial"/>
              </a:rPr>
              <a:t>User retention is a key indicator  to judge the outcome of a marketing campaign, new feature introduction, UX changes, app updates, etc. </a:t>
            </a:r>
          </a:p>
          <a:p>
            <a:endParaRPr lang="en-US" dirty="0">
              <a:cs typeface="Arial"/>
            </a:endParaRPr>
          </a:p>
          <a:p>
            <a:r>
              <a:rPr lang="en-US" dirty="0">
                <a:cs typeface="Arial"/>
              </a:rPr>
              <a:t>Mobile Analytics provide four charts to track daily or weekly rate of returning users, after first use of the app</a:t>
            </a:r>
          </a:p>
        </p:txBody>
      </p:sp>
    </p:spTree>
    <p:extLst>
      <p:ext uri="{BB962C8B-B14F-4D97-AF65-F5344CB8AC3E}">
        <p14:creationId xmlns:p14="http://schemas.microsoft.com/office/powerpoint/2010/main" val="23670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.NET SDK – Credentials Search</a:t>
            </a:r>
          </a:p>
        </p:txBody>
      </p:sp>
      <p:sp>
        <p:nvSpPr>
          <p:cNvPr id="40" name="Can 39"/>
          <p:cNvSpPr/>
          <p:nvPr/>
        </p:nvSpPr>
        <p:spPr>
          <a:xfrm>
            <a:off x="1514515" y="3657600"/>
            <a:ext cx="964366" cy="557213"/>
          </a:xfrm>
          <a:prstGeom prst="can">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SDK Store</a:t>
            </a:r>
          </a:p>
        </p:txBody>
      </p:sp>
      <p:sp>
        <p:nvSpPr>
          <p:cNvPr id="41" name="Can 40"/>
          <p:cNvSpPr/>
          <p:nvPr/>
        </p:nvSpPr>
        <p:spPr>
          <a:xfrm>
            <a:off x="3779043" y="3657600"/>
            <a:ext cx="964407" cy="557213"/>
          </a:xfrm>
          <a:prstGeom prst="can">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t>Credentials File</a:t>
            </a:r>
          </a:p>
        </p:txBody>
      </p:sp>
      <p:grpSp>
        <p:nvGrpSpPr>
          <p:cNvPr id="42" name="Group 41"/>
          <p:cNvGrpSpPr/>
          <p:nvPr/>
        </p:nvGrpSpPr>
        <p:grpSpPr>
          <a:xfrm>
            <a:off x="899957" y="1774934"/>
            <a:ext cx="7015163" cy="1524240"/>
            <a:chOff x="1190625" y="2325945"/>
            <a:chExt cx="9353550" cy="1504950"/>
          </a:xfrm>
          <a:solidFill>
            <a:schemeClr val="accent1">
              <a:lumMod val="60000"/>
              <a:lumOff val="40000"/>
            </a:schemeClr>
          </a:solidFill>
        </p:grpSpPr>
        <p:sp>
          <p:nvSpPr>
            <p:cNvPr id="43" name="Rounded Rectangle 42"/>
            <p:cNvSpPr/>
            <p:nvPr/>
          </p:nvSpPr>
          <p:spPr>
            <a:xfrm>
              <a:off x="1190625" y="2325945"/>
              <a:ext cx="9353550" cy="1504950"/>
            </a:xfrm>
            <a:prstGeom prst="round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44" name="TextBox 43"/>
            <p:cNvSpPr txBox="1"/>
            <p:nvPr/>
          </p:nvSpPr>
          <p:spPr>
            <a:xfrm>
              <a:off x="9643764" y="2432424"/>
              <a:ext cx="720711" cy="335737"/>
            </a:xfrm>
            <a:prstGeom prst="rect">
              <a:avLst/>
            </a:prstGeom>
            <a:grpFill/>
          </p:spPr>
          <p:txBody>
            <a:bodyPr wrap="none" rtlCol="0">
              <a:spAutoFit/>
            </a:bodyPr>
            <a:lstStyle/>
            <a:p>
              <a:r>
                <a:rPr lang="en-US" sz="1350" dirty="0"/>
                <a:t>SDK</a:t>
              </a:r>
            </a:p>
          </p:txBody>
        </p:sp>
      </p:grpSp>
      <p:sp>
        <p:nvSpPr>
          <p:cNvPr id="45" name="TextBox 44"/>
          <p:cNvSpPr txBox="1"/>
          <p:nvPr/>
        </p:nvSpPr>
        <p:spPr>
          <a:xfrm>
            <a:off x="1243206" y="1901640"/>
            <a:ext cx="4698722" cy="246221"/>
          </a:xfrm>
          <a:prstGeom prst="rect">
            <a:avLst/>
          </a:prstGeom>
          <a:noFill/>
        </p:spPr>
        <p:txBody>
          <a:bodyPr wrap="none" rtlCol="0">
            <a:spAutoFit/>
          </a:bodyPr>
          <a:lstStyle/>
          <a:p>
            <a:r>
              <a:rPr lang="en-US" sz="1000" dirty="0">
                <a:latin typeface="Consolas" panose="020B0609020204030204" pitchFamily="49" charset="0"/>
                <a:cs typeface="Consolas" panose="020B0609020204030204" pitchFamily="49" charset="0"/>
              </a:rPr>
              <a:t>new AmazonEC2Client(new </a:t>
            </a:r>
            <a:r>
              <a:rPr lang="en-US" sz="1000" dirty="0" err="1">
                <a:latin typeface="Consolas" panose="020B0609020204030204" pitchFamily="49" charset="0"/>
                <a:cs typeface="Consolas" panose="020B0609020204030204" pitchFamily="49" charset="0"/>
              </a:rPr>
              <a:t>StoredProfileAWSCredentials</a:t>
            </a:r>
            <a:r>
              <a:rPr lang="en-US" sz="1000" dirty="0">
                <a:latin typeface="Consolas" panose="020B0609020204030204" pitchFamily="49" charset="0"/>
                <a:cs typeface="Consolas" panose="020B0609020204030204" pitchFamily="49" charset="0"/>
              </a:rPr>
              <a:t>(“default”));</a:t>
            </a:r>
          </a:p>
        </p:txBody>
      </p:sp>
      <p:sp>
        <p:nvSpPr>
          <p:cNvPr id="46" name="Right Arrow 45"/>
          <p:cNvSpPr/>
          <p:nvPr/>
        </p:nvSpPr>
        <p:spPr>
          <a:xfrm>
            <a:off x="5898934" y="1937600"/>
            <a:ext cx="522029" cy="14357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47" name="Elbow Connector 46"/>
          <p:cNvCxnSpPr/>
          <p:nvPr/>
        </p:nvCxnSpPr>
        <p:spPr>
          <a:xfrm rot="10800000" flipV="1">
            <a:off x="1996701" y="2222818"/>
            <a:ext cx="4424263" cy="1434782"/>
          </a:xfrm>
          <a:prstGeom prst="bentConnector3">
            <a:avLst>
              <a:gd name="adj1" fmla="val 100080"/>
            </a:avLst>
          </a:prstGeom>
          <a:ln>
            <a:tailEnd type="triangle"/>
          </a:ln>
        </p:spPr>
        <p:style>
          <a:lnRef idx="2">
            <a:schemeClr val="accent6"/>
          </a:lnRef>
          <a:fillRef idx="0">
            <a:schemeClr val="accent6"/>
          </a:fillRef>
          <a:effectRef idx="1">
            <a:schemeClr val="accent6"/>
          </a:effectRef>
          <a:fontRef idx="minor">
            <a:schemeClr val="tx1"/>
          </a:fontRef>
        </p:style>
      </p:cxnSp>
      <p:sp>
        <p:nvSpPr>
          <p:cNvPr id="48" name="TextBox 47"/>
          <p:cNvSpPr txBox="1"/>
          <p:nvPr/>
        </p:nvSpPr>
        <p:spPr>
          <a:xfrm>
            <a:off x="2400985" y="2225696"/>
            <a:ext cx="2018920" cy="461665"/>
          </a:xfrm>
          <a:prstGeom prst="rect">
            <a:avLst/>
          </a:prstGeom>
          <a:noFill/>
        </p:spPr>
        <p:txBody>
          <a:bodyPr wrap="square" rtlCol="0">
            <a:spAutoFit/>
          </a:bodyPr>
          <a:lstStyle/>
          <a:p>
            <a:r>
              <a:rPr lang="en-US" sz="1200" dirty="0">
                <a:solidFill>
                  <a:schemeClr val="bg1"/>
                </a:solidFill>
              </a:rPr>
              <a:t>Lookup “</a:t>
            </a:r>
            <a:r>
              <a:rPr lang="en-US" sz="1200" dirty="0" err="1">
                <a:solidFill>
                  <a:schemeClr val="bg1"/>
                </a:solidFill>
              </a:rPr>
              <a:t>profilename</a:t>
            </a:r>
            <a:r>
              <a:rPr lang="en-US" sz="1200" dirty="0">
                <a:solidFill>
                  <a:schemeClr val="bg1"/>
                </a:solidFill>
              </a:rPr>
              <a:t>” in SDK store</a:t>
            </a:r>
          </a:p>
        </p:txBody>
      </p:sp>
      <p:sp>
        <p:nvSpPr>
          <p:cNvPr id="49" name="TextBox 48"/>
          <p:cNvSpPr txBox="1"/>
          <p:nvPr/>
        </p:nvSpPr>
        <p:spPr>
          <a:xfrm>
            <a:off x="2938065" y="2891188"/>
            <a:ext cx="1631447" cy="461665"/>
          </a:xfrm>
          <a:prstGeom prst="rect">
            <a:avLst/>
          </a:prstGeom>
          <a:noFill/>
        </p:spPr>
        <p:txBody>
          <a:bodyPr wrap="square" rtlCol="0">
            <a:spAutoFit/>
          </a:bodyPr>
          <a:lstStyle>
            <a:defPPr>
              <a:defRPr lang="en-US"/>
            </a:defPPr>
            <a:lvl1pPr>
              <a:defRPr sz="1400">
                <a:solidFill>
                  <a:schemeClr val="bg1"/>
                </a:solidFill>
              </a:defRPr>
            </a:lvl1pPr>
          </a:lstStyle>
          <a:p>
            <a:r>
              <a:rPr lang="en-US" sz="1200" dirty="0"/>
              <a:t>Lookup “</a:t>
            </a:r>
            <a:r>
              <a:rPr lang="en-US" sz="1200" dirty="0" err="1"/>
              <a:t>profilename</a:t>
            </a:r>
            <a:r>
              <a:rPr lang="en-US" sz="1200" dirty="0"/>
              <a:t>” in credential file</a:t>
            </a:r>
          </a:p>
        </p:txBody>
      </p:sp>
      <p:sp>
        <p:nvSpPr>
          <p:cNvPr id="50" name="Cube 49"/>
          <p:cNvSpPr/>
          <p:nvPr/>
        </p:nvSpPr>
        <p:spPr>
          <a:xfrm>
            <a:off x="6393636" y="3501327"/>
            <a:ext cx="1264444" cy="714375"/>
          </a:xfrm>
          <a:prstGeom prst="cub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EC2 Instance Metadata</a:t>
            </a:r>
          </a:p>
        </p:txBody>
      </p:sp>
      <p:cxnSp>
        <p:nvCxnSpPr>
          <p:cNvPr id="51" name="Elbow Connector 50"/>
          <p:cNvCxnSpPr>
            <a:stCxn id="40" idx="4"/>
          </p:cNvCxnSpPr>
          <p:nvPr/>
        </p:nvCxnSpPr>
        <p:spPr>
          <a:xfrm flipV="1">
            <a:off x="2478881" y="3107531"/>
            <a:ext cx="392907" cy="828675"/>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2" name="Elbow Connector 51"/>
          <p:cNvCxnSpPr>
            <a:stCxn id="40" idx="3"/>
          </p:cNvCxnSpPr>
          <p:nvPr/>
        </p:nvCxnSpPr>
        <p:spPr>
          <a:xfrm rot="5400000" flipH="1">
            <a:off x="-76065" y="2142050"/>
            <a:ext cx="2775722" cy="1369805"/>
          </a:xfrm>
          <a:prstGeom prst="bentConnector3">
            <a:avLst>
              <a:gd name="adj1" fmla="val -8236"/>
            </a:avLst>
          </a:prstGeom>
          <a:ln>
            <a:solidFill>
              <a:srgbClr val="00B050"/>
            </a:solidFill>
            <a:tailEnd type="triangle"/>
          </a:ln>
        </p:spPr>
        <p:style>
          <a:lnRef idx="2">
            <a:schemeClr val="accent3"/>
          </a:lnRef>
          <a:fillRef idx="0">
            <a:schemeClr val="accent3"/>
          </a:fillRef>
          <a:effectRef idx="1">
            <a:schemeClr val="accent3"/>
          </a:effectRef>
          <a:fontRef idx="minor">
            <a:schemeClr val="tx1"/>
          </a:fontRef>
        </p:style>
      </p:cxnSp>
      <p:sp>
        <p:nvSpPr>
          <p:cNvPr id="53" name="TextBox 52"/>
          <p:cNvSpPr txBox="1"/>
          <p:nvPr/>
        </p:nvSpPr>
        <p:spPr>
          <a:xfrm>
            <a:off x="482264" y="4386677"/>
            <a:ext cx="838691" cy="300082"/>
          </a:xfrm>
          <a:prstGeom prst="rect">
            <a:avLst/>
          </a:prstGeom>
          <a:noFill/>
        </p:spPr>
        <p:txBody>
          <a:bodyPr wrap="none" rtlCol="0">
            <a:spAutoFit/>
          </a:bodyPr>
          <a:lstStyle/>
          <a:p>
            <a:r>
              <a:rPr lang="en-US" sz="1350" dirty="0"/>
              <a:t>Success</a:t>
            </a:r>
          </a:p>
        </p:txBody>
      </p:sp>
      <p:cxnSp>
        <p:nvCxnSpPr>
          <p:cNvPr id="54" name="Elbow Connector 53"/>
          <p:cNvCxnSpPr/>
          <p:nvPr/>
        </p:nvCxnSpPr>
        <p:spPr>
          <a:xfrm>
            <a:off x="2871788" y="3126562"/>
            <a:ext cx="1389459" cy="531039"/>
          </a:xfrm>
          <a:prstGeom prst="bentConnector3">
            <a:avLst>
              <a:gd name="adj1" fmla="val 100117"/>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5" name="Elbow Connector 54"/>
          <p:cNvCxnSpPr>
            <a:stCxn id="41" idx="3"/>
          </p:cNvCxnSpPr>
          <p:nvPr/>
        </p:nvCxnSpPr>
        <p:spPr>
          <a:xfrm rot="5400000">
            <a:off x="3009177" y="3197447"/>
            <a:ext cx="234704" cy="2269436"/>
          </a:xfrm>
          <a:prstGeom prst="bentConnector2">
            <a:avLst/>
          </a:prstGeom>
          <a:ln>
            <a:solidFill>
              <a:srgbClr val="00B05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cxnSp>
        <p:nvCxnSpPr>
          <p:cNvPr id="56" name="Elbow Connector 55"/>
          <p:cNvCxnSpPr/>
          <p:nvPr/>
        </p:nvCxnSpPr>
        <p:spPr>
          <a:xfrm flipV="1">
            <a:off x="4743430" y="2779157"/>
            <a:ext cx="1878827" cy="1164085"/>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57" name="Elbow Connector 56"/>
          <p:cNvCxnSpPr>
            <a:endCxn id="50" idx="0"/>
          </p:cNvCxnSpPr>
          <p:nvPr/>
        </p:nvCxnSpPr>
        <p:spPr>
          <a:xfrm rot="16200000" flipH="1">
            <a:off x="6544360" y="2930531"/>
            <a:ext cx="679235" cy="462357"/>
          </a:xfrm>
          <a:prstGeom prst="bentConnector3">
            <a:avLst>
              <a:gd name="adj1" fmla="val -742"/>
            </a:avLst>
          </a:prstGeom>
          <a:ln>
            <a:tailEnd type="triangle"/>
          </a:ln>
        </p:spPr>
        <p:style>
          <a:lnRef idx="2">
            <a:schemeClr val="accent6"/>
          </a:lnRef>
          <a:fillRef idx="0">
            <a:schemeClr val="accent6"/>
          </a:fillRef>
          <a:effectRef idx="1">
            <a:schemeClr val="accent6"/>
          </a:effectRef>
          <a:fontRef idx="minor">
            <a:schemeClr val="tx1"/>
          </a:fontRef>
        </p:style>
      </p:cxnSp>
      <p:sp>
        <p:nvSpPr>
          <p:cNvPr id="58" name="TextBox 57"/>
          <p:cNvSpPr txBox="1"/>
          <p:nvPr/>
        </p:nvSpPr>
        <p:spPr>
          <a:xfrm>
            <a:off x="6651581" y="2573648"/>
            <a:ext cx="1266898" cy="461665"/>
          </a:xfrm>
          <a:prstGeom prst="rect">
            <a:avLst/>
          </a:prstGeom>
          <a:noFill/>
        </p:spPr>
        <p:txBody>
          <a:bodyPr wrap="square" rtlCol="0">
            <a:spAutoFit/>
          </a:bodyPr>
          <a:lstStyle>
            <a:defPPr>
              <a:defRPr lang="en-US"/>
            </a:defPPr>
            <a:lvl1pPr>
              <a:defRPr sz="1200">
                <a:solidFill>
                  <a:schemeClr val="bg1"/>
                </a:solidFill>
              </a:defRPr>
            </a:lvl1pPr>
          </a:lstStyle>
          <a:p>
            <a:r>
              <a:rPr lang="en-US" dirty="0"/>
              <a:t>Check for instance role </a:t>
            </a:r>
          </a:p>
        </p:txBody>
      </p:sp>
      <p:cxnSp>
        <p:nvCxnSpPr>
          <p:cNvPr id="59" name="Elbow Connector 58"/>
          <p:cNvCxnSpPr>
            <a:stCxn id="50" idx="3"/>
          </p:cNvCxnSpPr>
          <p:nvPr/>
        </p:nvCxnSpPr>
        <p:spPr>
          <a:xfrm rot="5400000">
            <a:off x="5481998" y="2994951"/>
            <a:ext cx="233812" cy="2675315"/>
          </a:xfrm>
          <a:prstGeom prst="bentConnector2">
            <a:avLst/>
          </a:prstGeom>
          <a:ln>
            <a:solidFill>
              <a:srgbClr val="00B050"/>
            </a:solidFill>
            <a:headEnd type="none" w="med" len="med"/>
            <a:tailEnd type="none" w="med" len="med"/>
          </a:ln>
        </p:spPr>
        <p:style>
          <a:lnRef idx="2">
            <a:schemeClr val="accent3"/>
          </a:lnRef>
          <a:fillRef idx="0">
            <a:schemeClr val="accent3"/>
          </a:fillRef>
          <a:effectRef idx="1">
            <a:schemeClr val="accent3"/>
          </a:effectRef>
          <a:fontRef idx="minor">
            <a:schemeClr val="tx1"/>
          </a:fontRef>
        </p:style>
      </p:cxnSp>
      <p:sp>
        <p:nvSpPr>
          <p:cNvPr id="60" name="Rounded Rectangle 59"/>
          <p:cNvSpPr/>
          <p:nvPr/>
        </p:nvSpPr>
        <p:spPr>
          <a:xfrm>
            <a:off x="282346" y="709661"/>
            <a:ext cx="8407841" cy="955946"/>
          </a:xfrm>
          <a:prstGeom prst="roundRect">
            <a:avLst/>
          </a:prstGeom>
          <a:solidFill>
            <a:schemeClr val="tx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350" dirty="0"/>
          </a:p>
        </p:txBody>
      </p:sp>
      <p:sp>
        <p:nvSpPr>
          <p:cNvPr id="61" name="TextBox 60"/>
          <p:cNvSpPr txBox="1"/>
          <p:nvPr/>
        </p:nvSpPr>
        <p:spPr>
          <a:xfrm>
            <a:off x="7578167" y="675912"/>
            <a:ext cx="830677" cy="253916"/>
          </a:xfrm>
          <a:prstGeom prst="rect">
            <a:avLst/>
          </a:prstGeom>
          <a:noFill/>
        </p:spPr>
        <p:txBody>
          <a:bodyPr wrap="none" rtlCol="0">
            <a:spAutoFit/>
          </a:bodyPr>
          <a:lstStyle/>
          <a:p>
            <a:r>
              <a:rPr lang="en-US" sz="1050" dirty="0">
                <a:solidFill>
                  <a:schemeClr val="tx1">
                    <a:lumMod val="50000"/>
                  </a:schemeClr>
                </a:solidFill>
              </a:rPr>
              <a:t>User Code</a:t>
            </a:r>
          </a:p>
        </p:txBody>
      </p:sp>
      <p:sp>
        <p:nvSpPr>
          <p:cNvPr id="62" name="TextBox 61"/>
          <p:cNvSpPr txBox="1"/>
          <p:nvPr/>
        </p:nvSpPr>
        <p:spPr>
          <a:xfrm>
            <a:off x="381939" y="1067139"/>
            <a:ext cx="3243196" cy="276999"/>
          </a:xfrm>
          <a:prstGeom prst="rect">
            <a:avLst/>
          </a:prstGeom>
          <a:noFill/>
          <a:ln>
            <a:solidFill>
              <a:schemeClr val="tx1"/>
            </a:solidFill>
          </a:ln>
        </p:spPr>
        <p:txBody>
          <a:bodyPr wrap="none" rtlCol="0">
            <a:spAutoFit/>
          </a:bodyPr>
          <a:lstStyle/>
          <a:p>
            <a:r>
              <a:rPr lang="en-US" sz="1200" dirty="0" err="1">
                <a:latin typeface="Consolas" panose="020B0609020204030204" pitchFamily="49" charset="0"/>
                <a:cs typeface="Consolas" panose="020B0609020204030204" pitchFamily="49" charset="0"/>
              </a:rPr>
              <a:t>var</a:t>
            </a:r>
            <a:r>
              <a:rPr lang="en-US" sz="1200" dirty="0">
                <a:latin typeface="Consolas" panose="020B0609020204030204" pitchFamily="49" charset="0"/>
                <a:cs typeface="Consolas" panose="020B0609020204030204" pitchFamily="49" charset="0"/>
              </a:rPr>
              <a:t> client  = new AmazonEC2Client();</a:t>
            </a:r>
          </a:p>
        </p:txBody>
      </p:sp>
      <p:sp>
        <p:nvSpPr>
          <p:cNvPr id="63" name="TextBox 62"/>
          <p:cNvSpPr txBox="1"/>
          <p:nvPr/>
        </p:nvSpPr>
        <p:spPr>
          <a:xfrm>
            <a:off x="3921663" y="880160"/>
            <a:ext cx="4611065" cy="646331"/>
          </a:xfrm>
          <a:prstGeom prst="rect">
            <a:avLst/>
          </a:prstGeom>
          <a:noFill/>
          <a:ln>
            <a:solidFill>
              <a:schemeClr val="tx1"/>
            </a:solidFill>
          </a:ln>
        </p:spPr>
        <p:txBody>
          <a:bodyPr wrap="square" rtlCol="0">
            <a:spAutoFit/>
          </a:bodyPr>
          <a:lstStyle/>
          <a:p>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appSettings</a:t>
            </a:r>
            <a:r>
              <a:rPr lang="en-US" sz="1200" dirty="0">
                <a:latin typeface="Consolas" panose="020B0609020204030204" pitchFamily="49" charset="0"/>
                <a:cs typeface="Consolas" panose="020B0609020204030204" pitchFamily="49" charset="0"/>
              </a:rPr>
              <a:t>&gt;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    &lt;add key=“</a:t>
            </a:r>
            <a:r>
              <a:rPr lang="en-US" sz="1200" dirty="0" err="1">
                <a:latin typeface="Consolas" panose="020B0609020204030204" pitchFamily="49" charset="0"/>
                <a:cs typeface="Consolas" panose="020B0609020204030204" pitchFamily="49" charset="0"/>
              </a:rPr>
              <a:t>AWSProfileName</a:t>
            </a:r>
            <a:r>
              <a:rPr lang="en-US" sz="1200" dirty="0">
                <a:latin typeface="Consolas" panose="020B0609020204030204" pitchFamily="49" charset="0"/>
                <a:cs typeface="Consolas" panose="020B0609020204030204" pitchFamily="49" charset="0"/>
              </a:rPr>
              <a:t>” value=“</a:t>
            </a:r>
            <a:r>
              <a:rPr lang="en-US" sz="1200" dirty="0" err="1">
                <a:latin typeface="Consolas" panose="020B0609020204030204" pitchFamily="49" charset="0"/>
                <a:cs typeface="Consolas" panose="020B0609020204030204" pitchFamily="49" charset="0"/>
              </a:rPr>
              <a:t>profilename</a:t>
            </a:r>
            <a:r>
              <a:rPr lang="en-US" sz="1200" dirty="0">
                <a:latin typeface="Consolas" panose="020B0609020204030204" pitchFamily="49" charset="0"/>
                <a:cs typeface="Consolas" panose="020B0609020204030204" pitchFamily="49" charset="0"/>
              </a:rPr>
              <a:t>” /&gt;</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&lt;/</a:t>
            </a:r>
            <a:r>
              <a:rPr lang="en-US" sz="1200" dirty="0" err="1">
                <a:latin typeface="Consolas" panose="020B0609020204030204" pitchFamily="49" charset="0"/>
                <a:cs typeface="Consolas" panose="020B0609020204030204" pitchFamily="49" charset="0"/>
              </a:rPr>
              <a:t>appSettings</a:t>
            </a:r>
            <a:r>
              <a:rPr lang="en-US" sz="1200" dirty="0">
                <a:latin typeface="Consolas" panose="020B0609020204030204" pitchFamily="49" charset="0"/>
                <a:cs typeface="Consolas" panose="020B0609020204030204" pitchFamily="49" charset="0"/>
              </a:rPr>
              <a:t>&gt;</a:t>
            </a:r>
          </a:p>
        </p:txBody>
      </p:sp>
      <p:sp>
        <p:nvSpPr>
          <p:cNvPr id="64" name="TextBox 63"/>
          <p:cNvSpPr txBox="1"/>
          <p:nvPr/>
        </p:nvSpPr>
        <p:spPr>
          <a:xfrm>
            <a:off x="3603707" y="1053817"/>
            <a:ext cx="338554" cy="300082"/>
          </a:xfrm>
          <a:prstGeom prst="rect">
            <a:avLst/>
          </a:prstGeom>
          <a:noFill/>
        </p:spPr>
        <p:txBody>
          <a:bodyPr wrap="none" rtlCol="0">
            <a:spAutoFit/>
          </a:bodyPr>
          <a:lstStyle/>
          <a:p>
            <a:r>
              <a:rPr lang="en-US" sz="1350" dirty="0">
                <a:solidFill>
                  <a:schemeClr val="tx1">
                    <a:lumMod val="50000"/>
                  </a:schemeClr>
                </a:solidFill>
              </a:rPr>
              <a:t>or</a:t>
            </a:r>
          </a:p>
        </p:txBody>
      </p:sp>
      <p:sp>
        <p:nvSpPr>
          <p:cNvPr id="65" name="Down Arrow 64"/>
          <p:cNvSpPr/>
          <p:nvPr/>
        </p:nvSpPr>
        <p:spPr>
          <a:xfrm>
            <a:off x="2185987" y="1500410"/>
            <a:ext cx="185738" cy="42177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6" name="Down Arrow 65"/>
          <p:cNvSpPr/>
          <p:nvPr/>
        </p:nvSpPr>
        <p:spPr>
          <a:xfrm>
            <a:off x="6402911" y="1600383"/>
            <a:ext cx="185738" cy="6404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Oval 2"/>
          <p:cNvSpPr/>
          <p:nvPr/>
        </p:nvSpPr>
        <p:spPr>
          <a:xfrm>
            <a:off x="2073666" y="2288517"/>
            <a:ext cx="387151"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31" name="Oval 30"/>
          <p:cNvSpPr/>
          <p:nvPr/>
        </p:nvSpPr>
        <p:spPr>
          <a:xfrm>
            <a:off x="2608535" y="2933282"/>
            <a:ext cx="387151"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67" name="Oval 66"/>
          <p:cNvSpPr/>
          <p:nvPr/>
        </p:nvSpPr>
        <p:spPr>
          <a:xfrm>
            <a:off x="6328035" y="2609491"/>
            <a:ext cx="387151" cy="36933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66323620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9600" y="127680"/>
            <a:ext cx="4572000" cy="491217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57200" y="735032"/>
            <a:ext cx="3657600" cy="1846659"/>
          </a:xfrm>
          <a:prstGeom prst="rect">
            <a:avLst/>
          </a:prstGeom>
        </p:spPr>
        <p:txBody>
          <a:bodyPr wrap="square">
            <a:spAutoFit/>
          </a:bodyPr>
          <a:lstStyle/>
          <a:p>
            <a:r>
              <a:rPr lang="en-US" sz="1400" dirty="0"/>
              <a:t>Get behavioral insights into app specific actions that your users take</a:t>
            </a:r>
          </a:p>
          <a:p>
            <a:pPr marL="171450" indent="-171450">
              <a:buFont typeface="Arial" panose="020B0604020202020204" pitchFamily="34" charset="0"/>
              <a:buChar char="•"/>
            </a:pPr>
            <a:endParaRPr lang="en-US" sz="1400" dirty="0"/>
          </a:p>
          <a:p>
            <a:r>
              <a:rPr lang="en-US" sz="1400" dirty="0"/>
              <a:t>Reports provide a view of how often custom events occur. You can add further context with Attributes and Metrics, to each custom event</a:t>
            </a:r>
            <a:endParaRPr lang="en-US" sz="1600" b="1" dirty="0"/>
          </a:p>
          <a:p>
            <a:endParaRPr lang="en-US" sz="1600" dirty="0"/>
          </a:p>
        </p:txBody>
      </p:sp>
      <p:sp>
        <p:nvSpPr>
          <p:cNvPr id="2" name="Rectangle 1"/>
          <p:cNvSpPr/>
          <p:nvPr/>
        </p:nvSpPr>
        <p:spPr>
          <a:xfrm>
            <a:off x="457200" y="2901658"/>
            <a:ext cx="1741720" cy="646331"/>
          </a:xfrm>
          <a:prstGeom prst="rect">
            <a:avLst/>
          </a:prstGeom>
        </p:spPr>
        <p:txBody>
          <a:bodyPr wrap="square">
            <a:spAutoFit/>
          </a:bodyPr>
          <a:lstStyle/>
          <a:p>
            <a:r>
              <a:rPr lang="en-US" sz="1200" dirty="0"/>
              <a:t>Track the number of Likes/Shares, per article, in a news app</a:t>
            </a:r>
          </a:p>
        </p:txBody>
      </p:sp>
      <p:sp>
        <p:nvSpPr>
          <p:cNvPr id="3" name="Rectangle 2"/>
          <p:cNvSpPr/>
          <p:nvPr/>
        </p:nvSpPr>
        <p:spPr>
          <a:xfrm>
            <a:off x="2438400" y="4044658"/>
            <a:ext cx="1524000" cy="646331"/>
          </a:xfrm>
          <a:prstGeom prst="rect">
            <a:avLst/>
          </a:prstGeom>
        </p:spPr>
        <p:txBody>
          <a:bodyPr wrap="square">
            <a:spAutoFit/>
          </a:bodyPr>
          <a:lstStyle/>
          <a:p>
            <a:r>
              <a:rPr lang="en-US" sz="1200" dirty="0"/>
              <a:t>Understand player abort rates per level, in a game</a:t>
            </a:r>
          </a:p>
        </p:txBody>
      </p:sp>
      <p:sp>
        <p:nvSpPr>
          <p:cNvPr id="4" name="Rectangle 3"/>
          <p:cNvSpPr/>
          <p:nvPr/>
        </p:nvSpPr>
        <p:spPr>
          <a:xfrm>
            <a:off x="2362200" y="2901658"/>
            <a:ext cx="1752600" cy="646331"/>
          </a:xfrm>
          <a:prstGeom prst="rect">
            <a:avLst/>
          </a:prstGeom>
        </p:spPr>
        <p:txBody>
          <a:bodyPr wrap="square">
            <a:spAutoFit/>
          </a:bodyPr>
          <a:lstStyle/>
          <a:p>
            <a:r>
              <a:rPr lang="en-US" sz="1200" dirty="0"/>
              <a:t>Number of songs played, per user session, in a music app</a:t>
            </a:r>
          </a:p>
        </p:txBody>
      </p:sp>
      <p:sp>
        <p:nvSpPr>
          <p:cNvPr id="8" name="Rectangle 7"/>
          <p:cNvSpPr/>
          <p:nvPr/>
        </p:nvSpPr>
        <p:spPr>
          <a:xfrm>
            <a:off x="561458" y="4073090"/>
            <a:ext cx="1798589" cy="461665"/>
          </a:xfrm>
          <a:prstGeom prst="rect">
            <a:avLst/>
          </a:prstGeom>
        </p:spPr>
        <p:txBody>
          <a:bodyPr wrap="square">
            <a:spAutoFit/>
          </a:bodyPr>
          <a:lstStyle/>
          <a:p>
            <a:r>
              <a:rPr lang="en-US" sz="1200" dirty="0"/>
              <a:t>In-app item popularity in a shopping app</a:t>
            </a:r>
          </a:p>
        </p:txBody>
      </p:sp>
      <p:sp>
        <p:nvSpPr>
          <p:cNvPr id="11" name="Title 1"/>
          <p:cNvSpPr>
            <a:spLocks noGrp="1"/>
          </p:cNvSpPr>
          <p:nvPr>
            <p:ph type="title"/>
          </p:nvPr>
        </p:nvSpPr>
        <p:spPr>
          <a:xfrm>
            <a:off x="457200" y="205979"/>
            <a:ext cx="8229600" cy="539496"/>
          </a:xfrm>
        </p:spPr>
        <p:txBody>
          <a:bodyPr>
            <a:normAutofit/>
          </a:bodyPr>
          <a:lstStyle/>
          <a:p>
            <a:r>
              <a:rPr lang="en-US" sz="2800" b="1" dirty="0"/>
              <a:t>Track Custom Events</a:t>
            </a:r>
          </a:p>
        </p:txBody>
      </p:sp>
      <p:pic>
        <p:nvPicPr>
          <p:cNvPr id="9" name="Picture 8"/>
          <p:cNvPicPr>
            <a:picLocks noChangeAspect="1"/>
          </p:cNvPicPr>
          <p:nvPr/>
        </p:nvPicPr>
        <p:blipFill>
          <a:blip r:embed="rId4"/>
          <a:stretch>
            <a:fillRect/>
          </a:stretch>
        </p:blipFill>
        <p:spPr>
          <a:xfrm>
            <a:off x="837449" y="3529035"/>
            <a:ext cx="753533" cy="565150"/>
          </a:xfrm>
          <a:prstGeom prst="rect">
            <a:avLst/>
          </a:prstGeom>
        </p:spPr>
      </p:pic>
      <p:pic>
        <p:nvPicPr>
          <p:cNvPr id="12" name="Picture 11"/>
          <p:cNvPicPr>
            <a:picLocks noChangeAspect="1"/>
          </p:cNvPicPr>
          <p:nvPr/>
        </p:nvPicPr>
        <p:blipFill>
          <a:blip r:embed="rId5"/>
          <a:stretch>
            <a:fillRect/>
          </a:stretch>
        </p:blipFill>
        <p:spPr>
          <a:xfrm>
            <a:off x="2895600" y="3663658"/>
            <a:ext cx="668593" cy="406400"/>
          </a:xfrm>
          <a:prstGeom prst="rect">
            <a:avLst/>
          </a:prstGeom>
        </p:spPr>
      </p:pic>
      <p:pic>
        <p:nvPicPr>
          <p:cNvPr id="14" name="Picture 13"/>
          <p:cNvPicPr>
            <a:picLocks noChangeAspect="1"/>
          </p:cNvPicPr>
          <p:nvPr/>
        </p:nvPicPr>
        <p:blipFill>
          <a:blip r:embed="rId6"/>
          <a:stretch>
            <a:fillRect/>
          </a:stretch>
        </p:blipFill>
        <p:spPr>
          <a:xfrm>
            <a:off x="2667000" y="2673058"/>
            <a:ext cx="266700" cy="266700"/>
          </a:xfrm>
          <a:prstGeom prst="rect">
            <a:avLst/>
          </a:prstGeom>
        </p:spPr>
      </p:pic>
      <p:pic>
        <p:nvPicPr>
          <p:cNvPr id="15" name="Picture 14"/>
          <p:cNvPicPr>
            <a:picLocks noChangeAspect="1"/>
          </p:cNvPicPr>
          <p:nvPr/>
        </p:nvPicPr>
        <p:blipFill>
          <a:blip r:embed="rId7"/>
          <a:stretch>
            <a:fillRect/>
          </a:stretch>
        </p:blipFill>
        <p:spPr>
          <a:xfrm>
            <a:off x="2895600" y="2444458"/>
            <a:ext cx="753533" cy="565150"/>
          </a:xfrm>
          <a:prstGeom prst="rect">
            <a:avLst/>
          </a:prstGeom>
        </p:spPr>
      </p:pic>
      <p:pic>
        <p:nvPicPr>
          <p:cNvPr id="17" name="Picture 16" descr="LineChar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00" y="2633589"/>
            <a:ext cx="528448" cy="272825"/>
          </a:xfrm>
          <a:prstGeom prst="rect">
            <a:avLst/>
          </a:prstGeom>
        </p:spPr>
      </p:pic>
      <p:pic>
        <p:nvPicPr>
          <p:cNvPr id="21" name="Picture 20"/>
          <p:cNvPicPr>
            <a:picLocks noChangeAspect="1"/>
          </p:cNvPicPr>
          <p:nvPr/>
        </p:nvPicPr>
        <p:blipFill>
          <a:blip r:embed="rId9">
            <a:duotone>
              <a:schemeClr val="accent1">
                <a:shade val="45000"/>
                <a:satMod val="135000"/>
              </a:schemeClr>
              <a:prstClr val="white"/>
            </a:duotone>
          </a:blip>
          <a:stretch>
            <a:fillRect/>
          </a:stretch>
        </p:blipFill>
        <p:spPr>
          <a:xfrm>
            <a:off x="1295400" y="2709789"/>
            <a:ext cx="228600" cy="228600"/>
          </a:xfrm>
          <a:prstGeom prst="rect">
            <a:avLst/>
          </a:prstGeom>
          <a:ln w="19050" cmpd="sng">
            <a:noFill/>
          </a:ln>
        </p:spPr>
      </p:pic>
    </p:spTree>
    <p:extLst>
      <p:ext uri="{BB962C8B-B14F-4D97-AF65-F5344CB8AC3E}">
        <p14:creationId xmlns:p14="http://schemas.microsoft.com/office/powerpoint/2010/main" val="335172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Integrating Mobile Analytics is super simple</a:t>
            </a:r>
          </a:p>
        </p:txBody>
      </p:sp>
      <p:pic>
        <p:nvPicPr>
          <p:cNvPr id="4" name="Picture 3" descr="Number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26700"/>
            <a:ext cx="294380" cy="405952"/>
          </a:xfrm>
          <a:prstGeom prst="rect">
            <a:avLst/>
          </a:prstGeom>
        </p:spPr>
      </p:pic>
      <p:pic>
        <p:nvPicPr>
          <p:cNvPr id="5" name="Picture 4" descr="Number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8750"/>
            <a:ext cx="294379" cy="405952"/>
          </a:xfrm>
          <a:prstGeom prst="rect">
            <a:avLst/>
          </a:prstGeom>
        </p:spPr>
      </p:pic>
      <p:pic>
        <p:nvPicPr>
          <p:cNvPr id="6" name="Picture 5" descr="Number 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04780"/>
            <a:ext cx="294379" cy="405952"/>
          </a:xfrm>
          <a:prstGeom prst="rect">
            <a:avLst/>
          </a:prstGeom>
        </p:spPr>
      </p:pic>
      <p:sp>
        <p:nvSpPr>
          <p:cNvPr id="7" name="TextBox 6"/>
          <p:cNvSpPr txBox="1"/>
          <p:nvPr/>
        </p:nvSpPr>
        <p:spPr>
          <a:xfrm>
            <a:off x="1600200" y="1276350"/>
            <a:ext cx="6858000" cy="646331"/>
          </a:xfrm>
          <a:prstGeom prst="rect">
            <a:avLst/>
          </a:prstGeom>
          <a:noFill/>
        </p:spPr>
        <p:txBody>
          <a:bodyPr wrap="square" rtlCol="0">
            <a:spAutoFit/>
          </a:bodyPr>
          <a:lstStyle/>
          <a:p>
            <a:r>
              <a:rPr lang="en-US" dirty="0">
                <a:latin typeface="Arial"/>
                <a:cs typeface="Arial"/>
              </a:rPr>
              <a:t>Initialize the </a:t>
            </a:r>
            <a:r>
              <a:rPr lang="en-US" dirty="0" err="1">
                <a:latin typeface="Arial"/>
                <a:cs typeface="Arial"/>
              </a:rPr>
              <a:t>MobileAnalyticsManager</a:t>
            </a:r>
            <a:r>
              <a:rPr lang="en-US" dirty="0">
                <a:latin typeface="Arial"/>
                <a:cs typeface="Arial"/>
              </a:rPr>
              <a:t>. That</a:t>
            </a:r>
            <a:r>
              <a:rPr lang="fr-FR" dirty="0">
                <a:latin typeface="Arial"/>
                <a:cs typeface="Arial"/>
              </a:rPr>
              <a:t>’</a:t>
            </a:r>
            <a:r>
              <a:rPr lang="en-US" dirty="0">
                <a:latin typeface="Arial"/>
                <a:cs typeface="Arial"/>
              </a:rPr>
              <a:t>s it! Get Session Activity in the AWS Management Console. </a:t>
            </a:r>
          </a:p>
        </p:txBody>
      </p:sp>
      <p:sp>
        <p:nvSpPr>
          <p:cNvPr id="8" name="TextBox 7"/>
          <p:cNvSpPr txBox="1"/>
          <p:nvPr/>
        </p:nvSpPr>
        <p:spPr>
          <a:xfrm>
            <a:off x="1600200" y="3728580"/>
            <a:ext cx="5867400" cy="369332"/>
          </a:xfrm>
          <a:prstGeom prst="rect">
            <a:avLst/>
          </a:prstGeom>
          <a:noFill/>
        </p:spPr>
        <p:txBody>
          <a:bodyPr wrap="square" rtlCol="0">
            <a:spAutoFit/>
          </a:bodyPr>
          <a:lstStyle/>
          <a:p>
            <a:r>
              <a:rPr lang="en-US" dirty="0">
                <a:latin typeface="Arial"/>
                <a:cs typeface="Arial"/>
              </a:rPr>
              <a:t>For Custom Events activity reports, add events.</a:t>
            </a:r>
            <a:endParaRPr lang="en-US" b="1" dirty="0">
              <a:latin typeface="Arial"/>
              <a:cs typeface="Arial"/>
            </a:endParaRPr>
          </a:p>
        </p:txBody>
      </p:sp>
      <p:sp>
        <p:nvSpPr>
          <p:cNvPr id="9" name="TextBox 8"/>
          <p:cNvSpPr txBox="1"/>
          <p:nvPr/>
        </p:nvSpPr>
        <p:spPr>
          <a:xfrm>
            <a:off x="1600200" y="2689731"/>
            <a:ext cx="5867400" cy="369332"/>
          </a:xfrm>
          <a:prstGeom prst="rect">
            <a:avLst/>
          </a:prstGeom>
          <a:noFill/>
        </p:spPr>
        <p:txBody>
          <a:bodyPr wrap="square" rtlCol="0">
            <a:spAutoFit/>
          </a:bodyPr>
          <a:lstStyle/>
          <a:p>
            <a:r>
              <a:rPr lang="en-US" dirty="0">
                <a:latin typeface="Arial"/>
                <a:cs typeface="Arial"/>
              </a:rPr>
              <a:t>Add </a:t>
            </a:r>
            <a:r>
              <a:rPr lang="en-US" dirty="0" err="1">
                <a:latin typeface="Arial"/>
                <a:cs typeface="Arial"/>
              </a:rPr>
              <a:t>OnResume</a:t>
            </a:r>
            <a:r>
              <a:rPr lang="en-US" dirty="0">
                <a:latin typeface="Arial"/>
                <a:cs typeface="Arial"/>
              </a:rPr>
              <a:t>() and </a:t>
            </a:r>
            <a:r>
              <a:rPr lang="en-US" dirty="0" err="1">
                <a:latin typeface="Arial"/>
                <a:cs typeface="Arial"/>
              </a:rPr>
              <a:t>OnPause</a:t>
            </a:r>
            <a:r>
              <a:rPr lang="en-US" dirty="0">
                <a:latin typeface="Arial"/>
                <a:cs typeface="Arial"/>
              </a:rPr>
              <a:t>()</a:t>
            </a:r>
            <a:endParaRPr lang="en-US" b="1" dirty="0">
              <a:latin typeface="Arial"/>
              <a:cs typeface="Arial"/>
            </a:endParaRPr>
          </a:p>
        </p:txBody>
      </p:sp>
      <p:sp>
        <p:nvSpPr>
          <p:cNvPr id="3" name="Rectangle 2"/>
          <p:cNvSpPr/>
          <p:nvPr/>
        </p:nvSpPr>
        <p:spPr>
          <a:xfrm>
            <a:off x="1676400" y="1883509"/>
            <a:ext cx="7162800" cy="830997"/>
          </a:xfrm>
          <a:prstGeom prst="rect">
            <a:avLst/>
          </a:prstGeom>
        </p:spPr>
        <p:txBody>
          <a:bodyPr wrap="square">
            <a:spAutoFit/>
          </a:bodyPr>
          <a:lstStyle/>
          <a:p>
            <a:r>
              <a:rPr lang="en-US" sz="1200" dirty="0">
                <a:solidFill>
                  <a:schemeClr val="accent5"/>
                </a:solidFill>
                <a:latin typeface="Courier"/>
                <a:cs typeface="Courier"/>
              </a:rPr>
              <a:t>private static </a:t>
            </a:r>
            <a:r>
              <a:rPr lang="en-US" sz="1200" dirty="0" err="1">
                <a:solidFill>
                  <a:schemeClr val="accent5"/>
                </a:solidFill>
                <a:latin typeface="Courier"/>
                <a:cs typeface="Courier"/>
              </a:rPr>
              <a:t>MobileAnalyticsManager</a:t>
            </a:r>
            <a:r>
              <a:rPr lang="en-US" sz="1200" dirty="0">
                <a:solidFill>
                  <a:schemeClr val="accent5"/>
                </a:solidFill>
                <a:latin typeface="Courier"/>
                <a:cs typeface="Courier"/>
              </a:rPr>
              <a:t> analytics;</a:t>
            </a:r>
          </a:p>
          <a:p>
            <a:r>
              <a:rPr lang="en-US" sz="1200" dirty="0">
                <a:solidFill>
                  <a:schemeClr val="accent5"/>
                </a:solidFill>
                <a:latin typeface="Courier"/>
                <a:cs typeface="Courier"/>
              </a:rPr>
              <a:t>analytics = </a:t>
            </a:r>
            <a:r>
              <a:rPr lang="en-US" sz="1200" dirty="0" err="1">
                <a:solidFill>
                  <a:schemeClr val="accent5"/>
                </a:solidFill>
                <a:latin typeface="Courier"/>
                <a:cs typeface="Courier"/>
              </a:rPr>
              <a:t>MobileAnalyticsManager.getOrCreateInstance</a:t>
            </a:r>
            <a:r>
              <a:rPr lang="en-US" sz="1200" dirty="0">
                <a:solidFill>
                  <a:schemeClr val="accent5"/>
                </a:solidFill>
                <a:latin typeface="Courier"/>
                <a:cs typeface="Courier"/>
              </a:rPr>
              <a:t>(</a:t>
            </a:r>
          </a:p>
          <a:p>
            <a:r>
              <a:rPr lang="en-US" sz="1200" dirty="0">
                <a:solidFill>
                  <a:schemeClr val="accent5"/>
                </a:solidFill>
                <a:latin typeface="Courier"/>
                <a:cs typeface="Courier"/>
              </a:rPr>
              <a:t>                </a:t>
            </a:r>
            <a:r>
              <a:rPr lang="en-US" sz="1200" dirty="0" err="1">
                <a:solidFill>
                  <a:schemeClr val="accent5"/>
                </a:solidFill>
                <a:latin typeface="Courier"/>
                <a:cs typeface="Courier"/>
              </a:rPr>
              <a:t>this.getApplicationContext</a:t>
            </a:r>
            <a:r>
              <a:rPr lang="en-US" sz="1200" dirty="0">
                <a:solidFill>
                  <a:schemeClr val="accent5"/>
                </a:solidFill>
                <a:latin typeface="Courier"/>
                <a:cs typeface="Courier"/>
              </a:rPr>
              <a:t>(),"</a:t>
            </a:r>
            <a:r>
              <a:rPr lang="en-US" sz="1200" dirty="0" err="1">
                <a:solidFill>
                  <a:schemeClr val="accent5"/>
                </a:solidFill>
                <a:latin typeface="Courier"/>
                <a:cs typeface="Courier"/>
              </a:rPr>
              <a:t>yourCompany.yourAppId</a:t>
            </a:r>
            <a:r>
              <a:rPr lang="en-US" sz="1200" dirty="0">
                <a:solidFill>
                  <a:schemeClr val="accent5"/>
                </a:solidFill>
                <a:latin typeface="Courier"/>
                <a:cs typeface="Courier"/>
              </a:rPr>
              <a:t>",      		      </a:t>
            </a:r>
            <a:r>
              <a:rPr lang="en-US" sz="1200" dirty="0" err="1">
                <a:solidFill>
                  <a:schemeClr val="accent5"/>
                </a:solidFill>
                <a:latin typeface="Courier"/>
                <a:cs typeface="Courier"/>
              </a:rPr>
              <a:t>Regions.YOUR_REGION</a:t>
            </a:r>
            <a:r>
              <a:rPr lang="en-US" sz="1200" dirty="0">
                <a:solidFill>
                  <a:schemeClr val="accent5"/>
                </a:solidFill>
                <a:latin typeface="Courier"/>
                <a:cs typeface="Courier"/>
              </a:rPr>
              <a:t>, </a:t>
            </a:r>
            <a:r>
              <a:rPr lang="en-US" sz="1200" dirty="0" err="1">
                <a:solidFill>
                  <a:schemeClr val="accent5"/>
                </a:solidFill>
                <a:latin typeface="Courier"/>
                <a:cs typeface="Courier"/>
              </a:rPr>
              <a:t>config</a:t>
            </a:r>
            <a:r>
              <a:rPr lang="en-US" sz="1200" dirty="0">
                <a:solidFill>
                  <a:schemeClr val="accent5"/>
                </a:solidFill>
                <a:latin typeface="Courier"/>
                <a:cs typeface="Courier"/>
              </a:rPr>
              <a:t>, </a:t>
            </a:r>
            <a:r>
              <a:rPr lang="en-US" sz="1200" dirty="0" err="1">
                <a:solidFill>
                  <a:schemeClr val="accent5"/>
                </a:solidFill>
                <a:latin typeface="Courier"/>
                <a:cs typeface="Courier"/>
              </a:rPr>
              <a:t>cognitoProvider</a:t>
            </a:r>
            <a:r>
              <a:rPr lang="en-US" sz="1200" dirty="0">
                <a:solidFill>
                  <a:schemeClr val="accent5"/>
                </a:solidFill>
                <a:latin typeface="Courier"/>
                <a:cs typeface="Courier"/>
              </a:rPr>
              <a:t> );</a:t>
            </a:r>
          </a:p>
        </p:txBody>
      </p:sp>
      <p:sp>
        <p:nvSpPr>
          <p:cNvPr id="10" name="Rectangle 9"/>
          <p:cNvSpPr/>
          <p:nvPr/>
        </p:nvSpPr>
        <p:spPr>
          <a:xfrm>
            <a:off x="1676400" y="4033380"/>
            <a:ext cx="7239000" cy="646331"/>
          </a:xfrm>
          <a:prstGeom prst="rect">
            <a:avLst/>
          </a:prstGeom>
        </p:spPr>
        <p:txBody>
          <a:bodyPr wrap="square">
            <a:spAutoFit/>
          </a:bodyPr>
          <a:lstStyle/>
          <a:p>
            <a:r>
              <a:rPr lang="en-US" sz="1200" dirty="0" err="1">
                <a:solidFill>
                  <a:srgbClr val="4BACC6"/>
                </a:solidFill>
                <a:latin typeface="Courier"/>
                <a:cs typeface="Courier"/>
              </a:rPr>
              <a:t>EventClient</a:t>
            </a:r>
            <a:r>
              <a:rPr lang="en-US" sz="1200" dirty="0">
                <a:solidFill>
                  <a:srgbClr val="4BACC6"/>
                </a:solidFill>
                <a:latin typeface="Courier"/>
                <a:cs typeface="Courier"/>
              </a:rPr>
              <a:t> </a:t>
            </a:r>
            <a:r>
              <a:rPr lang="en-US" sz="1200" dirty="0" err="1">
                <a:solidFill>
                  <a:srgbClr val="4BACC6"/>
                </a:solidFill>
                <a:latin typeface="Courier"/>
                <a:cs typeface="Courier"/>
              </a:rPr>
              <a:t>eventClient</a:t>
            </a:r>
            <a:r>
              <a:rPr lang="en-US" sz="1200" dirty="0">
                <a:solidFill>
                  <a:srgbClr val="4BACC6"/>
                </a:solidFill>
                <a:latin typeface="Courier"/>
                <a:cs typeface="Courier"/>
              </a:rPr>
              <a:t> = </a:t>
            </a:r>
            <a:r>
              <a:rPr lang="en-US" sz="1200" u="sng" dirty="0" err="1">
                <a:solidFill>
                  <a:srgbClr val="4BACC6"/>
                </a:solidFill>
                <a:latin typeface="Courier"/>
                <a:cs typeface="Courier"/>
              </a:rPr>
              <a:t>analytics.getEventClient</a:t>
            </a:r>
            <a:r>
              <a:rPr lang="en-US" sz="1200" u="sng" dirty="0">
                <a:solidFill>
                  <a:srgbClr val="4BACC6"/>
                </a:solidFill>
                <a:latin typeface="Courier"/>
                <a:cs typeface="Courier"/>
              </a:rPr>
              <a:t>();</a:t>
            </a:r>
          </a:p>
          <a:p>
            <a:r>
              <a:rPr lang="en-US" sz="1200" u="sng" dirty="0" err="1">
                <a:solidFill>
                  <a:srgbClr val="4BACC6"/>
                </a:solidFill>
                <a:latin typeface="Courier"/>
                <a:cs typeface="Courier"/>
              </a:rPr>
              <a:t>MobileAnalyticsEvent</a:t>
            </a:r>
            <a:r>
              <a:rPr lang="en-US" sz="1200" u="sng" dirty="0">
                <a:solidFill>
                  <a:srgbClr val="4BACC6"/>
                </a:solidFill>
                <a:latin typeface="Courier"/>
                <a:cs typeface="Courier"/>
              </a:rPr>
              <a:t> </a:t>
            </a:r>
            <a:r>
              <a:rPr lang="en-US" sz="1200" u="sng" dirty="0" err="1">
                <a:solidFill>
                  <a:srgbClr val="4BACC6"/>
                </a:solidFill>
                <a:latin typeface="Courier"/>
                <a:cs typeface="Courier"/>
              </a:rPr>
              <a:t>visitEvent</a:t>
            </a:r>
            <a:r>
              <a:rPr lang="en-US" sz="1200" u="sng" dirty="0">
                <a:solidFill>
                  <a:srgbClr val="4BACC6"/>
                </a:solidFill>
                <a:latin typeface="Courier"/>
                <a:cs typeface="Courier"/>
              </a:rPr>
              <a:t> = </a:t>
            </a:r>
            <a:r>
              <a:rPr lang="en-US" sz="1200" u="sng" dirty="0" err="1">
                <a:solidFill>
                  <a:srgbClr val="4BACC6"/>
                </a:solidFill>
                <a:latin typeface="Courier"/>
                <a:cs typeface="Courier"/>
              </a:rPr>
              <a:t>eventClient.createEvent</a:t>
            </a:r>
            <a:r>
              <a:rPr lang="en-US" sz="1200" u="sng" dirty="0">
                <a:solidFill>
                  <a:srgbClr val="4BACC6"/>
                </a:solidFill>
                <a:latin typeface="Courier"/>
                <a:cs typeface="Courier"/>
              </a:rPr>
              <a:t>("</a:t>
            </a:r>
            <a:r>
              <a:rPr lang="en-US" sz="1200" u="sng" dirty="0" err="1">
                <a:solidFill>
                  <a:srgbClr val="4BACC6"/>
                </a:solidFill>
                <a:latin typeface="Courier"/>
                <a:cs typeface="Courier"/>
              </a:rPr>
              <a:t>speedSet</a:t>
            </a:r>
            <a:r>
              <a:rPr lang="en-US" sz="1200" u="sng" dirty="0">
                <a:solidFill>
                  <a:srgbClr val="4BACC6"/>
                </a:solidFill>
                <a:latin typeface="Courier"/>
                <a:cs typeface="Courier"/>
              </a:rPr>
              <a:t>");</a:t>
            </a:r>
          </a:p>
          <a:p>
            <a:r>
              <a:rPr lang="en-US" sz="1200" dirty="0" err="1">
                <a:solidFill>
                  <a:srgbClr val="4BACC6"/>
                </a:solidFill>
                <a:latin typeface="Courier"/>
                <a:cs typeface="Courier"/>
              </a:rPr>
              <a:t>eventClient.recordEvent</a:t>
            </a:r>
            <a:r>
              <a:rPr lang="en-US" sz="1200" dirty="0">
                <a:solidFill>
                  <a:srgbClr val="4BACC6"/>
                </a:solidFill>
                <a:latin typeface="Courier"/>
                <a:cs typeface="Courier"/>
              </a:rPr>
              <a:t>(</a:t>
            </a:r>
            <a:r>
              <a:rPr lang="en-US" sz="1200" dirty="0" err="1">
                <a:solidFill>
                  <a:srgbClr val="4BACC6"/>
                </a:solidFill>
                <a:latin typeface="Courier"/>
                <a:cs typeface="Courier"/>
              </a:rPr>
              <a:t>visitEvent</a:t>
            </a:r>
            <a:r>
              <a:rPr lang="en-US" sz="1200" dirty="0">
                <a:solidFill>
                  <a:srgbClr val="4BACC6"/>
                </a:solidFill>
                <a:latin typeface="Courier"/>
                <a:cs typeface="Courier"/>
              </a:rPr>
              <a:t>);</a:t>
            </a:r>
          </a:p>
        </p:txBody>
      </p:sp>
      <p:sp>
        <p:nvSpPr>
          <p:cNvPr id="11" name="Rectangle 10"/>
          <p:cNvSpPr/>
          <p:nvPr/>
        </p:nvSpPr>
        <p:spPr>
          <a:xfrm>
            <a:off x="1676400" y="3107700"/>
            <a:ext cx="4340326" cy="646331"/>
          </a:xfrm>
          <a:prstGeom prst="rect">
            <a:avLst/>
          </a:prstGeom>
        </p:spPr>
        <p:txBody>
          <a:bodyPr wrap="none">
            <a:spAutoFit/>
          </a:bodyPr>
          <a:lstStyle/>
          <a:p>
            <a:r>
              <a:rPr lang="en-US" sz="1200" u="sng" dirty="0" err="1">
                <a:solidFill>
                  <a:srgbClr val="4BACC6"/>
                </a:solidFill>
                <a:latin typeface="Courier"/>
                <a:cs typeface="Courier"/>
              </a:rPr>
              <a:t>analytics.getSessionClient</a:t>
            </a:r>
            <a:r>
              <a:rPr lang="en-US" sz="1200" u="sng" dirty="0">
                <a:solidFill>
                  <a:srgbClr val="4BACC6"/>
                </a:solidFill>
                <a:latin typeface="Courier"/>
                <a:cs typeface="Courier"/>
              </a:rPr>
              <a:t>().</a:t>
            </a:r>
            <a:r>
              <a:rPr lang="en-US" sz="1200" u="sng" dirty="0" err="1">
                <a:solidFill>
                  <a:srgbClr val="4BACC6"/>
                </a:solidFill>
                <a:latin typeface="Courier"/>
                <a:cs typeface="Courier"/>
              </a:rPr>
              <a:t>resumeSession</a:t>
            </a:r>
            <a:r>
              <a:rPr lang="en-US" sz="1200" u="sng" dirty="0">
                <a:solidFill>
                  <a:srgbClr val="4BACC6"/>
                </a:solidFill>
                <a:latin typeface="Courier"/>
                <a:cs typeface="Courier"/>
              </a:rPr>
              <a:t>();</a:t>
            </a:r>
          </a:p>
          <a:p>
            <a:r>
              <a:rPr lang="en-US" sz="1200" u="sng" dirty="0" err="1">
                <a:solidFill>
                  <a:srgbClr val="4BACC6"/>
                </a:solidFill>
                <a:latin typeface="Courier"/>
                <a:cs typeface="Courier"/>
              </a:rPr>
              <a:t>analytics.getSessionClient</a:t>
            </a:r>
            <a:r>
              <a:rPr lang="en-US" sz="1200" u="sng" dirty="0">
                <a:solidFill>
                  <a:srgbClr val="4BACC6"/>
                </a:solidFill>
                <a:latin typeface="Courier"/>
                <a:cs typeface="Courier"/>
              </a:rPr>
              <a:t>().</a:t>
            </a:r>
            <a:r>
              <a:rPr lang="en-US" sz="1200" u="sng" dirty="0" err="1">
                <a:solidFill>
                  <a:srgbClr val="4BACC6"/>
                </a:solidFill>
                <a:latin typeface="Courier"/>
                <a:cs typeface="Courier"/>
              </a:rPr>
              <a:t>pauseSession</a:t>
            </a:r>
            <a:r>
              <a:rPr lang="en-US" sz="1200" u="sng" dirty="0">
                <a:solidFill>
                  <a:srgbClr val="4BACC6"/>
                </a:solidFill>
                <a:latin typeface="Courier"/>
                <a:cs typeface="Courier"/>
              </a:rPr>
              <a:t>();</a:t>
            </a:r>
          </a:p>
          <a:p>
            <a:r>
              <a:rPr lang="en-US" sz="1200" u="sng" dirty="0" err="1">
                <a:solidFill>
                  <a:srgbClr val="4BACC6"/>
                </a:solidFill>
                <a:latin typeface="Courier"/>
                <a:cs typeface="Courier"/>
              </a:rPr>
              <a:t>Analytics.getEventClient</a:t>
            </a:r>
            <a:r>
              <a:rPr lang="en-US" sz="1200" u="sng" dirty="0">
                <a:solidFill>
                  <a:srgbClr val="4BACC6"/>
                </a:solidFill>
                <a:latin typeface="Courier"/>
                <a:cs typeface="Courier"/>
              </a:rPr>
              <a:t>().</a:t>
            </a:r>
            <a:r>
              <a:rPr lang="en-US" sz="1200" u="sng" dirty="0" err="1">
                <a:solidFill>
                  <a:srgbClr val="4BACC6"/>
                </a:solidFill>
                <a:latin typeface="Courier"/>
                <a:cs typeface="Courier"/>
              </a:rPr>
              <a:t>submitEvents</a:t>
            </a:r>
            <a:r>
              <a:rPr lang="en-US" sz="1200" u="sng" dirty="0">
                <a:solidFill>
                  <a:srgbClr val="4BACC6"/>
                </a:solidFill>
                <a:latin typeface="Courier"/>
                <a:cs typeface="Courier"/>
              </a:rPr>
              <a:t>();</a:t>
            </a:r>
          </a:p>
        </p:txBody>
      </p:sp>
      <p:pic>
        <p:nvPicPr>
          <p:cNvPr id="12" name="Picture 11"/>
          <p:cNvPicPr>
            <a:picLocks noChangeAspect="1"/>
          </p:cNvPicPr>
          <p:nvPr/>
        </p:nvPicPr>
        <p:blipFill>
          <a:blip r:embed="rId5"/>
          <a:stretch>
            <a:fillRect/>
          </a:stretch>
        </p:blipFill>
        <p:spPr>
          <a:xfrm>
            <a:off x="8219372" y="257706"/>
            <a:ext cx="609600" cy="609600"/>
          </a:xfrm>
          <a:prstGeom prst="rect">
            <a:avLst/>
          </a:prstGeom>
        </p:spPr>
      </p:pic>
    </p:spTree>
    <p:extLst>
      <p:ext uri="{BB962C8B-B14F-4D97-AF65-F5344CB8AC3E}">
        <p14:creationId xmlns:p14="http://schemas.microsoft.com/office/powerpoint/2010/main" val="193013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Integrating Mobile Analytics is super simple</a:t>
            </a:r>
          </a:p>
        </p:txBody>
      </p:sp>
      <p:pic>
        <p:nvPicPr>
          <p:cNvPr id="4" name="Picture 3" descr="Number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47950"/>
            <a:ext cx="294380" cy="405952"/>
          </a:xfrm>
          <a:prstGeom prst="rect">
            <a:avLst/>
          </a:prstGeom>
        </p:spPr>
      </p:pic>
      <p:pic>
        <p:nvPicPr>
          <p:cNvPr id="5" name="Picture 4" descr="Number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28750"/>
            <a:ext cx="294379" cy="405952"/>
          </a:xfrm>
          <a:prstGeom prst="rect">
            <a:avLst/>
          </a:prstGeom>
        </p:spPr>
      </p:pic>
      <p:pic>
        <p:nvPicPr>
          <p:cNvPr id="6" name="Picture 5" descr="Number 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867150"/>
            <a:ext cx="294379" cy="405952"/>
          </a:xfrm>
          <a:prstGeom prst="rect">
            <a:avLst/>
          </a:prstGeom>
        </p:spPr>
      </p:pic>
      <p:sp>
        <p:nvSpPr>
          <p:cNvPr id="7" name="TextBox 6"/>
          <p:cNvSpPr txBox="1"/>
          <p:nvPr/>
        </p:nvSpPr>
        <p:spPr>
          <a:xfrm>
            <a:off x="1600200" y="1276350"/>
            <a:ext cx="6858000" cy="646331"/>
          </a:xfrm>
          <a:prstGeom prst="rect">
            <a:avLst/>
          </a:prstGeom>
          <a:noFill/>
        </p:spPr>
        <p:txBody>
          <a:bodyPr wrap="square" rtlCol="0">
            <a:spAutoFit/>
          </a:bodyPr>
          <a:lstStyle/>
          <a:p>
            <a:r>
              <a:rPr lang="en-US" dirty="0">
                <a:latin typeface="Arial"/>
                <a:cs typeface="Arial"/>
              </a:rPr>
              <a:t>Initialize the </a:t>
            </a:r>
            <a:r>
              <a:rPr lang="en-US" dirty="0" err="1">
                <a:latin typeface="Arial"/>
                <a:cs typeface="Arial"/>
              </a:rPr>
              <a:t>AWSMobileAnalytics</a:t>
            </a:r>
            <a:r>
              <a:rPr lang="en-US" dirty="0">
                <a:latin typeface="Arial"/>
                <a:cs typeface="Arial"/>
              </a:rPr>
              <a:t> object. That</a:t>
            </a:r>
            <a:r>
              <a:rPr lang="fr-FR" dirty="0">
                <a:latin typeface="Arial"/>
                <a:cs typeface="Arial"/>
              </a:rPr>
              <a:t>’</a:t>
            </a:r>
            <a:r>
              <a:rPr lang="en-US" dirty="0">
                <a:latin typeface="Arial"/>
                <a:cs typeface="Arial"/>
              </a:rPr>
              <a:t>s it! Get Session Activity in the AWS Management Console. </a:t>
            </a:r>
          </a:p>
        </p:txBody>
      </p:sp>
      <p:sp>
        <p:nvSpPr>
          <p:cNvPr id="8" name="TextBox 7"/>
          <p:cNvSpPr txBox="1"/>
          <p:nvPr/>
        </p:nvSpPr>
        <p:spPr>
          <a:xfrm>
            <a:off x="1600200" y="3816750"/>
            <a:ext cx="5867400" cy="646331"/>
          </a:xfrm>
          <a:prstGeom prst="rect">
            <a:avLst/>
          </a:prstGeom>
          <a:noFill/>
        </p:spPr>
        <p:txBody>
          <a:bodyPr wrap="square" rtlCol="0">
            <a:spAutoFit/>
          </a:bodyPr>
          <a:lstStyle/>
          <a:p>
            <a:r>
              <a:rPr lang="en-US" dirty="0">
                <a:latin typeface="Arial"/>
                <a:cs typeface="Arial"/>
              </a:rPr>
              <a:t>Submit the event. If we don't call </a:t>
            </a:r>
            <a:r>
              <a:rPr lang="en-US" dirty="0" err="1">
                <a:latin typeface="Arial"/>
                <a:cs typeface="Arial"/>
              </a:rPr>
              <a:t>submitEvents</a:t>
            </a:r>
            <a:r>
              <a:rPr lang="en-US" dirty="0">
                <a:latin typeface="Arial"/>
                <a:cs typeface="Arial"/>
              </a:rPr>
              <a:t>, events will automatically be submitted at periodic intervals. </a:t>
            </a:r>
            <a:endParaRPr lang="en-US" b="1" dirty="0">
              <a:latin typeface="Arial"/>
              <a:cs typeface="Arial"/>
            </a:endParaRPr>
          </a:p>
        </p:txBody>
      </p:sp>
      <p:sp>
        <p:nvSpPr>
          <p:cNvPr id="9" name="TextBox 8"/>
          <p:cNvSpPr txBox="1"/>
          <p:nvPr/>
        </p:nvSpPr>
        <p:spPr>
          <a:xfrm>
            <a:off x="1600200" y="2571750"/>
            <a:ext cx="5867400" cy="369332"/>
          </a:xfrm>
          <a:prstGeom prst="rect">
            <a:avLst/>
          </a:prstGeom>
          <a:noFill/>
        </p:spPr>
        <p:txBody>
          <a:bodyPr wrap="square" rtlCol="0">
            <a:spAutoFit/>
          </a:bodyPr>
          <a:lstStyle/>
          <a:p>
            <a:r>
              <a:rPr lang="en-US" dirty="0">
                <a:latin typeface="Arial"/>
                <a:cs typeface="Arial"/>
              </a:rPr>
              <a:t>Create add Custom Events</a:t>
            </a:r>
            <a:endParaRPr lang="en-US" b="1" dirty="0">
              <a:latin typeface="Arial"/>
              <a:cs typeface="Arial"/>
            </a:endParaRPr>
          </a:p>
        </p:txBody>
      </p:sp>
      <p:sp>
        <p:nvSpPr>
          <p:cNvPr id="10" name="Rectangle 9"/>
          <p:cNvSpPr/>
          <p:nvPr/>
        </p:nvSpPr>
        <p:spPr>
          <a:xfrm>
            <a:off x="1676400" y="4371510"/>
            <a:ext cx="7239000" cy="276999"/>
          </a:xfrm>
          <a:prstGeom prst="rect">
            <a:avLst/>
          </a:prstGeom>
        </p:spPr>
        <p:txBody>
          <a:bodyPr wrap="square">
            <a:spAutoFit/>
          </a:bodyPr>
          <a:lstStyle/>
          <a:p>
            <a:r>
              <a:rPr lang="en-US" sz="1200" dirty="0">
                <a:solidFill>
                  <a:srgbClr val="4BACC6"/>
                </a:solidFill>
                <a:latin typeface="Courier"/>
                <a:cs typeface="Courier"/>
              </a:rPr>
              <a:t>[</a:t>
            </a:r>
            <a:r>
              <a:rPr lang="en-US" sz="1200" dirty="0" err="1">
                <a:solidFill>
                  <a:srgbClr val="4BACC6"/>
                </a:solidFill>
                <a:latin typeface="Courier"/>
                <a:cs typeface="Courier"/>
              </a:rPr>
              <a:t>eventClient</a:t>
            </a:r>
            <a:r>
              <a:rPr lang="en-US" sz="1200" dirty="0">
                <a:solidFill>
                  <a:srgbClr val="4BACC6"/>
                </a:solidFill>
                <a:latin typeface="Courier"/>
                <a:cs typeface="Courier"/>
              </a:rPr>
              <a:t> </a:t>
            </a:r>
            <a:r>
              <a:rPr lang="en-US" sz="1200" dirty="0" err="1">
                <a:solidFill>
                  <a:srgbClr val="4BACC6"/>
                </a:solidFill>
                <a:latin typeface="Courier"/>
                <a:cs typeface="Courier"/>
              </a:rPr>
              <a:t>submitEvents</a:t>
            </a:r>
            <a:r>
              <a:rPr lang="en-US" sz="1200" dirty="0">
                <a:solidFill>
                  <a:srgbClr val="4BACC6"/>
                </a:solidFill>
                <a:latin typeface="Courier"/>
                <a:cs typeface="Courier"/>
              </a:rPr>
              <a:t>];</a:t>
            </a:r>
          </a:p>
        </p:txBody>
      </p:sp>
      <p:sp>
        <p:nvSpPr>
          <p:cNvPr id="11" name="Rectangle 10"/>
          <p:cNvSpPr/>
          <p:nvPr/>
        </p:nvSpPr>
        <p:spPr>
          <a:xfrm>
            <a:off x="1676400" y="2952750"/>
            <a:ext cx="6477000" cy="830997"/>
          </a:xfrm>
          <a:prstGeom prst="rect">
            <a:avLst/>
          </a:prstGeom>
        </p:spPr>
        <p:txBody>
          <a:bodyPr wrap="square">
            <a:spAutoFit/>
          </a:bodyPr>
          <a:lstStyle/>
          <a:p>
            <a:r>
              <a:rPr lang="en-US" sz="1200" dirty="0">
                <a:solidFill>
                  <a:srgbClr val="4BACC6"/>
                </a:solidFill>
                <a:latin typeface="Courier"/>
                <a:cs typeface="Courier"/>
              </a:rPr>
              <a:t>id&lt;</a:t>
            </a:r>
            <a:r>
              <a:rPr lang="en-US" sz="1200" dirty="0" err="1">
                <a:solidFill>
                  <a:srgbClr val="4BACC6"/>
                </a:solidFill>
                <a:latin typeface="Courier"/>
                <a:cs typeface="Courier"/>
              </a:rPr>
              <a:t>AWSMobileAnalyticsEventClient</a:t>
            </a:r>
            <a:r>
              <a:rPr lang="en-US" sz="1200" dirty="0">
                <a:solidFill>
                  <a:srgbClr val="4BACC6"/>
                </a:solidFill>
                <a:latin typeface="Courier"/>
                <a:cs typeface="Courier"/>
              </a:rPr>
              <a:t>&gt; </a:t>
            </a:r>
            <a:r>
              <a:rPr lang="en-US" sz="1200" dirty="0" err="1">
                <a:solidFill>
                  <a:srgbClr val="4BACC6"/>
                </a:solidFill>
                <a:latin typeface="Courier"/>
                <a:cs typeface="Courier"/>
              </a:rPr>
              <a:t>eventClient</a:t>
            </a:r>
            <a:r>
              <a:rPr lang="en-US" sz="1200" dirty="0">
                <a:solidFill>
                  <a:srgbClr val="4BACC6"/>
                </a:solidFill>
                <a:latin typeface="Courier"/>
                <a:cs typeface="Courier"/>
              </a:rPr>
              <a:t> = </a:t>
            </a:r>
            <a:r>
              <a:rPr lang="en-US" sz="1200" dirty="0" err="1">
                <a:solidFill>
                  <a:srgbClr val="4BACC6"/>
                </a:solidFill>
                <a:latin typeface="Courier"/>
                <a:cs typeface="Courier"/>
              </a:rPr>
              <a:t>analytics.eventClient</a:t>
            </a:r>
            <a:r>
              <a:rPr lang="en-US" sz="1200" dirty="0">
                <a:solidFill>
                  <a:srgbClr val="4BACC6"/>
                </a:solidFill>
                <a:latin typeface="Courier"/>
                <a:cs typeface="Courier"/>
              </a:rPr>
              <a:t>;</a:t>
            </a:r>
          </a:p>
          <a:p>
            <a:r>
              <a:rPr lang="en-US" sz="1200" dirty="0">
                <a:solidFill>
                  <a:srgbClr val="4BACC6"/>
                </a:solidFill>
                <a:latin typeface="Courier"/>
                <a:cs typeface="Courier"/>
              </a:rPr>
              <a:t>id&lt;</a:t>
            </a:r>
            <a:r>
              <a:rPr lang="en-US" sz="1200" dirty="0" err="1">
                <a:solidFill>
                  <a:srgbClr val="4BACC6"/>
                </a:solidFill>
                <a:latin typeface="Courier"/>
                <a:cs typeface="Courier"/>
              </a:rPr>
              <a:t>AWSMobileAnalyticsEvent</a:t>
            </a:r>
            <a:r>
              <a:rPr lang="en-US" sz="1200" dirty="0">
                <a:solidFill>
                  <a:srgbClr val="4BACC6"/>
                </a:solidFill>
                <a:latin typeface="Courier"/>
                <a:cs typeface="Courier"/>
              </a:rPr>
              <a:t>&gt; level1Event = [</a:t>
            </a:r>
            <a:r>
              <a:rPr lang="en-US" sz="1200" dirty="0" err="1">
                <a:solidFill>
                  <a:srgbClr val="4BACC6"/>
                </a:solidFill>
                <a:latin typeface="Courier"/>
                <a:cs typeface="Courier"/>
              </a:rPr>
              <a:t>eventClient</a:t>
            </a:r>
            <a:r>
              <a:rPr lang="en-US" sz="1200" dirty="0">
                <a:solidFill>
                  <a:srgbClr val="4BACC6"/>
                </a:solidFill>
                <a:latin typeface="Courier"/>
                <a:cs typeface="Courier"/>
              </a:rPr>
              <a:t> </a:t>
            </a:r>
            <a:r>
              <a:rPr lang="en-US" sz="1200" dirty="0" err="1">
                <a:solidFill>
                  <a:srgbClr val="4BACC6"/>
                </a:solidFill>
                <a:latin typeface="Courier"/>
                <a:cs typeface="Courier"/>
              </a:rPr>
              <a:t>createEventWithEventType</a:t>
            </a:r>
            <a:r>
              <a:rPr lang="en-US" sz="1200" dirty="0">
                <a:solidFill>
                  <a:srgbClr val="4BACC6"/>
                </a:solidFill>
                <a:latin typeface="Courier"/>
                <a:cs typeface="Courier"/>
              </a:rPr>
              <a:t>:@"level1Complete"];</a:t>
            </a:r>
          </a:p>
        </p:txBody>
      </p:sp>
      <p:sp>
        <p:nvSpPr>
          <p:cNvPr id="3" name="TextBox 2"/>
          <p:cNvSpPr txBox="1"/>
          <p:nvPr/>
        </p:nvSpPr>
        <p:spPr>
          <a:xfrm>
            <a:off x="1689166" y="2009926"/>
            <a:ext cx="5910167" cy="461665"/>
          </a:xfrm>
          <a:prstGeom prst="rect">
            <a:avLst/>
          </a:prstGeom>
          <a:noFill/>
        </p:spPr>
        <p:txBody>
          <a:bodyPr wrap="none" rtlCol="0">
            <a:spAutoFit/>
          </a:bodyPr>
          <a:lstStyle/>
          <a:p>
            <a:r>
              <a:rPr lang="en-US" sz="1200" dirty="0" err="1">
                <a:solidFill>
                  <a:schemeClr val="accent5"/>
                </a:solidFill>
                <a:latin typeface="Courier"/>
                <a:cs typeface="Courier"/>
              </a:rPr>
              <a:t>AWSMobileAnalytics</a:t>
            </a:r>
            <a:r>
              <a:rPr lang="en-US" sz="1200" dirty="0">
                <a:solidFill>
                  <a:schemeClr val="accent5"/>
                </a:solidFill>
                <a:latin typeface="Courier"/>
                <a:cs typeface="Courier"/>
              </a:rPr>
              <a:t>* analytics = [</a:t>
            </a:r>
            <a:r>
              <a:rPr lang="en-US" sz="1200" dirty="0" err="1">
                <a:solidFill>
                  <a:schemeClr val="accent5"/>
                </a:solidFill>
                <a:latin typeface="Courier"/>
                <a:cs typeface="Courier"/>
              </a:rPr>
              <a:t>AWSMobileAnalytics</a:t>
            </a:r>
            <a:r>
              <a:rPr lang="en-US" sz="1200" dirty="0">
                <a:solidFill>
                  <a:schemeClr val="accent5"/>
                </a:solidFill>
                <a:latin typeface="Courier"/>
                <a:cs typeface="Courier"/>
              </a:rPr>
              <a:t> </a:t>
            </a:r>
          </a:p>
          <a:p>
            <a:r>
              <a:rPr lang="en-US" sz="1200" dirty="0">
                <a:solidFill>
                  <a:schemeClr val="accent5"/>
                </a:solidFill>
                <a:latin typeface="Courier"/>
                <a:cs typeface="Courier"/>
              </a:rPr>
              <a:t>	</a:t>
            </a:r>
            <a:r>
              <a:rPr lang="en-US" sz="1200" dirty="0" err="1">
                <a:solidFill>
                  <a:schemeClr val="accent5"/>
                </a:solidFill>
                <a:latin typeface="Courier"/>
                <a:cs typeface="Courier"/>
              </a:rPr>
              <a:t>defaultAWSMobileAnalyticsWithIdentifier</a:t>
            </a:r>
            <a:r>
              <a:rPr lang="en-US" sz="1200" dirty="0">
                <a:solidFill>
                  <a:schemeClr val="accent5"/>
                </a:solidFill>
                <a:latin typeface="Courier"/>
                <a:cs typeface="Courier"/>
              </a:rPr>
              <a:t>:@"</a:t>
            </a:r>
            <a:r>
              <a:rPr lang="en-US" sz="1200" dirty="0" err="1">
                <a:solidFill>
                  <a:schemeClr val="accent5"/>
                </a:solidFill>
                <a:latin typeface="Courier"/>
                <a:cs typeface="Courier"/>
              </a:rPr>
              <a:t>someuniqueid</a:t>
            </a:r>
            <a:r>
              <a:rPr lang="en-US" sz="1200" dirty="0">
                <a:solidFill>
                  <a:schemeClr val="accent5"/>
                </a:solidFill>
                <a:latin typeface="Courier"/>
                <a:cs typeface="Courier"/>
              </a:rPr>
              <a:t>"];</a:t>
            </a:r>
          </a:p>
        </p:txBody>
      </p:sp>
      <p:sp>
        <p:nvSpPr>
          <p:cNvPr id="14" name="TextBox 13"/>
          <p:cNvSpPr txBox="1"/>
          <p:nvPr/>
        </p:nvSpPr>
        <p:spPr>
          <a:xfrm>
            <a:off x="8171606" y="409333"/>
            <a:ext cx="714859" cy="461665"/>
          </a:xfrm>
          <a:prstGeom prst="rect">
            <a:avLst/>
          </a:prstGeom>
          <a:noFill/>
        </p:spPr>
        <p:txBody>
          <a:bodyPr wrap="none" rtlCol="0">
            <a:spAutoFit/>
          </a:bodyPr>
          <a:lstStyle/>
          <a:p>
            <a:r>
              <a:rPr lang="en-US" sz="2400" b="1" dirty="0">
                <a:latin typeface="Arial"/>
                <a:cs typeface="Arial"/>
              </a:rPr>
              <a:t>iOS</a:t>
            </a:r>
          </a:p>
        </p:txBody>
      </p:sp>
    </p:spTree>
    <p:extLst>
      <p:ext uri="{BB962C8B-B14F-4D97-AF65-F5344CB8AC3E}">
        <p14:creationId xmlns:p14="http://schemas.microsoft.com/office/powerpoint/2010/main" val="340170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Export to S3 &amp; Process Data Anywhere</a:t>
            </a:r>
          </a:p>
        </p:txBody>
      </p:sp>
      <p:sp>
        <p:nvSpPr>
          <p:cNvPr id="5" name="TextBox 4"/>
          <p:cNvSpPr txBox="1"/>
          <p:nvPr/>
        </p:nvSpPr>
        <p:spPr>
          <a:xfrm>
            <a:off x="331101" y="1977066"/>
            <a:ext cx="840776" cy="430887"/>
          </a:xfrm>
          <a:prstGeom prst="rect">
            <a:avLst/>
          </a:prstGeom>
          <a:noFill/>
        </p:spPr>
        <p:txBody>
          <a:bodyPr wrap="square" lIns="0" tIns="0" rIns="0" bIns="0" rtlCol="0">
            <a:spAutoFit/>
          </a:bodyPr>
          <a:lstStyle/>
          <a:p>
            <a:pPr algn="ctr"/>
            <a:r>
              <a:rPr lang="en-US" sz="1400" dirty="0">
                <a:latin typeface="Helvetica Neue"/>
                <a:cs typeface="Helvetica Neue"/>
              </a:rPr>
              <a:t>mobile client</a:t>
            </a:r>
          </a:p>
        </p:txBody>
      </p:sp>
      <p:pic>
        <p:nvPicPr>
          <p:cNvPr id="7" name="Picture 6" descr="S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2155" y="1089885"/>
            <a:ext cx="731520" cy="731520"/>
          </a:xfrm>
          <a:prstGeom prst="rect">
            <a:avLst/>
          </a:prstGeom>
        </p:spPr>
      </p:pic>
      <p:sp>
        <p:nvSpPr>
          <p:cNvPr id="8" name="TextBox 7"/>
          <p:cNvSpPr txBox="1"/>
          <p:nvPr/>
        </p:nvSpPr>
        <p:spPr>
          <a:xfrm>
            <a:off x="4044047" y="1956389"/>
            <a:ext cx="720596" cy="430887"/>
          </a:xfrm>
          <a:prstGeom prst="rect">
            <a:avLst/>
          </a:prstGeom>
          <a:noFill/>
        </p:spPr>
        <p:txBody>
          <a:bodyPr wrap="square" lIns="0" tIns="0" rIns="0" bIns="0" rtlCol="0">
            <a:spAutoFit/>
          </a:bodyPr>
          <a:lstStyle/>
          <a:p>
            <a:pPr algn="ctr"/>
            <a:r>
              <a:rPr lang="en-US" sz="1400" dirty="0">
                <a:latin typeface="Helvetica Neue"/>
                <a:cs typeface="Helvetica Neue"/>
              </a:rPr>
              <a:t>Amazon S3</a:t>
            </a:r>
          </a:p>
        </p:txBody>
      </p:sp>
      <p:sp>
        <p:nvSpPr>
          <p:cNvPr id="13" name="TextBox 12"/>
          <p:cNvSpPr txBox="1"/>
          <p:nvPr/>
        </p:nvSpPr>
        <p:spPr>
          <a:xfrm>
            <a:off x="1833323" y="1911561"/>
            <a:ext cx="1544210" cy="523220"/>
          </a:xfrm>
          <a:prstGeom prst="rect">
            <a:avLst/>
          </a:prstGeom>
          <a:noFill/>
        </p:spPr>
        <p:txBody>
          <a:bodyPr wrap="square" rtlCol="0">
            <a:spAutoFit/>
          </a:bodyPr>
          <a:lstStyle/>
          <a:p>
            <a:r>
              <a:rPr lang="en-US" sz="1400" dirty="0">
                <a:latin typeface="+mj-lt"/>
                <a:cs typeface="Arial"/>
              </a:rPr>
              <a:t>Amazon Mobile Analytics</a:t>
            </a:r>
          </a:p>
        </p:txBody>
      </p:sp>
      <p:pic>
        <p:nvPicPr>
          <p:cNvPr id="14" name="Picture 13"/>
          <p:cNvPicPr>
            <a:picLocks noChangeAspect="1"/>
          </p:cNvPicPr>
          <p:nvPr/>
        </p:nvPicPr>
        <p:blipFill>
          <a:blip r:embed="rId3"/>
          <a:stretch>
            <a:fillRect/>
          </a:stretch>
        </p:blipFill>
        <p:spPr>
          <a:xfrm>
            <a:off x="2223218" y="1133563"/>
            <a:ext cx="621278" cy="638537"/>
          </a:xfrm>
          <a:prstGeom prst="rect">
            <a:avLst/>
          </a:prstGeom>
        </p:spPr>
      </p:pic>
      <p:pic>
        <p:nvPicPr>
          <p:cNvPr id="16" name="Picture 2" descr="\\psf\Home\Documents\20 ReInvent Preso\PNG\Untitled-2-copy_Smart-Phone---Fla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658" y="887900"/>
            <a:ext cx="723101" cy="12577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ight Arrow 2"/>
          <p:cNvSpPr/>
          <p:nvPr/>
        </p:nvSpPr>
        <p:spPr>
          <a:xfrm>
            <a:off x="1058333" y="1217084"/>
            <a:ext cx="1016000" cy="560916"/>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ight Arrow 22"/>
          <p:cNvSpPr/>
          <p:nvPr/>
        </p:nvSpPr>
        <p:spPr>
          <a:xfrm>
            <a:off x="3009900" y="1210734"/>
            <a:ext cx="1016000" cy="560916"/>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ight Arrow 10"/>
          <p:cNvSpPr/>
          <p:nvPr/>
        </p:nvSpPr>
        <p:spPr>
          <a:xfrm>
            <a:off x="4908549" y="1214967"/>
            <a:ext cx="2404533" cy="605365"/>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2" name="emr.png"/>
          <p:cNvPicPr/>
          <p:nvPr/>
        </p:nvPicPr>
        <p:blipFill>
          <a:blip r:embed="rId5">
            <a:extLst/>
          </a:blip>
          <a:stretch>
            <a:fillRect/>
          </a:stretch>
        </p:blipFill>
        <p:spPr>
          <a:xfrm>
            <a:off x="7656170" y="1134926"/>
            <a:ext cx="571070" cy="643681"/>
          </a:xfrm>
          <a:prstGeom prst="rect">
            <a:avLst/>
          </a:prstGeom>
          <a:ln w="88900" cap="flat">
            <a:noFill/>
            <a:miter lim="400000"/>
          </a:ln>
          <a:effectLst/>
        </p:spPr>
      </p:pic>
      <p:sp>
        <p:nvSpPr>
          <p:cNvPr id="15" name="TextBox 14"/>
          <p:cNvSpPr txBox="1"/>
          <p:nvPr/>
        </p:nvSpPr>
        <p:spPr>
          <a:xfrm>
            <a:off x="7266067" y="1885724"/>
            <a:ext cx="1367214" cy="430887"/>
          </a:xfrm>
          <a:prstGeom prst="rect">
            <a:avLst/>
          </a:prstGeom>
          <a:noFill/>
        </p:spPr>
        <p:txBody>
          <a:bodyPr wrap="square" lIns="0" tIns="0" rIns="0" bIns="0" rtlCol="0">
            <a:spAutoFit/>
          </a:bodyPr>
          <a:lstStyle/>
          <a:p>
            <a:pPr algn="ctr"/>
            <a:r>
              <a:rPr lang="en-US" sz="1400" dirty="0" err="1">
                <a:latin typeface="Helvetica Neue"/>
                <a:cs typeface="Helvetica Neue"/>
              </a:rPr>
              <a:t>Hadoop</a:t>
            </a:r>
            <a:r>
              <a:rPr lang="en-US" sz="1400" dirty="0">
                <a:latin typeface="Helvetica Neue"/>
                <a:cs typeface="Helvetica Neue"/>
              </a:rPr>
              <a:t>/Spark</a:t>
            </a:r>
          </a:p>
          <a:p>
            <a:pPr algn="ctr"/>
            <a:r>
              <a:rPr lang="en-US" sz="1400" dirty="0">
                <a:latin typeface="Helvetica Neue"/>
                <a:cs typeface="Helvetica Neue"/>
              </a:rPr>
              <a:t>Amazon EMR</a:t>
            </a:r>
          </a:p>
        </p:txBody>
      </p:sp>
      <p:sp>
        <p:nvSpPr>
          <p:cNvPr id="18" name="Right Arrow 17"/>
          <p:cNvSpPr/>
          <p:nvPr/>
        </p:nvSpPr>
        <p:spPr>
          <a:xfrm rot="1755759">
            <a:off x="4478848" y="2453816"/>
            <a:ext cx="1486646" cy="560021"/>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9" name="Picture 18" descr="RedShif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1280" y="3027613"/>
            <a:ext cx="731520" cy="731520"/>
          </a:xfrm>
          <a:prstGeom prst="rect">
            <a:avLst/>
          </a:prstGeom>
        </p:spPr>
      </p:pic>
      <p:sp>
        <p:nvSpPr>
          <p:cNvPr id="20" name="TextBox 19"/>
          <p:cNvSpPr txBox="1"/>
          <p:nvPr/>
        </p:nvSpPr>
        <p:spPr>
          <a:xfrm>
            <a:off x="5195702" y="3881951"/>
            <a:ext cx="2231781" cy="436049"/>
          </a:xfrm>
          <a:prstGeom prst="rect">
            <a:avLst/>
          </a:prstGeom>
          <a:noFill/>
        </p:spPr>
        <p:txBody>
          <a:bodyPr wrap="square" lIns="0" tIns="0" rIns="0" bIns="0" rtlCol="0">
            <a:spAutoFit/>
          </a:bodyPr>
          <a:lstStyle/>
          <a:p>
            <a:pPr algn="ctr"/>
            <a:r>
              <a:rPr lang="en-US" sz="1400" dirty="0">
                <a:latin typeface="Helvetica Neue"/>
                <a:cs typeface="Helvetica Neue"/>
              </a:rPr>
              <a:t>Amazon Redshift petabyte-scale warehouse</a:t>
            </a:r>
          </a:p>
        </p:txBody>
      </p:sp>
      <p:sp>
        <p:nvSpPr>
          <p:cNvPr id="17" name="Right Arrow 16"/>
          <p:cNvSpPr/>
          <p:nvPr/>
        </p:nvSpPr>
        <p:spPr>
          <a:xfrm rot="9267539">
            <a:off x="2768580" y="2431967"/>
            <a:ext cx="1486646" cy="560021"/>
          </a:xfrm>
          <a:prstGeom prst="rightArrow">
            <a:avLst/>
          </a:prstGeom>
          <a:solidFill>
            <a:schemeClr val="accent1">
              <a:alpha val="48000"/>
            </a:schemeClr>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1" name="Picture 20" descr="Glaci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3487" y="2944813"/>
            <a:ext cx="731520" cy="731520"/>
          </a:xfrm>
          <a:prstGeom prst="rect">
            <a:avLst/>
          </a:prstGeom>
        </p:spPr>
      </p:pic>
      <p:sp>
        <p:nvSpPr>
          <p:cNvPr id="22" name="TextBox 21"/>
          <p:cNvSpPr txBox="1"/>
          <p:nvPr/>
        </p:nvSpPr>
        <p:spPr>
          <a:xfrm>
            <a:off x="1904320" y="3749763"/>
            <a:ext cx="926354" cy="430887"/>
          </a:xfrm>
          <a:prstGeom prst="rect">
            <a:avLst/>
          </a:prstGeom>
          <a:noFill/>
        </p:spPr>
        <p:txBody>
          <a:bodyPr wrap="square" lIns="0" tIns="0" rIns="0" bIns="0" rtlCol="0">
            <a:spAutoFit/>
          </a:bodyPr>
          <a:lstStyle/>
          <a:p>
            <a:pPr algn="ctr"/>
            <a:r>
              <a:rPr lang="en-US" sz="1400" dirty="0">
                <a:latin typeface="Helvetica Neue"/>
                <a:cs typeface="Helvetica Neue"/>
              </a:rPr>
              <a:t>Amazon Glacier</a:t>
            </a:r>
          </a:p>
        </p:txBody>
      </p:sp>
    </p:spTree>
    <p:extLst>
      <p:ext uri="{BB962C8B-B14F-4D97-AF65-F5344CB8AC3E}">
        <p14:creationId xmlns:p14="http://schemas.microsoft.com/office/powerpoint/2010/main" val="16653040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534400" cy="539496"/>
          </a:xfrm>
        </p:spPr>
        <p:txBody>
          <a:bodyPr>
            <a:noAutofit/>
          </a:bodyPr>
          <a:lstStyle/>
          <a:p>
            <a:r>
              <a:rPr lang="en-US" b="1" dirty="0"/>
              <a:t>Amazon SNS - Mobile Notifications</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32710" y="1025176"/>
            <a:ext cx="1920240" cy="1483360"/>
          </a:xfrm>
          <a:prstGeom prst="rect">
            <a:avLst/>
          </a:prstGeom>
          <a:noFill/>
          <a:ln>
            <a:noFill/>
          </a:ln>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2243466" y="1007289"/>
            <a:ext cx="1920240" cy="1483360"/>
          </a:xfrm>
          <a:prstGeom prst="rect">
            <a:avLst/>
          </a:prstGeom>
          <a:noFill/>
          <a:ln>
            <a:noFill/>
          </a:ln>
        </p:spPr>
      </p:pic>
      <p:pic>
        <p:nvPicPr>
          <p:cNvPr id="10" name="Picture 9"/>
          <p:cNvPicPr/>
          <p:nvPr/>
        </p:nvPicPr>
        <p:blipFill>
          <a:blip r:embed="rId5">
            <a:extLst>
              <a:ext uri="{28A0092B-C50C-407E-A947-70E740481C1C}">
                <a14:useLocalDpi xmlns:a14="http://schemas.microsoft.com/office/drawing/2010/main" val="0"/>
              </a:ext>
            </a:extLst>
          </a:blip>
          <a:srcRect/>
          <a:stretch>
            <a:fillRect/>
          </a:stretch>
        </p:blipFill>
        <p:spPr bwMode="auto">
          <a:xfrm>
            <a:off x="4649369" y="980804"/>
            <a:ext cx="1920240" cy="1483360"/>
          </a:xfrm>
          <a:prstGeom prst="rect">
            <a:avLst/>
          </a:prstGeom>
          <a:noFill/>
          <a:ln>
            <a:noFill/>
          </a:ln>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7087187" y="980804"/>
            <a:ext cx="1910080" cy="1483360"/>
          </a:xfrm>
          <a:prstGeom prst="rect">
            <a:avLst/>
          </a:prstGeom>
          <a:noFill/>
          <a:ln>
            <a:noFill/>
          </a:ln>
        </p:spPr>
      </p:pic>
      <p:sp>
        <p:nvSpPr>
          <p:cNvPr id="6" name="TextBox 5"/>
          <p:cNvSpPr txBox="1"/>
          <p:nvPr/>
        </p:nvSpPr>
        <p:spPr>
          <a:xfrm>
            <a:off x="169933" y="2593551"/>
            <a:ext cx="1797720" cy="1569660"/>
          </a:xfrm>
          <a:prstGeom prst="rect">
            <a:avLst/>
          </a:prstGeom>
          <a:noFill/>
        </p:spPr>
        <p:txBody>
          <a:bodyPr wrap="square" rtlCol="0">
            <a:spAutoFit/>
          </a:bodyPr>
          <a:lstStyle/>
          <a:p>
            <a:r>
              <a:rPr lang="en-US" sz="1200" dirty="0"/>
              <a:t>Send updates, promos, or news to individual users, a segment of users or all of your users with a single using Direct Messaging or SNS Topics.</a:t>
            </a:r>
          </a:p>
          <a:p>
            <a:endParaRPr lang="en-US" sz="1200" dirty="0" err="1">
              <a:gradFill>
                <a:gsLst>
                  <a:gs pos="0">
                    <a:schemeClr val="tx1"/>
                  </a:gs>
                  <a:gs pos="100000">
                    <a:schemeClr val="tx1"/>
                  </a:gs>
                </a:gsLst>
                <a:lin ang="5400000" scaled="1"/>
              </a:gradFill>
            </a:endParaRPr>
          </a:p>
        </p:txBody>
      </p:sp>
      <p:sp>
        <p:nvSpPr>
          <p:cNvPr id="12" name="TextBox 11"/>
          <p:cNvSpPr txBox="1"/>
          <p:nvPr/>
        </p:nvSpPr>
        <p:spPr>
          <a:xfrm>
            <a:off x="2218436" y="2347913"/>
            <a:ext cx="2521822" cy="2308324"/>
          </a:xfrm>
          <a:prstGeom prst="rect">
            <a:avLst/>
          </a:prstGeom>
          <a:noFill/>
        </p:spPr>
        <p:txBody>
          <a:bodyPr wrap="square" rtlCol="0">
            <a:spAutoFit/>
          </a:bodyPr>
          <a:lstStyle/>
          <a:p>
            <a:r>
              <a:rPr lang="en-US" sz="1200" dirty="0"/>
              <a:t> </a:t>
            </a:r>
          </a:p>
          <a:p>
            <a:r>
              <a:rPr lang="en-US" sz="1200" dirty="0"/>
              <a:t>Push notifications to Apple, Google, Fire OS, and Windows devices and to Android devices in China with </a:t>
            </a:r>
            <a:r>
              <a:rPr lang="en-US" sz="1200" dirty="0" err="1"/>
              <a:t>Baidu</a:t>
            </a:r>
            <a:r>
              <a:rPr lang="en-US" sz="1200" dirty="0"/>
              <a:t> Cloud Push. You can also send push notifications to </a:t>
            </a:r>
            <a:r>
              <a:rPr lang="en-US" sz="1200" dirty="0" err="1"/>
              <a:t>MacOS</a:t>
            </a:r>
            <a:r>
              <a:rPr lang="en-US" sz="1200" dirty="0"/>
              <a:t> desktops and Voice over IP (VoIP) apps on </a:t>
            </a:r>
            <a:r>
              <a:rPr lang="en-US" sz="1200" dirty="0" err="1"/>
              <a:t>iOS</a:t>
            </a:r>
            <a:r>
              <a:rPr lang="en-US" sz="1200" dirty="0"/>
              <a:t> devices. Send emails via SNS or send SMS messages to U.S. mobile numbers.</a:t>
            </a:r>
          </a:p>
          <a:p>
            <a:endParaRPr lang="en-US" sz="1200" dirty="0" err="1">
              <a:gradFill>
                <a:gsLst>
                  <a:gs pos="0">
                    <a:schemeClr val="tx1"/>
                  </a:gs>
                  <a:gs pos="100000">
                    <a:schemeClr val="tx1"/>
                  </a:gs>
                </a:gsLst>
                <a:lin ang="5400000" scaled="1"/>
              </a:gradFill>
            </a:endParaRPr>
          </a:p>
        </p:txBody>
      </p:sp>
      <p:sp>
        <p:nvSpPr>
          <p:cNvPr id="13" name="TextBox 12"/>
          <p:cNvSpPr txBox="1"/>
          <p:nvPr/>
        </p:nvSpPr>
        <p:spPr>
          <a:xfrm>
            <a:off x="4785684" y="2347913"/>
            <a:ext cx="2521822" cy="307777"/>
          </a:xfrm>
          <a:prstGeom prst="rect">
            <a:avLst/>
          </a:prstGeom>
          <a:noFill/>
        </p:spPr>
        <p:txBody>
          <a:bodyPr wrap="square" rtlCol="0">
            <a:spAutoFit/>
          </a:bodyPr>
          <a:lstStyle/>
          <a:p>
            <a:r>
              <a:rPr lang="en-US" sz="1400" dirty="0"/>
              <a:t> </a:t>
            </a:r>
            <a:endParaRPr lang="en-US" sz="1400" dirty="0">
              <a:gradFill>
                <a:gsLst>
                  <a:gs pos="0">
                    <a:schemeClr val="tx1"/>
                  </a:gs>
                  <a:gs pos="100000">
                    <a:schemeClr val="tx1"/>
                  </a:gs>
                </a:gsLst>
                <a:lin ang="5400000" scaled="1"/>
              </a:gradFill>
            </a:endParaRPr>
          </a:p>
        </p:txBody>
      </p:sp>
      <p:sp>
        <p:nvSpPr>
          <p:cNvPr id="14" name="Rectangle 13"/>
          <p:cNvSpPr/>
          <p:nvPr/>
        </p:nvSpPr>
        <p:spPr>
          <a:xfrm>
            <a:off x="4835007" y="2534769"/>
            <a:ext cx="2248547" cy="646331"/>
          </a:xfrm>
          <a:prstGeom prst="rect">
            <a:avLst/>
          </a:prstGeom>
        </p:spPr>
        <p:txBody>
          <a:bodyPr wrap="square">
            <a:spAutoFit/>
          </a:bodyPr>
          <a:lstStyle/>
          <a:p>
            <a:r>
              <a:rPr lang="en-US" sz="1200" dirty="0"/>
              <a:t>Broadcast messages to many devices with a single Publish request.</a:t>
            </a:r>
          </a:p>
        </p:txBody>
      </p:sp>
      <p:sp>
        <p:nvSpPr>
          <p:cNvPr id="15" name="Rectangle 14"/>
          <p:cNvSpPr/>
          <p:nvPr/>
        </p:nvSpPr>
        <p:spPr>
          <a:xfrm>
            <a:off x="6934583" y="2544076"/>
            <a:ext cx="2093147" cy="1200329"/>
          </a:xfrm>
          <a:prstGeom prst="rect">
            <a:avLst/>
          </a:prstGeom>
        </p:spPr>
        <p:txBody>
          <a:bodyPr wrap="square">
            <a:spAutoFit/>
          </a:bodyPr>
          <a:lstStyle/>
          <a:p>
            <a:r>
              <a:rPr lang="en-US" sz="1200" dirty="0"/>
              <a:t>Turn insights from Amazon Mobile Analytics into custom push notifications or use Amazon </a:t>
            </a:r>
            <a:r>
              <a:rPr lang="en-US" sz="1200" dirty="0" err="1"/>
              <a:t>Cognito</a:t>
            </a:r>
            <a:r>
              <a:rPr lang="en-US" sz="1200" dirty="0"/>
              <a:t> to associate device tokens with user identities.</a:t>
            </a:r>
          </a:p>
        </p:txBody>
      </p:sp>
    </p:spTree>
    <p:extLst>
      <p:ext uri="{BB962C8B-B14F-4D97-AF65-F5344CB8AC3E}">
        <p14:creationId xmlns:p14="http://schemas.microsoft.com/office/powerpoint/2010/main" val="114382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a:t>Each platform works differently, and push gets even more complex as you scale to support millions of devices.</a:t>
            </a:r>
          </a:p>
        </p:txBody>
      </p:sp>
      <p:pic>
        <p:nvPicPr>
          <p:cNvPr id="23" name="Picture 22"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250" y="943988"/>
            <a:ext cx="1033309" cy="1033309"/>
          </a:xfrm>
          <a:prstGeom prst="rect">
            <a:avLst/>
          </a:prstGeom>
        </p:spPr>
      </p:pic>
      <p:pic>
        <p:nvPicPr>
          <p:cNvPr id="30" name="Picture 29"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250" y="2122662"/>
            <a:ext cx="1033309" cy="1033309"/>
          </a:xfrm>
          <a:prstGeom prst="rect">
            <a:avLst/>
          </a:prstGeom>
        </p:spPr>
      </p:pic>
      <p:pic>
        <p:nvPicPr>
          <p:cNvPr id="32" name="Picture 31"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250" y="3266295"/>
            <a:ext cx="1033309" cy="1033309"/>
          </a:xfrm>
          <a:prstGeom prst="rect">
            <a:avLst/>
          </a:prstGeom>
        </p:spPr>
      </p:pic>
      <p:pic>
        <p:nvPicPr>
          <p:cNvPr id="38" name="Picture 37"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4493" y="1360545"/>
            <a:ext cx="539278" cy="539278"/>
          </a:xfrm>
          <a:prstGeom prst="rect">
            <a:avLst/>
          </a:prstGeom>
        </p:spPr>
      </p:pic>
      <p:pic>
        <p:nvPicPr>
          <p:cNvPr id="39" name="Picture 38"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4493" y="2521700"/>
            <a:ext cx="539278" cy="539278"/>
          </a:xfrm>
          <a:prstGeom prst="rect">
            <a:avLst/>
          </a:prstGeom>
        </p:spPr>
      </p:pic>
      <p:pic>
        <p:nvPicPr>
          <p:cNvPr id="40" name="Picture 39"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4493" y="3682851"/>
            <a:ext cx="539278" cy="539278"/>
          </a:xfrm>
          <a:prstGeom prst="rect">
            <a:avLst/>
          </a:prstGeom>
        </p:spPr>
      </p:pic>
      <p:pic>
        <p:nvPicPr>
          <p:cNvPr id="18" name="Picture 17"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772" y="1042422"/>
            <a:ext cx="539278" cy="539278"/>
          </a:xfrm>
          <a:prstGeom prst="rect">
            <a:avLst/>
          </a:prstGeom>
        </p:spPr>
      </p:pic>
      <p:pic>
        <p:nvPicPr>
          <p:cNvPr id="19" name="Picture 18"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772" y="2203575"/>
            <a:ext cx="539278" cy="539278"/>
          </a:xfrm>
          <a:prstGeom prst="rect">
            <a:avLst/>
          </a:prstGeom>
        </p:spPr>
      </p:pic>
      <p:pic>
        <p:nvPicPr>
          <p:cNvPr id="20" name="Picture 19"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772" y="3364728"/>
            <a:ext cx="539278" cy="539278"/>
          </a:xfrm>
          <a:prstGeom prst="rect">
            <a:avLst/>
          </a:prstGeom>
        </p:spPr>
      </p:pic>
      <p:pic>
        <p:nvPicPr>
          <p:cNvPr id="21" name="Picture 20"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3050" y="1360545"/>
            <a:ext cx="539278" cy="539278"/>
          </a:xfrm>
          <a:prstGeom prst="rect">
            <a:avLst/>
          </a:prstGeom>
        </p:spPr>
      </p:pic>
      <p:pic>
        <p:nvPicPr>
          <p:cNvPr id="22" name="Picture 21"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3050" y="2521700"/>
            <a:ext cx="539278" cy="539278"/>
          </a:xfrm>
          <a:prstGeom prst="rect">
            <a:avLst/>
          </a:prstGeom>
        </p:spPr>
      </p:pic>
      <p:pic>
        <p:nvPicPr>
          <p:cNvPr id="24" name="Picture 23"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3050" y="3682851"/>
            <a:ext cx="539278" cy="539278"/>
          </a:xfrm>
          <a:prstGeom prst="rect">
            <a:avLst/>
          </a:prstGeom>
        </p:spPr>
      </p:pic>
      <p:pic>
        <p:nvPicPr>
          <p:cNvPr id="26" name="Picture 25"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3328" y="1360545"/>
            <a:ext cx="539278" cy="539278"/>
          </a:xfrm>
          <a:prstGeom prst="rect">
            <a:avLst/>
          </a:prstGeom>
        </p:spPr>
      </p:pic>
      <p:pic>
        <p:nvPicPr>
          <p:cNvPr id="27" name="Picture 26"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3328" y="2521700"/>
            <a:ext cx="539278" cy="539278"/>
          </a:xfrm>
          <a:prstGeom prst="rect">
            <a:avLst/>
          </a:prstGeom>
        </p:spPr>
      </p:pic>
      <p:pic>
        <p:nvPicPr>
          <p:cNvPr id="28" name="Picture 27"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3328" y="3682851"/>
            <a:ext cx="539278" cy="539278"/>
          </a:xfrm>
          <a:prstGeom prst="rect">
            <a:avLst/>
          </a:prstGeom>
        </p:spPr>
      </p:pic>
      <p:pic>
        <p:nvPicPr>
          <p:cNvPr id="29" name="Picture 28"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607" y="1042422"/>
            <a:ext cx="539278" cy="539278"/>
          </a:xfrm>
          <a:prstGeom prst="rect">
            <a:avLst/>
          </a:prstGeom>
        </p:spPr>
      </p:pic>
      <p:pic>
        <p:nvPicPr>
          <p:cNvPr id="34" name="Picture 33"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607" y="2203575"/>
            <a:ext cx="539278" cy="539278"/>
          </a:xfrm>
          <a:prstGeom prst="rect">
            <a:avLst/>
          </a:prstGeom>
        </p:spPr>
      </p:pic>
      <p:pic>
        <p:nvPicPr>
          <p:cNvPr id="35" name="Picture 34"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607" y="3364728"/>
            <a:ext cx="539278" cy="539278"/>
          </a:xfrm>
          <a:prstGeom prst="rect">
            <a:avLst/>
          </a:prstGeom>
        </p:spPr>
      </p:pic>
      <p:pic>
        <p:nvPicPr>
          <p:cNvPr id="36" name="Picture 35"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885" y="1360545"/>
            <a:ext cx="539278" cy="539278"/>
          </a:xfrm>
          <a:prstGeom prst="rect">
            <a:avLst/>
          </a:prstGeom>
        </p:spPr>
      </p:pic>
      <p:pic>
        <p:nvPicPr>
          <p:cNvPr id="37" name="Picture 36"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885" y="2521700"/>
            <a:ext cx="539278" cy="539278"/>
          </a:xfrm>
          <a:prstGeom prst="rect">
            <a:avLst/>
          </a:prstGeom>
        </p:spPr>
      </p:pic>
      <p:pic>
        <p:nvPicPr>
          <p:cNvPr id="41" name="Picture 40" descr="Mobile-Cli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1885" y="3682851"/>
            <a:ext cx="539278" cy="539278"/>
          </a:xfrm>
          <a:prstGeom prst="rect">
            <a:avLst/>
          </a:prstGeom>
        </p:spPr>
      </p:pic>
      <p:sp>
        <p:nvSpPr>
          <p:cNvPr id="42" name="TextBox 41"/>
          <p:cNvSpPr txBox="1"/>
          <p:nvPr/>
        </p:nvSpPr>
        <p:spPr>
          <a:xfrm>
            <a:off x="336790" y="3045566"/>
            <a:ext cx="1207082" cy="276999"/>
          </a:xfrm>
          <a:prstGeom prst="rect">
            <a:avLst/>
          </a:prstGeom>
          <a:noFill/>
        </p:spPr>
        <p:txBody>
          <a:bodyPr wrap="square" lIns="0" tIns="0" rIns="0" bIns="0" rtlCol="0">
            <a:spAutoFit/>
          </a:bodyPr>
          <a:lstStyle/>
          <a:p>
            <a:pPr algn="ctr"/>
            <a:r>
              <a:rPr lang="en-US" b="1" dirty="0"/>
              <a:t>Cloud App</a:t>
            </a:r>
          </a:p>
        </p:txBody>
      </p:sp>
      <p:sp>
        <p:nvSpPr>
          <p:cNvPr id="49" name="TextBox 48"/>
          <p:cNvSpPr txBox="1"/>
          <p:nvPr/>
        </p:nvSpPr>
        <p:spPr>
          <a:xfrm>
            <a:off x="2455640" y="4267856"/>
            <a:ext cx="2094525" cy="276999"/>
          </a:xfrm>
          <a:prstGeom prst="rect">
            <a:avLst/>
          </a:prstGeom>
          <a:noFill/>
        </p:spPr>
        <p:txBody>
          <a:bodyPr wrap="square" lIns="0" tIns="0" rIns="0" bIns="0" rtlCol="0">
            <a:spAutoFit/>
          </a:bodyPr>
          <a:lstStyle/>
          <a:p>
            <a:pPr algn="ctr"/>
            <a:r>
              <a:rPr lang="en-US" b="1" dirty="0"/>
              <a:t>Platform Services</a:t>
            </a:r>
          </a:p>
        </p:txBody>
      </p:sp>
      <p:sp>
        <p:nvSpPr>
          <p:cNvPr id="50" name="TextBox 49"/>
          <p:cNvSpPr txBox="1"/>
          <p:nvPr/>
        </p:nvSpPr>
        <p:spPr>
          <a:xfrm>
            <a:off x="5615566" y="4267855"/>
            <a:ext cx="2094525" cy="276999"/>
          </a:xfrm>
          <a:prstGeom prst="rect">
            <a:avLst/>
          </a:prstGeom>
          <a:noFill/>
        </p:spPr>
        <p:txBody>
          <a:bodyPr wrap="square" lIns="0" tIns="0" rIns="0" bIns="0" rtlCol="0">
            <a:spAutoFit/>
          </a:bodyPr>
          <a:lstStyle/>
          <a:p>
            <a:pPr algn="ctr"/>
            <a:r>
              <a:rPr lang="en-US" b="1" dirty="0"/>
              <a:t>Mobile Apps</a:t>
            </a:r>
          </a:p>
        </p:txBody>
      </p:sp>
      <p:cxnSp>
        <p:nvCxnSpPr>
          <p:cNvPr id="5" name="Straight Arrow Connector 4"/>
          <p:cNvCxnSpPr>
            <a:stCxn id="23" idx="3"/>
            <a:endCxn id="38" idx="1"/>
          </p:cNvCxnSpPr>
          <p:nvPr/>
        </p:nvCxnSpPr>
        <p:spPr>
          <a:xfrm>
            <a:off x="4019558" y="1460642"/>
            <a:ext cx="1034934" cy="169542"/>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23" idx="3"/>
            <a:endCxn id="19" idx="1"/>
          </p:cNvCxnSpPr>
          <p:nvPr/>
        </p:nvCxnSpPr>
        <p:spPr>
          <a:xfrm>
            <a:off x="4019559" y="1460643"/>
            <a:ext cx="1574213" cy="1012573"/>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23" idx="3"/>
            <a:endCxn id="27" idx="1"/>
          </p:cNvCxnSpPr>
          <p:nvPr/>
        </p:nvCxnSpPr>
        <p:spPr>
          <a:xfrm>
            <a:off x="4019558" y="1460643"/>
            <a:ext cx="2633769" cy="1330696"/>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23" idx="3"/>
            <a:endCxn id="35" idx="1"/>
          </p:cNvCxnSpPr>
          <p:nvPr/>
        </p:nvCxnSpPr>
        <p:spPr>
          <a:xfrm>
            <a:off x="4019559" y="1460643"/>
            <a:ext cx="3173048" cy="2173726"/>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0" idx="3"/>
            <a:endCxn id="39" idx="1"/>
          </p:cNvCxnSpPr>
          <p:nvPr/>
        </p:nvCxnSpPr>
        <p:spPr>
          <a:xfrm>
            <a:off x="4019558" y="2639316"/>
            <a:ext cx="1034934" cy="152022"/>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0" idx="3"/>
            <a:endCxn id="21" idx="1"/>
          </p:cNvCxnSpPr>
          <p:nvPr/>
        </p:nvCxnSpPr>
        <p:spPr>
          <a:xfrm flipV="1">
            <a:off x="4019558" y="1630184"/>
            <a:ext cx="2113491" cy="100913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30" idx="3"/>
            <a:endCxn id="28" idx="1"/>
          </p:cNvCxnSpPr>
          <p:nvPr/>
        </p:nvCxnSpPr>
        <p:spPr>
          <a:xfrm>
            <a:off x="4019558" y="2639317"/>
            <a:ext cx="2633769" cy="1313175"/>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30" idx="3"/>
            <a:endCxn id="37" idx="1"/>
          </p:cNvCxnSpPr>
          <p:nvPr/>
        </p:nvCxnSpPr>
        <p:spPr>
          <a:xfrm>
            <a:off x="4019558" y="2639316"/>
            <a:ext cx="3712326" cy="152022"/>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0" idx="3"/>
            <a:endCxn id="36" idx="1"/>
          </p:cNvCxnSpPr>
          <p:nvPr/>
        </p:nvCxnSpPr>
        <p:spPr>
          <a:xfrm flipV="1">
            <a:off x="4019558" y="1630184"/>
            <a:ext cx="3712326" cy="1009131"/>
          </a:xfrm>
          <a:prstGeom prst="straightConnector1">
            <a:avLst/>
          </a:prstGeom>
          <a:ln>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32" idx="3"/>
            <a:endCxn id="40" idx="1"/>
          </p:cNvCxnSpPr>
          <p:nvPr/>
        </p:nvCxnSpPr>
        <p:spPr>
          <a:xfrm>
            <a:off x="4019558" y="3782949"/>
            <a:ext cx="1034934" cy="16954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32" idx="3"/>
            <a:endCxn id="26" idx="1"/>
          </p:cNvCxnSpPr>
          <p:nvPr/>
        </p:nvCxnSpPr>
        <p:spPr>
          <a:xfrm flipV="1">
            <a:off x="4019558" y="1630184"/>
            <a:ext cx="2633769" cy="215276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32" idx="3"/>
            <a:endCxn id="20" idx="1"/>
          </p:cNvCxnSpPr>
          <p:nvPr/>
        </p:nvCxnSpPr>
        <p:spPr>
          <a:xfrm flipV="1">
            <a:off x="4019559" y="3634369"/>
            <a:ext cx="1574213" cy="14858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32" idx="3"/>
            <a:endCxn id="29" idx="1"/>
          </p:cNvCxnSpPr>
          <p:nvPr/>
        </p:nvCxnSpPr>
        <p:spPr>
          <a:xfrm flipV="1">
            <a:off x="4019559" y="1312061"/>
            <a:ext cx="3173048" cy="2470887"/>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32" idx="3"/>
            <a:endCxn id="41" idx="1"/>
          </p:cNvCxnSpPr>
          <p:nvPr/>
        </p:nvCxnSpPr>
        <p:spPr>
          <a:xfrm>
            <a:off x="4019558" y="3782949"/>
            <a:ext cx="3712326" cy="16954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32" idx="3"/>
            <a:endCxn id="34" idx="1"/>
          </p:cNvCxnSpPr>
          <p:nvPr/>
        </p:nvCxnSpPr>
        <p:spPr>
          <a:xfrm flipV="1">
            <a:off x="4019559" y="2473215"/>
            <a:ext cx="3173048" cy="130973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32" idx="3"/>
            <a:endCxn id="18" idx="2"/>
          </p:cNvCxnSpPr>
          <p:nvPr/>
        </p:nvCxnSpPr>
        <p:spPr>
          <a:xfrm flipV="1">
            <a:off x="4019559" y="1581701"/>
            <a:ext cx="1843852" cy="220124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83" idx="3"/>
            <a:endCxn id="23" idx="1"/>
          </p:cNvCxnSpPr>
          <p:nvPr/>
        </p:nvCxnSpPr>
        <p:spPr>
          <a:xfrm flipV="1">
            <a:off x="1383433" y="1460643"/>
            <a:ext cx="1602817" cy="1161154"/>
          </a:xfrm>
          <a:prstGeom prst="straightConnector1">
            <a:avLst/>
          </a:prstGeom>
          <a:ln>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83" idx="3"/>
            <a:endCxn id="30" idx="1"/>
          </p:cNvCxnSpPr>
          <p:nvPr/>
        </p:nvCxnSpPr>
        <p:spPr>
          <a:xfrm>
            <a:off x="1383433" y="2621796"/>
            <a:ext cx="1602817" cy="17520"/>
          </a:xfrm>
          <a:prstGeom prst="straightConnector1">
            <a:avLst/>
          </a:prstGeom>
          <a:ln>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83" idx="3"/>
            <a:endCxn id="32" idx="1"/>
          </p:cNvCxnSpPr>
          <p:nvPr/>
        </p:nvCxnSpPr>
        <p:spPr>
          <a:xfrm>
            <a:off x="1383433" y="2621797"/>
            <a:ext cx="1602817" cy="1161153"/>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83" name="Picture 82"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70" y="2182615"/>
            <a:ext cx="878363" cy="878363"/>
          </a:xfrm>
          <a:prstGeom prst="rect">
            <a:avLst/>
          </a:prstGeom>
        </p:spPr>
      </p:pic>
    </p:spTree>
    <p:extLst>
      <p:ext uri="{BB962C8B-B14F-4D97-AF65-F5344CB8AC3E}">
        <p14:creationId xmlns:p14="http://schemas.microsoft.com/office/powerpoint/2010/main" val="9417217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4" name="Group 243"/>
          <p:cNvGrpSpPr/>
          <p:nvPr/>
        </p:nvGrpSpPr>
        <p:grpSpPr>
          <a:xfrm>
            <a:off x="4362167" y="2952750"/>
            <a:ext cx="1981201" cy="428359"/>
            <a:chOff x="4419600" y="1962150"/>
            <a:chExt cx="1981201" cy="428359"/>
          </a:xfrm>
        </p:grpSpPr>
        <p:sp>
          <p:nvSpPr>
            <p:cNvPr id="245" name="Rectangle 244"/>
            <p:cNvSpPr/>
            <p:nvPr/>
          </p:nvSpPr>
          <p:spPr>
            <a:xfrm>
              <a:off x="4419600" y="1962150"/>
              <a:ext cx="1981201" cy="410857"/>
            </a:xfrm>
            <a:prstGeom prst="rect">
              <a:avLst/>
            </a:prstGeom>
            <a:solidFill>
              <a:srgbClr val="FFFFFF">
                <a:alpha val="40000"/>
              </a:srgbClr>
            </a:solidFill>
            <a:ln>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p>
          </p:txBody>
        </p:sp>
        <p:pic>
          <p:nvPicPr>
            <p:cNvPr id="246" name="Picture 245"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038350"/>
              <a:ext cx="317017" cy="352159"/>
            </a:xfrm>
            <a:prstGeom prst="rect">
              <a:avLst/>
            </a:prstGeom>
          </p:spPr>
        </p:pic>
        <p:pic>
          <p:nvPicPr>
            <p:cNvPr id="247" name="Picture 246"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962150"/>
              <a:ext cx="317017" cy="352159"/>
            </a:xfrm>
            <a:prstGeom prst="rect">
              <a:avLst/>
            </a:prstGeom>
          </p:spPr>
        </p:pic>
        <p:pic>
          <p:nvPicPr>
            <p:cNvPr id="248" name="Picture 247"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038350"/>
              <a:ext cx="317017" cy="352159"/>
            </a:xfrm>
            <a:prstGeom prst="rect">
              <a:avLst/>
            </a:prstGeom>
          </p:spPr>
        </p:pic>
        <p:pic>
          <p:nvPicPr>
            <p:cNvPr id="249" name="Picture 248"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62150"/>
              <a:ext cx="317017" cy="352159"/>
            </a:xfrm>
            <a:prstGeom prst="rect">
              <a:avLst/>
            </a:prstGeom>
          </p:spPr>
        </p:pic>
        <p:pic>
          <p:nvPicPr>
            <p:cNvPr id="250" name="Picture 249"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2038350"/>
              <a:ext cx="317017" cy="352159"/>
            </a:xfrm>
            <a:prstGeom prst="rect">
              <a:avLst/>
            </a:prstGeom>
          </p:spPr>
        </p:pic>
        <p:pic>
          <p:nvPicPr>
            <p:cNvPr id="251" name="Picture 250"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62150"/>
              <a:ext cx="317017" cy="352159"/>
            </a:xfrm>
            <a:prstGeom prst="rect">
              <a:avLst/>
            </a:prstGeom>
          </p:spPr>
        </p:pic>
        <p:pic>
          <p:nvPicPr>
            <p:cNvPr id="253" name="Picture 252"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038350"/>
              <a:ext cx="317017" cy="352159"/>
            </a:xfrm>
            <a:prstGeom prst="rect">
              <a:avLst/>
            </a:prstGeom>
          </p:spPr>
        </p:pic>
      </p:grpSp>
      <p:pic>
        <p:nvPicPr>
          <p:cNvPr id="4" name="Picture 3" descr="S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768175"/>
            <a:ext cx="990600" cy="990600"/>
          </a:xfrm>
          <a:prstGeom prst="rect">
            <a:avLst/>
          </a:prstGeom>
        </p:spPr>
      </p:pic>
      <p:sp>
        <p:nvSpPr>
          <p:cNvPr id="5" name="TextBox 4"/>
          <p:cNvSpPr txBox="1"/>
          <p:nvPr/>
        </p:nvSpPr>
        <p:spPr>
          <a:xfrm>
            <a:off x="1371600" y="2834975"/>
            <a:ext cx="1143000" cy="553998"/>
          </a:xfrm>
          <a:prstGeom prst="rect">
            <a:avLst/>
          </a:prstGeom>
          <a:noFill/>
        </p:spPr>
        <p:txBody>
          <a:bodyPr wrap="square" lIns="0" tIns="0" rIns="0" bIns="0" rtlCol="0">
            <a:spAutoFit/>
          </a:bodyPr>
          <a:lstStyle/>
          <a:p>
            <a:pPr algn="ctr"/>
            <a:r>
              <a:rPr lang="en-US" sz="1200" b="1" dirty="0">
                <a:latin typeface="Helvetica Neue"/>
                <a:cs typeface="Helvetica Neue"/>
              </a:rPr>
              <a:t>Amazon SNS</a:t>
            </a:r>
          </a:p>
          <a:p>
            <a:pPr algn="ctr"/>
            <a:r>
              <a:rPr lang="en-US" sz="1200" b="1" dirty="0">
                <a:latin typeface="Helvetica Neue"/>
                <a:cs typeface="Helvetica Neue"/>
              </a:rPr>
              <a:t>Cross-platform Mobile Push </a:t>
            </a:r>
          </a:p>
        </p:txBody>
      </p:sp>
      <p:pic>
        <p:nvPicPr>
          <p:cNvPr id="6" name="Picture 5" descr="Intern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072975"/>
            <a:ext cx="731520" cy="731520"/>
          </a:xfrm>
          <a:prstGeom prst="rect">
            <a:avLst/>
          </a:prstGeom>
        </p:spPr>
      </p:pic>
      <p:sp>
        <p:nvSpPr>
          <p:cNvPr id="8" name="TextBox 7"/>
          <p:cNvSpPr txBox="1"/>
          <p:nvPr/>
        </p:nvSpPr>
        <p:spPr>
          <a:xfrm>
            <a:off x="351924" y="2830964"/>
            <a:ext cx="647186" cy="153888"/>
          </a:xfrm>
          <a:prstGeom prst="rect">
            <a:avLst/>
          </a:prstGeom>
          <a:noFill/>
        </p:spPr>
        <p:txBody>
          <a:bodyPr wrap="square" lIns="0" tIns="0" rIns="0" bIns="0" rtlCol="0">
            <a:spAutoFit/>
          </a:bodyPr>
          <a:lstStyle/>
          <a:p>
            <a:pPr algn="ctr"/>
            <a:r>
              <a:rPr lang="en-US" sz="1000" dirty="0">
                <a:latin typeface="Helvetica Neue"/>
                <a:cs typeface="Helvetica Neue"/>
              </a:rPr>
              <a:t>Internet</a:t>
            </a:r>
          </a:p>
        </p:txBody>
      </p:sp>
      <p:pic>
        <p:nvPicPr>
          <p:cNvPr id="10" name="Picture 9"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56" y="1047750"/>
            <a:ext cx="457200" cy="457200"/>
          </a:xfrm>
          <a:prstGeom prst="rect">
            <a:avLst/>
          </a:prstGeom>
        </p:spPr>
      </p:pic>
      <p:sp>
        <p:nvSpPr>
          <p:cNvPr id="11" name="TextBox 10"/>
          <p:cNvSpPr txBox="1"/>
          <p:nvPr/>
        </p:nvSpPr>
        <p:spPr>
          <a:xfrm>
            <a:off x="2933356" y="1504950"/>
            <a:ext cx="1105244" cy="153888"/>
          </a:xfrm>
          <a:prstGeom prst="rect">
            <a:avLst/>
          </a:prstGeom>
          <a:noFill/>
        </p:spPr>
        <p:txBody>
          <a:bodyPr wrap="square" lIns="0" tIns="0" rIns="0" bIns="0" rtlCol="0">
            <a:spAutoFit/>
          </a:bodyPr>
          <a:lstStyle/>
          <a:p>
            <a:pPr algn="ctr"/>
            <a:r>
              <a:rPr lang="en-US" sz="1000" dirty="0">
                <a:latin typeface="Helvetica Neue"/>
                <a:cs typeface="Helvetica Neue"/>
              </a:rPr>
              <a:t>Apple APNS</a:t>
            </a:r>
          </a:p>
        </p:txBody>
      </p:sp>
      <p:sp>
        <p:nvSpPr>
          <p:cNvPr id="13" name="TextBox 12"/>
          <p:cNvSpPr txBox="1"/>
          <p:nvPr/>
        </p:nvSpPr>
        <p:spPr>
          <a:xfrm>
            <a:off x="2933356" y="2116038"/>
            <a:ext cx="1105244" cy="153888"/>
          </a:xfrm>
          <a:prstGeom prst="rect">
            <a:avLst/>
          </a:prstGeom>
          <a:noFill/>
        </p:spPr>
        <p:txBody>
          <a:bodyPr wrap="square" lIns="0" tIns="0" rIns="0" bIns="0" rtlCol="0">
            <a:spAutoFit/>
          </a:bodyPr>
          <a:lstStyle/>
          <a:p>
            <a:pPr algn="ctr"/>
            <a:r>
              <a:rPr lang="en-US" sz="1000" dirty="0">
                <a:latin typeface="Helvetica Neue"/>
                <a:cs typeface="Helvetica Neue"/>
              </a:rPr>
              <a:t>Google GCM</a:t>
            </a:r>
          </a:p>
        </p:txBody>
      </p:sp>
      <p:sp>
        <p:nvSpPr>
          <p:cNvPr id="15" name="TextBox 14"/>
          <p:cNvSpPr txBox="1"/>
          <p:nvPr/>
        </p:nvSpPr>
        <p:spPr>
          <a:xfrm>
            <a:off x="2933356" y="3344623"/>
            <a:ext cx="1105244" cy="153888"/>
          </a:xfrm>
          <a:prstGeom prst="rect">
            <a:avLst/>
          </a:prstGeom>
          <a:noFill/>
        </p:spPr>
        <p:txBody>
          <a:bodyPr wrap="square" lIns="0" tIns="0" rIns="0" bIns="0" rtlCol="0">
            <a:spAutoFit/>
          </a:bodyPr>
          <a:lstStyle/>
          <a:p>
            <a:pPr algn="ctr"/>
            <a:r>
              <a:rPr lang="en-US" sz="1000" dirty="0">
                <a:latin typeface="Helvetica Neue"/>
                <a:cs typeface="Helvetica Neue"/>
              </a:rPr>
              <a:t>Amazon ADM</a:t>
            </a:r>
          </a:p>
        </p:txBody>
      </p:sp>
      <p:sp>
        <p:nvSpPr>
          <p:cNvPr id="17" name="TextBox 16"/>
          <p:cNvSpPr txBox="1"/>
          <p:nvPr/>
        </p:nvSpPr>
        <p:spPr>
          <a:xfrm>
            <a:off x="2933356" y="4018061"/>
            <a:ext cx="1105244" cy="307777"/>
          </a:xfrm>
          <a:prstGeom prst="rect">
            <a:avLst/>
          </a:prstGeom>
          <a:noFill/>
        </p:spPr>
        <p:txBody>
          <a:bodyPr wrap="square" lIns="0" tIns="0" rIns="0" bIns="0" rtlCol="0">
            <a:spAutoFit/>
          </a:bodyPr>
          <a:lstStyle/>
          <a:p>
            <a:pPr algn="ctr"/>
            <a:r>
              <a:rPr lang="en-US" sz="1000" dirty="0">
                <a:latin typeface="Helvetica Neue"/>
                <a:cs typeface="Helvetica Neue"/>
              </a:rPr>
              <a:t>Windows WNS and MPNS</a:t>
            </a:r>
          </a:p>
        </p:txBody>
      </p:sp>
      <p:pic>
        <p:nvPicPr>
          <p:cNvPr id="20" name="Picture 19"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56" y="1658838"/>
            <a:ext cx="457200" cy="457200"/>
          </a:xfrm>
          <a:prstGeom prst="rect">
            <a:avLst/>
          </a:prstGeom>
        </p:spPr>
      </p:pic>
      <p:pic>
        <p:nvPicPr>
          <p:cNvPr id="21" name="Picture 20"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56" y="2888911"/>
            <a:ext cx="457200" cy="457200"/>
          </a:xfrm>
          <a:prstGeom prst="rect">
            <a:avLst/>
          </a:prstGeom>
        </p:spPr>
      </p:pic>
      <p:pic>
        <p:nvPicPr>
          <p:cNvPr id="22" name="Picture 21"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56" y="3560861"/>
            <a:ext cx="457200" cy="457200"/>
          </a:xfrm>
          <a:prstGeom prst="rect">
            <a:avLst/>
          </a:prstGeom>
        </p:spPr>
      </p:pic>
      <p:sp>
        <p:nvSpPr>
          <p:cNvPr id="76" name="TextBox 75"/>
          <p:cNvSpPr txBox="1"/>
          <p:nvPr/>
        </p:nvSpPr>
        <p:spPr>
          <a:xfrm>
            <a:off x="2933356" y="2740975"/>
            <a:ext cx="1105244" cy="153888"/>
          </a:xfrm>
          <a:prstGeom prst="rect">
            <a:avLst/>
          </a:prstGeom>
          <a:noFill/>
        </p:spPr>
        <p:txBody>
          <a:bodyPr wrap="square" lIns="0" tIns="0" rIns="0" bIns="0" rtlCol="0">
            <a:spAutoFit/>
          </a:bodyPr>
          <a:lstStyle/>
          <a:p>
            <a:pPr algn="ctr"/>
            <a:r>
              <a:rPr lang="en-US" sz="1000" dirty="0">
                <a:latin typeface="Helvetica Neue"/>
                <a:cs typeface="Helvetica Neue"/>
              </a:rPr>
              <a:t>Baidu CP</a:t>
            </a:r>
          </a:p>
        </p:txBody>
      </p:sp>
      <p:pic>
        <p:nvPicPr>
          <p:cNvPr id="77" name="Picture 76" descr="Traditional-Serv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8156" y="2283775"/>
            <a:ext cx="457200" cy="457200"/>
          </a:xfrm>
          <a:prstGeom prst="rect">
            <a:avLst/>
          </a:prstGeom>
        </p:spPr>
      </p:pic>
      <p:sp>
        <p:nvSpPr>
          <p:cNvPr id="87" name="TextBox 86"/>
          <p:cNvSpPr txBox="1"/>
          <p:nvPr/>
        </p:nvSpPr>
        <p:spPr>
          <a:xfrm>
            <a:off x="838200" y="4669470"/>
            <a:ext cx="5486400" cy="369332"/>
          </a:xfrm>
          <a:prstGeom prst="rect">
            <a:avLst/>
          </a:prstGeom>
          <a:noFill/>
        </p:spPr>
        <p:txBody>
          <a:bodyPr wrap="square" lIns="0" tIns="0" rIns="0" bIns="0" rtlCol="0">
            <a:spAutoFit/>
          </a:bodyPr>
          <a:lstStyle/>
          <a:p>
            <a:pPr algn="ctr"/>
            <a:r>
              <a:rPr lang="en-US" sz="1200" dirty="0">
                <a:latin typeface="Helvetica Neue"/>
                <a:cs typeface="Helvetica Neue"/>
              </a:rPr>
              <a:t>With Amazon SNS, developers can send push notifications on multiple platforms and reach mobile users around the world</a:t>
            </a:r>
          </a:p>
        </p:txBody>
      </p:sp>
      <p:sp>
        <p:nvSpPr>
          <p:cNvPr id="89" name="AutoShape 7"/>
          <p:cNvSpPr>
            <a:spLocks/>
          </p:cNvSpPr>
          <p:nvPr/>
        </p:nvSpPr>
        <p:spPr bwMode="auto">
          <a:xfrm>
            <a:off x="6934200" y="361950"/>
            <a:ext cx="2057400" cy="22459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bg1">
              <a:lumMod val="85000"/>
            </a:schemeClr>
          </a:solidFill>
          <a:ln>
            <a:noFill/>
          </a:ln>
          <a:effectLst/>
          <a:extLst/>
        </p:spPr>
        <p:txBody>
          <a:bodyPr lIns="0" tIns="0" rIns="0" bIns="0"/>
          <a:lstStyle/>
          <a:p>
            <a:pPr algn="ctr" defTabSz="1354138">
              <a:lnSpc>
                <a:spcPct val="90000"/>
              </a:lnSpc>
              <a:buClr>
                <a:srgbClr val="FFFFFF"/>
              </a:buClr>
              <a:buFont typeface="Arial" charset="0"/>
              <a:buNone/>
              <a:defRPr/>
            </a:pPr>
            <a:endParaRPr lang="en-US" sz="1400" b="1" dirty="0">
              <a:solidFill>
                <a:srgbClr val="009BDE"/>
              </a:solidFill>
              <a:cs typeface="Helvetica Neue Light" charset="0"/>
            </a:endParaRPr>
          </a:p>
          <a:p>
            <a:pPr algn="ctr" defTabSz="1354138">
              <a:lnSpc>
                <a:spcPct val="90000"/>
              </a:lnSpc>
              <a:buClr>
                <a:srgbClr val="FFFFFF"/>
              </a:buClr>
              <a:buFont typeface="Arial" charset="0"/>
              <a:buNone/>
              <a:defRPr/>
            </a:pPr>
            <a:r>
              <a:rPr lang="en-US" sz="1400" b="1" dirty="0">
                <a:solidFill>
                  <a:srgbClr val="009BDE"/>
                </a:solidFill>
                <a:cs typeface="Helvetica Neue Light" charset="0"/>
              </a:rPr>
              <a:t>New features: </a:t>
            </a:r>
          </a:p>
          <a:p>
            <a:pPr algn="ctr" defTabSz="1354138">
              <a:lnSpc>
                <a:spcPct val="90000"/>
              </a:lnSpc>
              <a:buClr>
                <a:srgbClr val="FFFFFF"/>
              </a:buClr>
              <a:buFont typeface="Arial" charset="0"/>
              <a:buNone/>
              <a:defRPr/>
            </a:pPr>
            <a:endParaRPr lang="en-US" sz="1400" dirty="0">
              <a:solidFill>
                <a:srgbClr val="009BDE"/>
              </a:solidFill>
              <a:cs typeface="Helvetica Neue Light" charset="0"/>
            </a:endParaRPr>
          </a:p>
          <a:p>
            <a:pPr algn="ctr" defTabSz="1354138">
              <a:lnSpc>
                <a:spcPct val="90000"/>
              </a:lnSpc>
              <a:buClr>
                <a:srgbClr val="FFFFFF"/>
              </a:buClr>
              <a:buFont typeface="Arial" charset="0"/>
              <a:buNone/>
              <a:defRPr/>
            </a:pPr>
            <a:r>
              <a:rPr lang="en-US" sz="1400" dirty="0">
                <a:solidFill>
                  <a:srgbClr val="009BDE"/>
                </a:solidFill>
                <a:cs typeface="Helvetica Neue Light" charset="0"/>
              </a:rPr>
              <a:t>Delivery Metrics via </a:t>
            </a:r>
            <a:r>
              <a:rPr lang="en-US" sz="1400" dirty="0" err="1">
                <a:solidFill>
                  <a:srgbClr val="009BDE"/>
                </a:solidFill>
                <a:cs typeface="Helvetica Neue Light" charset="0"/>
              </a:rPr>
              <a:t>CloudWatch</a:t>
            </a:r>
            <a:endParaRPr lang="en-US" sz="1400" dirty="0">
              <a:solidFill>
                <a:srgbClr val="009BDE"/>
              </a:solidFill>
              <a:cs typeface="Helvetica Neue Light" charset="0"/>
            </a:endParaRPr>
          </a:p>
          <a:p>
            <a:pPr algn="ctr" defTabSz="1354138">
              <a:lnSpc>
                <a:spcPct val="90000"/>
              </a:lnSpc>
              <a:buClr>
                <a:srgbClr val="FFFFFF"/>
              </a:buClr>
              <a:buFont typeface="Arial" charset="0"/>
              <a:buNone/>
              <a:defRPr/>
            </a:pPr>
            <a:endParaRPr lang="en-US" sz="1400" dirty="0">
              <a:solidFill>
                <a:srgbClr val="009BDE"/>
              </a:solidFill>
              <a:cs typeface="Helvetica Neue Light" charset="0"/>
            </a:endParaRPr>
          </a:p>
          <a:p>
            <a:pPr algn="ctr" defTabSz="1354138">
              <a:lnSpc>
                <a:spcPct val="90000"/>
              </a:lnSpc>
              <a:buClr>
                <a:srgbClr val="FFFFFF"/>
              </a:buClr>
              <a:buFont typeface="Arial" charset="0"/>
              <a:buNone/>
              <a:defRPr/>
            </a:pPr>
            <a:r>
              <a:rPr lang="en-US" sz="1400" dirty="0">
                <a:solidFill>
                  <a:srgbClr val="009BDE"/>
                </a:solidFill>
                <a:cs typeface="Helvetica Neue Light" charset="0"/>
              </a:rPr>
              <a:t>Trigger Lambda Functions from SNS notifications</a:t>
            </a:r>
          </a:p>
          <a:p>
            <a:pPr algn="ctr" defTabSz="1354138">
              <a:lnSpc>
                <a:spcPct val="90000"/>
              </a:lnSpc>
              <a:buClr>
                <a:srgbClr val="FFFFFF"/>
              </a:buClr>
              <a:buFont typeface="Arial" charset="0"/>
              <a:buNone/>
              <a:defRPr/>
            </a:pPr>
            <a:r>
              <a:rPr lang="en-US" sz="1400" dirty="0">
                <a:solidFill>
                  <a:srgbClr val="009BDE"/>
                </a:solidFill>
                <a:cs typeface="Helvetica Neue Light" charset="0"/>
              </a:rPr>
              <a:t>	</a:t>
            </a:r>
            <a:endParaRPr lang="en-US" sz="900" dirty="0">
              <a:cs typeface="Helvetica Neue Light" charset="0"/>
            </a:endParaRPr>
          </a:p>
        </p:txBody>
      </p:sp>
      <p:sp>
        <p:nvSpPr>
          <p:cNvPr id="91" name="Title 1"/>
          <p:cNvSpPr>
            <a:spLocks noGrp="1"/>
          </p:cNvSpPr>
          <p:nvPr>
            <p:ph type="title"/>
          </p:nvPr>
        </p:nvSpPr>
        <p:spPr>
          <a:xfrm>
            <a:off x="457200" y="285750"/>
            <a:ext cx="8229600" cy="539496"/>
          </a:xfrm>
        </p:spPr>
        <p:txBody>
          <a:bodyPr/>
          <a:lstStyle/>
          <a:p>
            <a:r>
              <a:rPr lang="en-US" sz="2400" b="1" dirty="0"/>
              <a:t>Amazon SNS Mobile Push</a:t>
            </a:r>
          </a:p>
        </p:txBody>
      </p:sp>
      <p:sp>
        <p:nvSpPr>
          <p:cNvPr id="141" name="TextBox 140"/>
          <p:cNvSpPr txBox="1"/>
          <p:nvPr/>
        </p:nvSpPr>
        <p:spPr>
          <a:xfrm>
            <a:off x="4343400" y="2038350"/>
            <a:ext cx="2037718" cy="138499"/>
          </a:xfrm>
          <a:prstGeom prst="rect">
            <a:avLst/>
          </a:prstGeom>
          <a:noFill/>
        </p:spPr>
        <p:txBody>
          <a:bodyPr wrap="square" lIns="0" tIns="0" rIns="0" bIns="0" rtlCol="0">
            <a:spAutoFit/>
          </a:bodyPr>
          <a:lstStyle/>
          <a:p>
            <a:r>
              <a:rPr lang="en-US" sz="900" dirty="0">
                <a:latin typeface="Helvetica Neue"/>
                <a:cs typeface="Helvetica Neue"/>
              </a:rPr>
              <a:t>Android Phones and Tablets</a:t>
            </a:r>
          </a:p>
        </p:txBody>
      </p:sp>
      <p:sp>
        <p:nvSpPr>
          <p:cNvPr id="154" name="TextBox 153"/>
          <p:cNvSpPr txBox="1"/>
          <p:nvPr/>
        </p:nvSpPr>
        <p:spPr>
          <a:xfrm>
            <a:off x="4400833" y="1366451"/>
            <a:ext cx="2037718" cy="138499"/>
          </a:xfrm>
          <a:prstGeom prst="rect">
            <a:avLst/>
          </a:prstGeom>
          <a:noFill/>
        </p:spPr>
        <p:txBody>
          <a:bodyPr wrap="square" lIns="0" tIns="0" rIns="0" bIns="0" rtlCol="0">
            <a:spAutoFit/>
          </a:bodyPr>
          <a:lstStyle/>
          <a:p>
            <a:r>
              <a:rPr lang="en-US" sz="900" dirty="0">
                <a:latin typeface="Helvetica Neue"/>
                <a:cs typeface="Helvetica Neue"/>
              </a:rPr>
              <a:t>Apple iPhones and iPads</a:t>
            </a:r>
          </a:p>
        </p:txBody>
      </p:sp>
      <p:pic>
        <p:nvPicPr>
          <p:cNvPr id="159" name="Picture 158"/>
          <p:cNvPicPr>
            <a:picLocks noChangeAspect="1"/>
          </p:cNvPicPr>
          <p:nvPr/>
        </p:nvPicPr>
        <p:blipFill>
          <a:blip r:embed="rId7"/>
          <a:stretch>
            <a:fillRect/>
          </a:stretch>
        </p:blipFill>
        <p:spPr>
          <a:xfrm>
            <a:off x="4343400" y="2876550"/>
            <a:ext cx="228600" cy="228600"/>
          </a:xfrm>
          <a:prstGeom prst="rect">
            <a:avLst/>
          </a:prstGeom>
        </p:spPr>
      </p:pic>
      <p:sp>
        <p:nvSpPr>
          <p:cNvPr id="166" name="TextBox 165"/>
          <p:cNvSpPr txBox="1"/>
          <p:nvPr/>
        </p:nvSpPr>
        <p:spPr>
          <a:xfrm>
            <a:off x="4343400" y="3333750"/>
            <a:ext cx="2037718" cy="138499"/>
          </a:xfrm>
          <a:prstGeom prst="rect">
            <a:avLst/>
          </a:prstGeom>
          <a:noFill/>
        </p:spPr>
        <p:txBody>
          <a:bodyPr wrap="square" lIns="0" tIns="0" rIns="0" bIns="0" rtlCol="0">
            <a:spAutoFit/>
          </a:bodyPr>
          <a:lstStyle/>
          <a:p>
            <a:r>
              <a:rPr lang="en-US" sz="900" dirty="0">
                <a:latin typeface="Helvetica Neue"/>
                <a:cs typeface="Helvetica Neue"/>
              </a:rPr>
              <a:t>Kindle Fire Devices</a:t>
            </a:r>
          </a:p>
        </p:txBody>
      </p:sp>
      <p:sp>
        <p:nvSpPr>
          <p:cNvPr id="175" name="TextBox 174"/>
          <p:cNvSpPr txBox="1"/>
          <p:nvPr/>
        </p:nvSpPr>
        <p:spPr>
          <a:xfrm>
            <a:off x="4343400" y="2724150"/>
            <a:ext cx="2190118" cy="138499"/>
          </a:xfrm>
          <a:prstGeom prst="rect">
            <a:avLst/>
          </a:prstGeom>
          <a:noFill/>
        </p:spPr>
        <p:txBody>
          <a:bodyPr wrap="square" lIns="0" tIns="0" rIns="0" bIns="0" rtlCol="0">
            <a:spAutoFit/>
          </a:bodyPr>
          <a:lstStyle/>
          <a:p>
            <a:r>
              <a:rPr lang="en-US" sz="900" dirty="0">
                <a:latin typeface="Helvetica Neue"/>
                <a:cs typeface="Helvetica Neue"/>
              </a:rPr>
              <a:t>Android Phones and Tablets in China</a:t>
            </a:r>
          </a:p>
        </p:txBody>
      </p:sp>
      <p:grpSp>
        <p:nvGrpSpPr>
          <p:cNvPr id="3" name="Group 2"/>
          <p:cNvGrpSpPr/>
          <p:nvPr/>
        </p:nvGrpSpPr>
        <p:grpSpPr>
          <a:xfrm>
            <a:off x="4343400" y="1504950"/>
            <a:ext cx="1999968" cy="566858"/>
            <a:chOff x="4400833" y="1823651"/>
            <a:chExt cx="1999968" cy="566858"/>
          </a:xfrm>
        </p:grpSpPr>
        <p:sp>
          <p:nvSpPr>
            <p:cNvPr id="204" name="Rectangle 203"/>
            <p:cNvSpPr/>
            <p:nvPr/>
          </p:nvSpPr>
          <p:spPr>
            <a:xfrm>
              <a:off x="4419600" y="1962150"/>
              <a:ext cx="1981201" cy="410857"/>
            </a:xfrm>
            <a:prstGeom prst="rect">
              <a:avLst/>
            </a:prstGeom>
            <a:solidFill>
              <a:srgbClr val="FFFFFF">
                <a:alpha val="40000"/>
              </a:srgbClr>
            </a:solidFill>
            <a:ln>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p>
          </p:txBody>
        </p:sp>
        <p:pic>
          <p:nvPicPr>
            <p:cNvPr id="198" name="Picture 197"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038350"/>
              <a:ext cx="317017" cy="352159"/>
            </a:xfrm>
            <a:prstGeom prst="rect">
              <a:avLst/>
            </a:prstGeom>
          </p:spPr>
        </p:pic>
        <p:pic>
          <p:nvPicPr>
            <p:cNvPr id="199" name="Picture 198"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962150"/>
              <a:ext cx="317017" cy="352159"/>
            </a:xfrm>
            <a:prstGeom prst="rect">
              <a:avLst/>
            </a:prstGeom>
          </p:spPr>
        </p:pic>
        <p:pic>
          <p:nvPicPr>
            <p:cNvPr id="200" name="Picture 199"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038350"/>
              <a:ext cx="317017" cy="352159"/>
            </a:xfrm>
            <a:prstGeom prst="rect">
              <a:avLst/>
            </a:prstGeom>
          </p:spPr>
        </p:pic>
        <p:pic>
          <p:nvPicPr>
            <p:cNvPr id="201" name="Picture 200"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62150"/>
              <a:ext cx="317017" cy="352159"/>
            </a:xfrm>
            <a:prstGeom prst="rect">
              <a:avLst/>
            </a:prstGeom>
          </p:spPr>
        </p:pic>
        <p:pic>
          <p:nvPicPr>
            <p:cNvPr id="202" name="Picture 201"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2038350"/>
              <a:ext cx="317017" cy="352159"/>
            </a:xfrm>
            <a:prstGeom prst="rect">
              <a:avLst/>
            </a:prstGeom>
          </p:spPr>
        </p:pic>
        <p:pic>
          <p:nvPicPr>
            <p:cNvPr id="203" name="Picture 202"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62150"/>
              <a:ext cx="317017" cy="352159"/>
            </a:xfrm>
            <a:prstGeom prst="rect">
              <a:avLst/>
            </a:prstGeom>
          </p:spPr>
        </p:pic>
        <p:pic>
          <p:nvPicPr>
            <p:cNvPr id="186" name="Picture 185"/>
            <p:cNvPicPr>
              <a:picLocks noChangeAspect="1"/>
            </p:cNvPicPr>
            <p:nvPr/>
          </p:nvPicPr>
          <p:blipFill>
            <a:blip r:embed="rId8"/>
            <a:stretch>
              <a:fillRect/>
            </a:stretch>
          </p:blipFill>
          <p:spPr>
            <a:xfrm>
              <a:off x="4400833" y="1823651"/>
              <a:ext cx="228600" cy="228600"/>
            </a:xfrm>
            <a:prstGeom prst="rect">
              <a:avLst/>
            </a:prstGeom>
          </p:spPr>
        </p:pic>
        <p:pic>
          <p:nvPicPr>
            <p:cNvPr id="223" name="Picture 222"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038350"/>
              <a:ext cx="317017" cy="352159"/>
            </a:xfrm>
            <a:prstGeom prst="rect">
              <a:avLst/>
            </a:prstGeom>
          </p:spPr>
        </p:pic>
      </p:grpSp>
      <p:grpSp>
        <p:nvGrpSpPr>
          <p:cNvPr id="224" name="Group 223"/>
          <p:cNvGrpSpPr/>
          <p:nvPr/>
        </p:nvGrpSpPr>
        <p:grpSpPr>
          <a:xfrm>
            <a:off x="4362167" y="957649"/>
            <a:ext cx="1981201" cy="428359"/>
            <a:chOff x="4419600" y="1962150"/>
            <a:chExt cx="1981201" cy="428359"/>
          </a:xfrm>
        </p:grpSpPr>
        <p:sp>
          <p:nvSpPr>
            <p:cNvPr id="225" name="Rectangle 224"/>
            <p:cNvSpPr/>
            <p:nvPr/>
          </p:nvSpPr>
          <p:spPr>
            <a:xfrm>
              <a:off x="4419600" y="1962150"/>
              <a:ext cx="1981201" cy="410857"/>
            </a:xfrm>
            <a:prstGeom prst="rect">
              <a:avLst/>
            </a:prstGeom>
            <a:solidFill>
              <a:srgbClr val="FFFFFF">
                <a:alpha val="40000"/>
              </a:srgbClr>
            </a:solidFill>
            <a:ln>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p>
          </p:txBody>
        </p:sp>
        <p:pic>
          <p:nvPicPr>
            <p:cNvPr id="226" name="Picture 225"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038350"/>
              <a:ext cx="317017" cy="352159"/>
            </a:xfrm>
            <a:prstGeom prst="rect">
              <a:avLst/>
            </a:prstGeom>
          </p:spPr>
        </p:pic>
        <p:pic>
          <p:nvPicPr>
            <p:cNvPr id="227" name="Picture 226"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962150"/>
              <a:ext cx="317017" cy="352159"/>
            </a:xfrm>
            <a:prstGeom prst="rect">
              <a:avLst/>
            </a:prstGeom>
          </p:spPr>
        </p:pic>
        <p:pic>
          <p:nvPicPr>
            <p:cNvPr id="228" name="Picture 227"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038350"/>
              <a:ext cx="317017" cy="352159"/>
            </a:xfrm>
            <a:prstGeom prst="rect">
              <a:avLst/>
            </a:prstGeom>
          </p:spPr>
        </p:pic>
        <p:pic>
          <p:nvPicPr>
            <p:cNvPr id="229" name="Picture 228"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62150"/>
              <a:ext cx="317017" cy="352159"/>
            </a:xfrm>
            <a:prstGeom prst="rect">
              <a:avLst/>
            </a:prstGeom>
          </p:spPr>
        </p:pic>
        <p:pic>
          <p:nvPicPr>
            <p:cNvPr id="230" name="Picture 229"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2038350"/>
              <a:ext cx="317017" cy="352159"/>
            </a:xfrm>
            <a:prstGeom prst="rect">
              <a:avLst/>
            </a:prstGeom>
          </p:spPr>
        </p:pic>
        <p:pic>
          <p:nvPicPr>
            <p:cNvPr id="231" name="Picture 230"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62150"/>
              <a:ext cx="317017" cy="352159"/>
            </a:xfrm>
            <a:prstGeom prst="rect">
              <a:avLst/>
            </a:prstGeom>
          </p:spPr>
        </p:pic>
        <p:pic>
          <p:nvPicPr>
            <p:cNvPr id="233" name="Picture 232"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038350"/>
              <a:ext cx="317017" cy="352159"/>
            </a:xfrm>
            <a:prstGeom prst="rect">
              <a:avLst/>
            </a:prstGeom>
          </p:spPr>
        </p:pic>
      </p:grpSp>
      <p:sp>
        <p:nvSpPr>
          <p:cNvPr id="12" name="TextBox 11"/>
          <p:cNvSpPr txBox="1"/>
          <p:nvPr/>
        </p:nvSpPr>
        <p:spPr>
          <a:xfrm>
            <a:off x="4267200" y="819150"/>
            <a:ext cx="427671" cy="261610"/>
          </a:xfrm>
          <a:prstGeom prst="rect">
            <a:avLst/>
          </a:prstGeom>
          <a:noFill/>
        </p:spPr>
        <p:txBody>
          <a:bodyPr wrap="none" rtlCol="0">
            <a:spAutoFit/>
          </a:bodyPr>
          <a:lstStyle/>
          <a:p>
            <a:r>
              <a:rPr lang="en-US" sz="1050" b="1" dirty="0">
                <a:latin typeface="Arial"/>
                <a:cs typeface="Arial"/>
              </a:rPr>
              <a:t>iOS</a:t>
            </a:r>
          </a:p>
        </p:txBody>
      </p:sp>
      <p:grpSp>
        <p:nvGrpSpPr>
          <p:cNvPr id="234" name="Group 233"/>
          <p:cNvGrpSpPr/>
          <p:nvPr/>
        </p:nvGrpSpPr>
        <p:grpSpPr>
          <a:xfrm>
            <a:off x="4343400" y="2190750"/>
            <a:ext cx="1999968" cy="566858"/>
            <a:chOff x="4400833" y="1823651"/>
            <a:chExt cx="1999968" cy="566858"/>
          </a:xfrm>
        </p:grpSpPr>
        <p:sp>
          <p:nvSpPr>
            <p:cNvPr id="235" name="Rectangle 234"/>
            <p:cNvSpPr/>
            <p:nvPr/>
          </p:nvSpPr>
          <p:spPr>
            <a:xfrm>
              <a:off x="4419600" y="1962150"/>
              <a:ext cx="1981201" cy="410857"/>
            </a:xfrm>
            <a:prstGeom prst="rect">
              <a:avLst/>
            </a:prstGeom>
            <a:solidFill>
              <a:srgbClr val="FFFFFF">
                <a:alpha val="40000"/>
              </a:srgbClr>
            </a:solidFill>
            <a:ln>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p>
          </p:txBody>
        </p:sp>
        <p:pic>
          <p:nvPicPr>
            <p:cNvPr id="236" name="Picture 235"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038350"/>
              <a:ext cx="317017" cy="352159"/>
            </a:xfrm>
            <a:prstGeom prst="rect">
              <a:avLst/>
            </a:prstGeom>
          </p:spPr>
        </p:pic>
        <p:pic>
          <p:nvPicPr>
            <p:cNvPr id="237" name="Picture 236"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962150"/>
              <a:ext cx="317017" cy="352159"/>
            </a:xfrm>
            <a:prstGeom prst="rect">
              <a:avLst/>
            </a:prstGeom>
          </p:spPr>
        </p:pic>
        <p:pic>
          <p:nvPicPr>
            <p:cNvPr id="238" name="Picture 237"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038350"/>
              <a:ext cx="317017" cy="352159"/>
            </a:xfrm>
            <a:prstGeom prst="rect">
              <a:avLst/>
            </a:prstGeom>
          </p:spPr>
        </p:pic>
        <p:pic>
          <p:nvPicPr>
            <p:cNvPr id="239" name="Picture 238"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62150"/>
              <a:ext cx="317017" cy="352159"/>
            </a:xfrm>
            <a:prstGeom prst="rect">
              <a:avLst/>
            </a:prstGeom>
          </p:spPr>
        </p:pic>
        <p:pic>
          <p:nvPicPr>
            <p:cNvPr id="240" name="Picture 239"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2038350"/>
              <a:ext cx="317017" cy="352159"/>
            </a:xfrm>
            <a:prstGeom prst="rect">
              <a:avLst/>
            </a:prstGeom>
          </p:spPr>
        </p:pic>
        <p:pic>
          <p:nvPicPr>
            <p:cNvPr id="241" name="Picture 240"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62150"/>
              <a:ext cx="317017" cy="352159"/>
            </a:xfrm>
            <a:prstGeom prst="rect">
              <a:avLst/>
            </a:prstGeom>
          </p:spPr>
        </p:pic>
        <p:pic>
          <p:nvPicPr>
            <p:cNvPr id="242" name="Picture 241"/>
            <p:cNvPicPr>
              <a:picLocks noChangeAspect="1"/>
            </p:cNvPicPr>
            <p:nvPr/>
          </p:nvPicPr>
          <p:blipFill>
            <a:blip r:embed="rId8"/>
            <a:stretch>
              <a:fillRect/>
            </a:stretch>
          </p:blipFill>
          <p:spPr>
            <a:xfrm>
              <a:off x="4400833" y="1823651"/>
              <a:ext cx="228600" cy="228600"/>
            </a:xfrm>
            <a:prstGeom prst="rect">
              <a:avLst/>
            </a:prstGeom>
          </p:spPr>
        </p:pic>
        <p:pic>
          <p:nvPicPr>
            <p:cNvPr id="243" name="Picture 242"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038350"/>
              <a:ext cx="317017" cy="352159"/>
            </a:xfrm>
            <a:prstGeom prst="rect">
              <a:avLst/>
            </a:prstGeom>
          </p:spPr>
        </p:pic>
      </p:grpSp>
      <p:grpSp>
        <p:nvGrpSpPr>
          <p:cNvPr id="254" name="Group 253"/>
          <p:cNvGrpSpPr/>
          <p:nvPr/>
        </p:nvGrpSpPr>
        <p:grpSpPr>
          <a:xfrm>
            <a:off x="4343400" y="3638550"/>
            <a:ext cx="1981201" cy="428359"/>
            <a:chOff x="4419600" y="1962150"/>
            <a:chExt cx="1981201" cy="428359"/>
          </a:xfrm>
        </p:grpSpPr>
        <p:sp>
          <p:nvSpPr>
            <p:cNvPr id="255" name="Rectangle 254"/>
            <p:cNvSpPr/>
            <p:nvPr/>
          </p:nvSpPr>
          <p:spPr>
            <a:xfrm>
              <a:off x="4419600" y="1962150"/>
              <a:ext cx="1981201" cy="410857"/>
            </a:xfrm>
            <a:prstGeom prst="rect">
              <a:avLst/>
            </a:prstGeom>
            <a:solidFill>
              <a:srgbClr val="FFFFFF">
                <a:alpha val="40000"/>
              </a:srgbClr>
            </a:solidFill>
            <a:ln>
              <a:solidFill>
                <a:schemeClr val="bg1">
                  <a:lumMod val="50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sz="2400" kern="1200"/>
            </a:p>
          </p:txBody>
        </p:sp>
        <p:pic>
          <p:nvPicPr>
            <p:cNvPr id="256" name="Picture 255"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038350"/>
              <a:ext cx="317017" cy="352159"/>
            </a:xfrm>
            <a:prstGeom prst="rect">
              <a:avLst/>
            </a:prstGeom>
          </p:spPr>
        </p:pic>
        <p:pic>
          <p:nvPicPr>
            <p:cNvPr id="257" name="Picture 256"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962150"/>
              <a:ext cx="317017" cy="352159"/>
            </a:xfrm>
            <a:prstGeom prst="rect">
              <a:avLst/>
            </a:prstGeom>
          </p:spPr>
        </p:pic>
        <p:pic>
          <p:nvPicPr>
            <p:cNvPr id="258" name="Picture 257"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2038350"/>
              <a:ext cx="317017" cy="352159"/>
            </a:xfrm>
            <a:prstGeom prst="rect">
              <a:avLst/>
            </a:prstGeom>
          </p:spPr>
        </p:pic>
        <p:pic>
          <p:nvPicPr>
            <p:cNvPr id="259" name="Picture 258"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962150"/>
              <a:ext cx="317017" cy="352159"/>
            </a:xfrm>
            <a:prstGeom prst="rect">
              <a:avLst/>
            </a:prstGeom>
          </p:spPr>
        </p:pic>
        <p:pic>
          <p:nvPicPr>
            <p:cNvPr id="260" name="Picture 259"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200" y="2038350"/>
              <a:ext cx="317017" cy="352159"/>
            </a:xfrm>
            <a:prstGeom prst="rect">
              <a:avLst/>
            </a:prstGeom>
          </p:spPr>
        </p:pic>
        <p:pic>
          <p:nvPicPr>
            <p:cNvPr id="261" name="Picture 260"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962150"/>
              <a:ext cx="317017" cy="352159"/>
            </a:xfrm>
            <a:prstGeom prst="rect">
              <a:avLst/>
            </a:prstGeom>
          </p:spPr>
        </p:pic>
        <p:pic>
          <p:nvPicPr>
            <p:cNvPr id="262" name="Picture 261" descr="Mobile-Clien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2038350"/>
              <a:ext cx="317017" cy="352159"/>
            </a:xfrm>
            <a:prstGeom prst="rect">
              <a:avLst/>
            </a:prstGeom>
          </p:spPr>
        </p:pic>
      </p:grpSp>
      <p:sp>
        <p:nvSpPr>
          <p:cNvPr id="263" name="TextBox 262"/>
          <p:cNvSpPr txBox="1"/>
          <p:nvPr/>
        </p:nvSpPr>
        <p:spPr>
          <a:xfrm>
            <a:off x="4343400" y="4095750"/>
            <a:ext cx="2037718" cy="276999"/>
          </a:xfrm>
          <a:prstGeom prst="rect">
            <a:avLst/>
          </a:prstGeom>
          <a:noFill/>
        </p:spPr>
        <p:txBody>
          <a:bodyPr wrap="square" lIns="0" tIns="0" rIns="0" bIns="0" rtlCol="0">
            <a:spAutoFit/>
          </a:bodyPr>
          <a:lstStyle/>
          <a:p>
            <a:r>
              <a:rPr lang="en-US" sz="900" dirty="0">
                <a:latin typeface="Helvetica Neue"/>
                <a:cs typeface="Helvetica Neue"/>
              </a:rPr>
              <a:t>Windows Desktop and Windows Phone Devices</a:t>
            </a:r>
          </a:p>
        </p:txBody>
      </p:sp>
      <p:pic>
        <p:nvPicPr>
          <p:cNvPr id="167" name="Picture 166"/>
          <p:cNvPicPr>
            <a:picLocks noChangeAspect="1"/>
          </p:cNvPicPr>
          <p:nvPr/>
        </p:nvPicPr>
        <p:blipFill>
          <a:blip r:embed="rId9"/>
          <a:stretch>
            <a:fillRect/>
          </a:stretch>
        </p:blipFill>
        <p:spPr>
          <a:xfrm>
            <a:off x="4343400" y="3562350"/>
            <a:ext cx="152400" cy="167082"/>
          </a:xfrm>
          <a:prstGeom prst="rect">
            <a:avLst/>
          </a:prstGeom>
        </p:spPr>
      </p:pic>
    </p:spTree>
    <p:extLst>
      <p:ext uri="{BB962C8B-B14F-4D97-AF65-F5344CB8AC3E}">
        <p14:creationId xmlns:p14="http://schemas.microsoft.com/office/powerpoint/2010/main" val="14928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50"/>
            <a:ext cx="8229600" cy="539496"/>
          </a:xfrm>
        </p:spPr>
        <p:txBody>
          <a:bodyPr/>
          <a:lstStyle/>
          <a:p>
            <a:pPr algn="ctr"/>
            <a:r>
              <a:rPr lang="en-US" sz="2400" b="1" dirty="0"/>
              <a:t>Mobile Application Testing : AWS Device Farm</a:t>
            </a:r>
          </a:p>
        </p:txBody>
      </p:sp>
      <p:pic>
        <p:nvPicPr>
          <p:cNvPr id="3" name="Picture 2" descr="Clouds No B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819150"/>
            <a:ext cx="2764140" cy="1238428"/>
          </a:xfrm>
          <a:prstGeom prst="rect">
            <a:avLst/>
          </a:prstGeom>
        </p:spPr>
      </p:pic>
      <p:grpSp>
        <p:nvGrpSpPr>
          <p:cNvPr id="4" name="Group 3"/>
          <p:cNvGrpSpPr/>
          <p:nvPr/>
        </p:nvGrpSpPr>
        <p:grpSpPr>
          <a:xfrm>
            <a:off x="1524000" y="895350"/>
            <a:ext cx="1600200" cy="856927"/>
            <a:chOff x="1524000" y="895350"/>
            <a:chExt cx="1600200" cy="856927"/>
          </a:xfrm>
        </p:grpSpPr>
        <p:pic>
          <p:nvPicPr>
            <p:cNvPr id="5" name="Picture 4"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6" name="Picture 5"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905000" y="1200150"/>
              <a:ext cx="609600" cy="380742"/>
            </a:xfrm>
            <a:prstGeom prst="rect">
              <a:avLst/>
            </a:prstGeom>
          </p:spPr>
        </p:pic>
        <p:pic>
          <p:nvPicPr>
            <p:cNvPr id="7" name="Picture 6"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8" name="Picture 7"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grpSp>
        <p:nvGrpSpPr>
          <p:cNvPr id="9" name="Group 8"/>
          <p:cNvGrpSpPr/>
          <p:nvPr/>
        </p:nvGrpSpPr>
        <p:grpSpPr>
          <a:xfrm flipH="1">
            <a:off x="5943600" y="1047750"/>
            <a:ext cx="1600200" cy="856927"/>
            <a:chOff x="1524000" y="895350"/>
            <a:chExt cx="1600200" cy="856927"/>
          </a:xfrm>
        </p:grpSpPr>
        <p:pic>
          <p:nvPicPr>
            <p:cNvPr id="10" name="Picture 9"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95350"/>
              <a:ext cx="366008" cy="228600"/>
            </a:xfrm>
            <a:prstGeom prst="rect">
              <a:avLst/>
            </a:prstGeom>
          </p:spPr>
        </p:pic>
        <p:pic>
          <p:nvPicPr>
            <p:cNvPr id="11" name="Picture 10"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828800" y="1200150"/>
              <a:ext cx="609600" cy="380742"/>
            </a:xfrm>
            <a:prstGeom prst="rect">
              <a:avLst/>
            </a:prstGeom>
          </p:spPr>
        </p:pic>
        <p:pic>
          <p:nvPicPr>
            <p:cNvPr id="12" name="Picture 11"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276350"/>
              <a:ext cx="762000" cy="475927"/>
            </a:xfrm>
            <a:prstGeom prst="rect">
              <a:avLst/>
            </a:prstGeom>
          </p:spPr>
        </p:pic>
        <p:pic>
          <p:nvPicPr>
            <p:cNvPr id="13" name="Picture 12" descr="cloud-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971550"/>
              <a:ext cx="366008" cy="228600"/>
            </a:xfrm>
            <a:prstGeom prst="rect">
              <a:avLst/>
            </a:prstGeom>
          </p:spPr>
        </p:pic>
      </p:grpSp>
    </p:spTree>
    <p:extLst>
      <p:ext uri="{BB962C8B-B14F-4D97-AF65-F5344CB8AC3E}">
        <p14:creationId xmlns:p14="http://schemas.microsoft.com/office/powerpoint/2010/main" val="184708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Mobile Device Farm</a:t>
            </a:r>
          </a:p>
        </p:txBody>
      </p:sp>
      <p:sp>
        <p:nvSpPr>
          <p:cNvPr id="3" name="Content Placeholder 2"/>
          <p:cNvSpPr>
            <a:spLocks noGrp="1"/>
          </p:cNvSpPr>
          <p:nvPr>
            <p:ph idx="1"/>
          </p:nvPr>
        </p:nvSpPr>
        <p:spPr>
          <a:xfrm>
            <a:off x="342901" y="1085849"/>
            <a:ext cx="6258810" cy="3645589"/>
          </a:xfrm>
        </p:spPr>
        <p:txBody>
          <a:bodyPr/>
          <a:lstStyle/>
          <a:p>
            <a:r>
              <a:rPr lang="en-US" sz="2400" dirty="0"/>
              <a:t>Test on same devices your customers use</a:t>
            </a:r>
          </a:p>
          <a:p>
            <a:r>
              <a:rPr lang="en-US" sz="2400" dirty="0"/>
              <a:t>Integrate test automation into you CI workflow</a:t>
            </a:r>
          </a:p>
          <a:p>
            <a:r>
              <a:rPr lang="en-US" sz="2400" dirty="0"/>
              <a:t>Choose from existing tests or build your own</a:t>
            </a:r>
          </a:p>
          <a:p>
            <a:r>
              <a:rPr lang="en-US" sz="2400" dirty="0"/>
              <a:t>Analyze performance characteristics such as memory, CPU</a:t>
            </a:r>
          </a:p>
          <a:p>
            <a:r>
              <a:rPr lang="en-US" sz="2400" dirty="0"/>
              <a:t>Import Calabash tests for IOS and Android</a:t>
            </a:r>
          </a:p>
          <a:p>
            <a:endParaRPr lang="en-US" dirty="0"/>
          </a:p>
          <a:p>
            <a:endParaRPr lang="en-US" dirty="0"/>
          </a:p>
        </p:txBody>
      </p:sp>
      <p:pic>
        <p:nvPicPr>
          <p:cNvPr id="9" name="Picture 8"/>
          <p:cNvPicPr>
            <a:picLocks noChangeAspect="1"/>
          </p:cNvPicPr>
          <p:nvPr/>
        </p:nvPicPr>
        <p:blipFill>
          <a:blip r:embed="rId2"/>
          <a:stretch>
            <a:fillRect/>
          </a:stretch>
        </p:blipFill>
        <p:spPr>
          <a:xfrm>
            <a:off x="6733804" y="3934103"/>
            <a:ext cx="2281749" cy="11408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806" y="260053"/>
            <a:ext cx="407112" cy="489715"/>
          </a:xfrm>
          <a:prstGeom prst="rect">
            <a:avLst/>
          </a:prstGeom>
        </p:spPr>
      </p:pic>
    </p:spTree>
    <p:extLst>
      <p:ext uri="{BB962C8B-B14F-4D97-AF65-F5344CB8AC3E}">
        <p14:creationId xmlns:p14="http://schemas.microsoft.com/office/powerpoint/2010/main" val="24420619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question.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20972" y="972186"/>
            <a:ext cx="2059630" cy="3048507"/>
          </a:xfrm>
          <a:prstGeom prst="rect">
            <a:avLst/>
          </a:prstGeom>
        </p:spPr>
      </p:pic>
      <p:sp>
        <p:nvSpPr>
          <p:cNvPr id="5" name="Title 1"/>
          <p:cNvSpPr txBox="1">
            <a:spLocks/>
          </p:cNvSpPr>
          <p:nvPr/>
        </p:nvSpPr>
        <p:spPr>
          <a:xfrm>
            <a:off x="336789" y="114936"/>
            <a:ext cx="8205304" cy="857250"/>
          </a:xfrm>
          <a:prstGeom prst="rect">
            <a:avLst/>
          </a:prstGeom>
        </p:spPr>
        <p:txBody>
          <a:bodyPr>
            <a:normAutofit fontScale="97500"/>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sz="3100" dirty="0"/>
              <a:t>Any Questions?</a:t>
            </a:r>
            <a:endParaRPr lang="en-US" dirty="0"/>
          </a:p>
        </p:txBody>
      </p:sp>
    </p:spTree>
    <p:extLst>
      <p:ext uri="{BB962C8B-B14F-4D97-AF65-F5344CB8AC3E}">
        <p14:creationId xmlns:p14="http://schemas.microsoft.com/office/powerpoint/2010/main" val="189827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.NET SDK – Cool Features</a:t>
            </a:r>
          </a:p>
        </p:txBody>
      </p:sp>
      <p:sp>
        <p:nvSpPr>
          <p:cNvPr id="3" name="Content Placeholder 2"/>
          <p:cNvSpPr>
            <a:spLocks noGrp="1"/>
          </p:cNvSpPr>
          <p:nvPr>
            <p:ph idx="1"/>
          </p:nvPr>
        </p:nvSpPr>
        <p:spPr/>
        <p:txBody>
          <a:bodyPr>
            <a:normAutofit/>
          </a:bodyPr>
          <a:lstStyle/>
          <a:p>
            <a:r>
              <a:rPr lang="en-US" sz="2000" dirty="0"/>
              <a:t>OR Mappers to Dynamo DB</a:t>
            </a:r>
          </a:p>
          <a:p>
            <a:r>
              <a:rPr lang="en-US" sz="2000"/>
              <a:t>VM Import</a:t>
            </a:r>
          </a:p>
          <a:p>
            <a:r>
              <a:rPr lang="en-US" sz="2000" dirty="0"/>
              <a:t>S3Link (</a:t>
            </a:r>
            <a:r>
              <a:rPr lang="en-US" sz="2000" dirty="0" err="1"/>
              <a:t>interops</a:t>
            </a:r>
            <a:r>
              <a:rPr lang="en-US" sz="2000" dirty="0"/>
              <a:t> with Java SDK!)</a:t>
            </a:r>
          </a:p>
          <a:p>
            <a:r>
              <a:rPr lang="en-US" sz="2000" dirty="0" err="1"/>
              <a:t>NuGet</a:t>
            </a:r>
            <a:r>
              <a:rPr lang="en-US" sz="2000" dirty="0"/>
              <a:t> Extensions</a:t>
            </a:r>
          </a:p>
          <a:p>
            <a:r>
              <a:rPr lang="en-US" sz="2000" dirty="0" err="1"/>
              <a:t>CognitoCredentialsProvider</a:t>
            </a:r>
            <a:r>
              <a:rPr lang="en-US" sz="2000" dirty="0"/>
              <a:t>()</a:t>
            </a:r>
            <a:endParaRPr lang="en-US" sz="12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43" y="2960301"/>
            <a:ext cx="1751617" cy="1651431"/>
          </a:xfrm>
          <a:prstGeom prst="rect">
            <a:avLst/>
          </a:prstGeom>
        </p:spPr>
      </p:pic>
    </p:spTree>
    <p:extLst>
      <p:ext uri="{BB962C8B-B14F-4D97-AF65-F5344CB8AC3E}">
        <p14:creationId xmlns:p14="http://schemas.microsoft.com/office/powerpoint/2010/main" val="2631678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IDE Toolkits</a:t>
            </a:r>
          </a:p>
        </p:txBody>
      </p:sp>
      <p:sp>
        <p:nvSpPr>
          <p:cNvPr id="3" name="Content Placeholder 2"/>
          <p:cNvSpPr>
            <a:spLocks noGrp="1"/>
          </p:cNvSpPr>
          <p:nvPr>
            <p:ph idx="1"/>
          </p:nvPr>
        </p:nvSpPr>
        <p:spPr/>
        <p:txBody>
          <a:bodyPr>
            <a:normAutofit/>
          </a:bodyPr>
          <a:lstStyle/>
          <a:p>
            <a:r>
              <a:rPr lang="en-US" sz="2000" dirty="0"/>
              <a:t>Eclipse</a:t>
            </a:r>
          </a:p>
          <a:p>
            <a:r>
              <a:rPr lang="en-US" sz="2000" dirty="0"/>
              <a:t>Visual Studio</a:t>
            </a:r>
          </a:p>
          <a:p>
            <a:r>
              <a:rPr lang="en-US" sz="2000" dirty="0"/>
              <a:t>Windows </a:t>
            </a:r>
            <a:r>
              <a:rPr lang="en-US" sz="2000" dirty="0" err="1"/>
              <a:t>Powershell</a:t>
            </a:r>
            <a:endParaRPr lang="en-US" sz="2000" dirty="0"/>
          </a:p>
          <a:p>
            <a:endParaRPr lang="en-US" sz="2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784" y="678272"/>
            <a:ext cx="1701539" cy="1701539"/>
          </a:xfrm>
          <a:prstGeom prst="rect">
            <a:avLst/>
          </a:prstGeom>
        </p:spPr>
      </p:pic>
      <p:pic>
        <p:nvPicPr>
          <p:cNvPr id="5" name="Picture 4"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8642" y="3068674"/>
            <a:ext cx="3114786" cy="1211306"/>
          </a:xfrm>
          <a:prstGeom prst="rect">
            <a:avLst/>
          </a:prstGeom>
        </p:spPr>
      </p:pic>
    </p:spTree>
    <p:extLst>
      <p:ext uri="{BB962C8B-B14F-4D97-AF65-F5344CB8AC3E}">
        <p14:creationId xmlns:p14="http://schemas.microsoft.com/office/powerpoint/2010/main" val="414512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Toolkit for Eclipse</a:t>
            </a:r>
            <a:endParaRPr lang="en-US" b="1" dirty="0"/>
          </a:p>
        </p:txBody>
      </p:sp>
      <p:sp>
        <p:nvSpPr>
          <p:cNvPr id="3" name="Content Placeholder 2"/>
          <p:cNvSpPr>
            <a:spLocks noGrp="1"/>
          </p:cNvSpPr>
          <p:nvPr>
            <p:ph idx="1"/>
          </p:nvPr>
        </p:nvSpPr>
        <p:spPr>
          <a:xfrm>
            <a:off x="340592" y="1009332"/>
            <a:ext cx="6848688" cy="3553926"/>
          </a:xfrm>
        </p:spPr>
        <p:txBody>
          <a:bodyPr>
            <a:normAutofit/>
          </a:bodyPr>
          <a:lstStyle/>
          <a:p>
            <a:r>
              <a:rPr lang="en-US" sz="2000" dirty="0"/>
              <a:t>AWS Explorer</a:t>
            </a:r>
          </a:p>
          <a:p>
            <a:r>
              <a:rPr lang="en-US" sz="2000" dirty="0"/>
              <a:t>AWS Elastic Beanstalk Deployment and Debugging</a:t>
            </a:r>
          </a:p>
          <a:p>
            <a:r>
              <a:rPr lang="en-US" sz="2000" dirty="0"/>
              <a:t>AWS </a:t>
            </a:r>
            <a:r>
              <a:rPr lang="en-US" sz="2000" dirty="0" err="1"/>
              <a:t>CloudFormation</a:t>
            </a:r>
            <a:r>
              <a:rPr lang="en-US" sz="2000" dirty="0"/>
              <a:t> Template Editor</a:t>
            </a:r>
          </a:p>
          <a:p>
            <a:r>
              <a:rPr lang="en-US" sz="2000" dirty="0"/>
              <a:t>Support for multiple AWS Accounts</a:t>
            </a:r>
          </a:p>
          <a:p>
            <a:endParaRPr lang="en-US" sz="2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6" name="Picture 5" descr="tke-aws-explorer-sqs-que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708" y="2602516"/>
            <a:ext cx="5422660" cy="1971876"/>
          </a:xfrm>
          <a:prstGeom prst="rect">
            <a:avLst/>
          </a:prstGeom>
        </p:spPr>
      </p:pic>
    </p:spTree>
    <p:extLst>
      <p:ext uri="{BB962C8B-B14F-4D97-AF65-F5344CB8AC3E}">
        <p14:creationId xmlns:p14="http://schemas.microsoft.com/office/powerpoint/2010/main" val="68018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Toolkit for Visual Studio</a:t>
            </a:r>
            <a:endParaRPr lang="en-US" b="1" dirty="0"/>
          </a:p>
        </p:txBody>
      </p:sp>
      <p:sp>
        <p:nvSpPr>
          <p:cNvPr id="3" name="Content Placeholder 2"/>
          <p:cNvSpPr>
            <a:spLocks noGrp="1"/>
          </p:cNvSpPr>
          <p:nvPr>
            <p:ph idx="1"/>
          </p:nvPr>
        </p:nvSpPr>
        <p:spPr>
          <a:xfrm>
            <a:off x="340592" y="1009332"/>
            <a:ext cx="5632537" cy="3553926"/>
          </a:xfrm>
        </p:spPr>
        <p:txBody>
          <a:bodyPr>
            <a:normAutofit/>
          </a:bodyPr>
          <a:lstStyle/>
          <a:p>
            <a:r>
              <a:rPr lang="en-US" sz="2000" dirty="0"/>
              <a:t>AWS Explorer</a:t>
            </a:r>
          </a:p>
          <a:p>
            <a:r>
              <a:rPr lang="en-US" sz="2000" dirty="0"/>
              <a:t>AWS Elastic Beanstalk Deployment and Debugging</a:t>
            </a:r>
          </a:p>
          <a:p>
            <a:r>
              <a:rPr lang="en-US" sz="2000" dirty="0"/>
              <a:t>AWS </a:t>
            </a:r>
            <a:r>
              <a:rPr lang="en-US" sz="2000" dirty="0" err="1"/>
              <a:t>CloudFormation</a:t>
            </a:r>
            <a:r>
              <a:rPr lang="en-US" sz="2000" dirty="0"/>
              <a:t> Template Editor</a:t>
            </a:r>
          </a:p>
          <a:p>
            <a:r>
              <a:rPr lang="en-US" sz="2000" dirty="0"/>
              <a:t>Support for multiple AWS Accounts</a:t>
            </a:r>
          </a:p>
          <a:p>
            <a:r>
              <a:rPr lang="en-US" sz="2000" dirty="0"/>
              <a:t>AWS Standalone Deployment Tool</a:t>
            </a:r>
          </a:p>
          <a:p>
            <a:endParaRPr lang="en-US" sz="2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4" name="Picture 3" descr="add_prof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16" y="938219"/>
            <a:ext cx="3133725" cy="3505200"/>
          </a:xfrm>
          <a:prstGeom prst="rect">
            <a:avLst/>
          </a:prstGeom>
        </p:spPr>
      </p:pic>
    </p:spTree>
    <p:extLst>
      <p:ext uri="{BB962C8B-B14F-4D97-AF65-F5344CB8AC3E}">
        <p14:creationId xmlns:p14="http://schemas.microsoft.com/office/powerpoint/2010/main" val="3339296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2</a:t>
            </a:r>
          </a:p>
        </p:txBody>
      </p:sp>
      <p:sp>
        <p:nvSpPr>
          <p:cNvPr id="5" name="Rectangle 4"/>
          <p:cNvSpPr/>
          <p:nvPr/>
        </p:nvSpPr>
        <p:spPr>
          <a:xfrm>
            <a:off x="450415" y="2865622"/>
            <a:ext cx="8238818" cy="1107996"/>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S3 and </a:t>
            </a:r>
            <a:r>
              <a:rPr lang="en-US" sz="6600" dirty="0" err="1">
                <a:solidFill>
                  <a:prstClr val="white"/>
                </a:solidFill>
                <a:latin typeface="Arial"/>
                <a:cs typeface="Arial"/>
              </a:rPr>
              <a:t>DynamoDB</a:t>
            </a:r>
            <a:endParaRPr lang="en-US" sz="6600" dirty="0">
              <a:solidFill>
                <a:prstClr val="white"/>
              </a:solidFill>
              <a:latin typeface="Arial"/>
              <a:cs typeface="Arial"/>
            </a:endParaRPr>
          </a:p>
        </p:txBody>
      </p:sp>
    </p:spTree>
    <p:extLst>
      <p:ext uri="{BB962C8B-B14F-4D97-AF65-F5344CB8AC3E}">
        <p14:creationId xmlns:p14="http://schemas.microsoft.com/office/powerpoint/2010/main" val="2871359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8143044" cy="1021556"/>
          </a:xfrm>
        </p:spPr>
        <p:txBody>
          <a:bodyPr/>
          <a:lstStyle/>
          <a:p>
            <a:r>
              <a:rPr lang="en-US" dirty="0"/>
              <a:t>Developing Apps in AWS</a:t>
            </a:r>
          </a:p>
        </p:txBody>
      </p:sp>
      <p:sp>
        <p:nvSpPr>
          <p:cNvPr id="4" name="Rectangle 3"/>
          <p:cNvSpPr/>
          <p:nvPr/>
        </p:nvSpPr>
        <p:spPr>
          <a:xfrm>
            <a:off x="-58992" y="4663817"/>
            <a:ext cx="7521677" cy="523220"/>
          </a:xfrm>
          <a:prstGeom prst="rect">
            <a:avLst/>
          </a:prstGeom>
        </p:spPr>
        <p:txBody>
          <a:bodyPr wrap="square">
            <a:spAutoFit/>
          </a:bodyPr>
          <a:lst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a:lstStyle>
          <a:p>
            <a:pPr marL="0" marR="0" algn="l">
              <a:spcBef>
                <a:spcPts val="0"/>
              </a:spcBef>
              <a:spcAft>
                <a:spcPts val="0"/>
              </a:spcAft>
            </a:pPr>
            <a:r>
              <a:rPr lang="en-US" sz="14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2017 Amazon Web Services, Inc. and its affiliates. All rights served. May not be copied, modified, or distributed in whole or in part without the express consent of Amazon Web Services, Inc. </a:t>
            </a:r>
          </a:p>
        </p:txBody>
      </p:sp>
    </p:spTree>
    <p:extLst>
      <p:ext uri="{BB962C8B-B14F-4D97-AF65-F5344CB8AC3E}">
        <p14:creationId xmlns:p14="http://schemas.microsoft.com/office/powerpoint/2010/main" val="3897883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Amazon S3 (Simple Storage Service)</a:t>
            </a:r>
          </a:p>
        </p:txBody>
      </p:sp>
      <p:sp>
        <p:nvSpPr>
          <p:cNvPr id="3" name="Content Placeholder 2"/>
          <p:cNvSpPr>
            <a:spLocks noGrp="1"/>
          </p:cNvSpPr>
          <p:nvPr>
            <p:ph idx="1"/>
          </p:nvPr>
        </p:nvSpPr>
        <p:spPr>
          <a:xfrm>
            <a:off x="340592" y="1009332"/>
            <a:ext cx="4796910" cy="3553926"/>
          </a:xfrm>
        </p:spPr>
        <p:txBody>
          <a:bodyPr>
            <a:normAutofit lnSpcReduction="10000"/>
          </a:bodyPr>
          <a:lstStyle/>
          <a:p>
            <a:r>
              <a:rPr lang="en-US" sz="1800" dirty="0"/>
              <a:t>Web accessible object store</a:t>
            </a:r>
          </a:p>
          <a:p>
            <a:pPr lvl="1"/>
            <a:r>
              <a:rPr lang="en-US" sz="1000" dirty="0"/>
              <a:t>Objects stored are URLs</a:t>
            </a:r>
          </a:p>
          <a:p>
            <a:pPr lvl="1"/>
            <a:r>
              <a:rPr lang="en-US" sz="1000" dirty="0"/>
              <a:t>Offload web-serving work to S3 for static objects</a:t>
            </a:r>
          </a:p>
          <a:p>
            <a:pPr lvl="1"/>
            <a:r>
              <a:rPr lang="en-US" sz="1000" dirty="0"/>
              <a:t>Reduce pressure on block storage</a:t>
            </a:r>
          </a:p>
          <a:p>
            <a:r>
              <a:rPr lang="en-US" sz="1800" dirty="0"/>
              <a:t>Pay for exactly what you use</a:t>
            </a:r>
          </a:p>
          <a:p>
            <a:pPr lvl="1"/>
            <a:r>
              <a:rPr lang="en-US" sz="1000" dirty="0"/>
              <a:t>Use lifecycle rules to age things out</a:t>
            </a:r>
          </a:p>
          <a:p>
            <a:r>
              <a:rPr lang="en-US" sz="1800" dirty="0"/>
              <a:t>Highly durable (11 9’s of durability)</a:t>
            </a:r>
          </a:p>
          <a:p>
            <a:r>
              <a:rPr lang="en-US" sz="1800" dirty="0"/>
              <a:t>Limitlessly scalable</a:t>
            </a:r>
          </a:p>
          <a:p>
            <a:r>
              <a:rPr lang="en-US" sz="1800" dirty="0"/>
              <a:t>Bucket policies and ACLs</a:t>
            </a:r>
          </a:p>
          <a:p>
            <a:r>
              <a:rPr lang="en-US" sz="1800" dirty="0"/>
              <a:t>Parallel I/O for max speed (ranged GETs and multipart uploads)</a:t>
            </a:r>
          </a:p>
          <a:p>
            <a:r>
              <a:rPr lang="en-US" sz="1800" dirty="0"/>
              <a:t>Multiple options for Server and Client side encryption</a:t>
            </a:r>
          </a:p>
          <a:p>
            <a:endParaRPr lang="en-US" sz="18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grpSp>
        <p:nvGrpSpPr>
          <p:cNvPr id="6" name="Group 5"/>
          <p:cNvGrpSpPr/>
          <p:nvPr/>
        </p:nvGrpSpPr>
        <p:grpSpPr>
          <a:xfrm>
            <a:off x="5628952" y="1362142"/>
            <a:ext cx="2156229" cy="1723061"/>
            <a:chOff x="6445250" y="2209800"/>
            <a:chExt cx="735013" cy="752475"/>
          </a:xfrm>
        </p:grpSpPr>
        <p:sp>
          <p:nvSpPr>
            <p:cNvPr id="7" name="Freeform 278"/>
            <p:cNvSpPr>
              <a:spLocks/>
            </p:cNvSpPr>
            <p:nvPr/>
          </p:nvSpPr>
          <p:spPr bwMode="auto">
            <a:xfrm>
              <a:off x="6445250" y="2343150"/>
              <a:ext cx="735013" cy="619125"/>
            </a:xfrm>
            <a:custGeom>
              <a:avLst/>
              <a:gdLst/>
              <a:ahLst/>
              <a:cxnLst>
                <a:cxn ang="0">
                  <a:pos x="77" y="0"/>
                </a:cxn>
                <a:cxn ang="0">
                  <a:pos x="39" y="10"/>
                </a:cxn>
                <a:cxn ang="0">
                  <a:pos x="0" y="0"/>
                </a:cxn>
                <a:cxn ang="0">
                  <a:pos x="13" y="59"/>
                </a:cxn>
                <a:cxn ang="0">
                  <a:pos x="39" y="65"/>
                </a:cxn>
                <a:cxn ang="0">
                  <a:pos x="64" y="59"/>
                </a:cxn>
                <a:cxn ang="0">
                  <a:pos x="64" y="59"/>
                </a:cxn>
                <a:cxn ang="0">
                  <a:pos x="77" y="0"/>
                </a:cxn>
              </a:cxnLst>
              <a:rect l="0" t="0" r="r" b="b"/>
              <a:pathLst>
                <a:path w="77" h="65">
                  <a:moveTo>
                    <a:pt x="77" y="0"/>
                  </a:moveTo>
                  <a:cubicBezTo>
                    <a:pt x="77" y="5"/>
                    <a:pt x="60" y="10"/>
                    <a:pt x="39" y="10"/>
                  </a:cubicBezTo>
                  <a:cubicBezTo>
                    <a:pt x="17" y="10"/>
                    <a:pt x="0" y="5"/>
                    <a:pt x="0" y="0"/>
                  </a:cubicBezTo>
                  <a:cubicBezTo>
                    <a:pt x="13" y="59"/>
                    <a:pt x="13" y="59"/>
                    <a:pt x="13" y="59"/>
                  </a:cubicBezTo>
                  <a:cubicBezTo>
                    <a:pt x="13" y="62"/>
                    <a:pt x="24" y="65"/>
                    <a:pt x="39" y="65"/>
                  </a:cubicBezTo>
                  <a:cubicBezTo>
                    <a:pt x="53" y="65"/>
                    <a:pt x="64" y="62"/>
                    <a:pt x="64" y="59"/>
                  </a:cubicBezTo>
                  <a:cubicBezTo>
                    <a:pt x="64" y="59"/>
                    <a:pt x="64" y="59"/>
                    <a:pt x="64" y="59"/>
                  </a:cubicBezTo>
                  <a:lnTo>
                    <a:pt x="77" y="0"/>
                  </a:lnTo>
                  <a:close/>
                </a:path>
              </a:pathLst>
            </a:cu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Oval 279"/>
            <p:cNvSpPr>
              <a:spLocks noChangeArrowheads="1"/>
            </p:cNvSpPr>
            <p:nvPr/>
          </p:nvSpPr>
          <p:spPr bwMode="auto">
            <a:xfrm>
              <a:off x="6445250" y="2209800"/>
              <a:ext cx="735013" cy="190500"/>
            </a:xfrm>
            <a:prstGeom prst="ellipse">
              <a:avLst/>
            </a:prstGeom>
            <a:solidFill>
              <a:srgbClr val="146E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0799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Understanding the Consistency Model</a:t>
            </a:r>
          </a:p>
        </p:txBody>
      </p:sp>
      <p:sp>
        <p:nvSpPr>
          <p:cNvPr id="3" name="Content Placeholder 2"/>
          <p:cNvSpPr>
            <a:spLocks noGrp="1"/>
          </p:cNvSpPr>
          <p:nvPr>
            <p:ph idx="1"/>
          </p:nvPr>
        </p:nvSpPr>
        <p:spPr>
          <a:xfrm>
            <a:off x="175491" y="679132"/>
            <a:ext cx="8816109" cy="3553926"/>
          </a:xfrm>
        </p:spPr>
        <p:txBody>
          <a:bodyPr>
            <a:normAutofit/>
          </a:bodyPr>
          <a:lstStyle/>
          <a:p>
            <a:r>
              <a:rPr lang="en-US" sz="1800" dirty="0"/>
              <a:t>Read-After-Write Consistency for all regions when using PUT (new object)</a:t>
            </a:r>
          </a:p>
          <a:p>
            <a:r>
              <a:rPr lang="en-US" sz="1800" dirty="0"/>
              <a:t>Eventual Consistency for all regions when using overwrite PUT and DELETE</a:t>
            </a:r>
          </a:p>
          <a:p>
            <a:r>
              <a:rPr lang="en-US" sz="1800" dirty="0"/>
              <a:t>Updates to a single key are atomic</a:t>
            </a:r>
          </a:p>
          <a:p>
            <a:r>
              <a:rPr lang="en-US" sz="1800" dirty="0"/>
              <a:t>Until PUTs or DELETEs are propagated you can get dirty reads</a:t>
            </a:r>
          </a:p>
          <a:p>
            <a:r>
              <a:rPr lang="en-US" sz="1800" dirty="0"/>
              <a:t>No object locking … last in wins</a:t>
            </a:r>
          </a:p>
          <a:p>
            <a:endParaRPr lang="en-US" sz="18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1026" name="Picture 2" descr="http://docs.aws.amazon.com/AmazonSimpleDB/latest/DeveloperGuide/images/consistency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869" y="2381451"/>
            <a:ext cx="4705351" cy="219820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9438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Consistent Performance Tips</a:t>
            </a:r>
          </a:p>
        </p:txBody>
      </p:sp>
      <p:sp>
        <p:nvSpPr>
          <p:cNvPr id="3" name="Content Placeholder 2"/>
          <p:cNvSpPr>
            <a:spLocks noGrp="1"/>
          </p:cNvSpPr>
          <p:nvPr>
            <p:ph idx="1"/>
          </p:nvPr>
        </p:nvSpPr>
        <p:spPr>
          <a:xfrm>
            <a:off x="336789" y="659146"/>
            <a:ext cx="8727312" cy="1723658"/>
          </a:xfrm>
        </p:spPr>
        <p:txBody>
          <a:bodyPr>
            <a:normAutofit fontScale="85000" lnSpcReduction="10000"/>
          </a:bodyPr>
          <a:lstStyle/>
          <a:p>
            <a:pPr marL="0" indent="0">
              <a:buNone/>
            </a:pPr>
            <a:r>
              <a:rPr lang="en-US" sz="2000" dirty="0"/>
              <a:t>Regularly exceeding 100 (PUT/LIST/DELETE)/sec or 300 GET/sec</a:t>
            </a:r>
          </a:p>
          <a:p>
            <a:r>
              <a:rPr lang="en-US" sz="1800" dirty="0"/>
              <a:t>For GET intensive workloads use </a:t>
            </a:r>
            <a:r>
              <a:rPr lang="en-US" sz="1800" dirty="0" err="1"/>
              <a:t>CloudFront</a:t>
            </a:r>
            <a:endParaRPr lang="en-US" sz="1800" dirty="0"/>
          </a:p>
          <a:p>
            <a:r>
              <a:rPr lang="en-US" sz="1800" dirty="0"/>
              <a:t>Use S3 Transfer Acceleration for long distances between you and the region</a:t>
            </a:r>
          </a:p>
          <a:p>
            <a:r>
              <a:rPr lang="en-US" sz="1800" dirty="0"/>
              <a:t>For many objects within a bucket, key naming is critical for optimal performance across partitions:</a:t>
            </a:r>
          </a:p>
          <a:p>
            <a:pPr lvl="1"/>
            <a:r>
              <a:rPr lang="en-US" sz="1300" dirty="0"/>
              <a:t>Consider a 3-4 hexadecimal prefix with MD5 hash (below)</a:t>
            </a:r>
          </a:p>
          <a:p>
            <a:r>
              <a:rPr lang="en-US" sz="1800" dirty="0"/>
              <a:t>Consider your own custom groupings</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8" name="Rectangle 7"/>
          <p:cNvSpPr/>
          <p:nvPr/>
        </p:nvSpPr>
        <p:spPr>
          <a:xfrm>
            <a:off x="1675866" y="2593355"/>
            <a:ext cx="5527150" cy="1615827"/>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p>
            <a:r>
              <a:rPr lang="en-US" sz="900" dirty="0" err="1">
                <a:latin typeface="Courier New"/>
                <a:cs typeface="Courier New"/>
              </a:rPr>
              <a:t>examplebucket</a:t>
            </a:r>
            <a:r>
              <a:rPr lang="en-US" sz="900" dirty="0">
                <a:latin typeface="Courier New"/>
                <a:cs typeface="Courier New"/>
              </a:rPr>
              <a:t>/animations/232a-2013-26-05-15-00-00/cust1234234/animation1.obj </a:t>
            </a:r>
          </a:p>
          <a:p>
            <a:r>
              <a:rPr lang="en-US" sz="900" dirty="0" err="1">
                <a:latin typeface="Courier New"/>
                <a:cs typeface="Courier New"/>
              </a:rPr>
              <a:t>examplebucket</a:t>
            </a:r>
            <a:r>
              <a:rPr lang="en-US" sz="900" dirty="0">
                <a:latin typeface="Courier New"/>
                <a:cs typeface="Courier New"/>
              </a:rPr>
              <a:t>/animations/7b54-2013-26-05-15-00-00/cust3857422/animation2.obj </a:t>
            </a:r>
          </a:p>
          <a:p>
            <a:r>
              <a:rPr lang="en-US" sz="900" dirty="0" err="1">
                <a:latin typeface="Courier New"/>
                <a:cs typeface="Courier New"/>
              </a:rPr>
              <a:t>examplebucket</a:t>
            </a:r>
            <a:r>
              <a:rPr lang="en-US" sz="900" dirty="0">
                <a:latin typeface="Courier New"/>
                <a:cs typeface="Courier New"/>
              </a:rPr>
              <a:t>/animations/921c-2013-26-05-15-00-00/cust1248473/animation3.obj </a:t>
            </a:r>
          </a:p>
          <a:p>
            <a:r>
              <a:rPr lang="en-US" sz="900" dirty="0" err="1">
                <a:latin typeface="Courier New"/>
                <a:cs typeface="Courier New"/>
              </a:rPr>
              <a:t>examplebucket</a:t>
            </a:r>
            <a:r>
              <a:rPr lang="en-US" sz="900" dirty="0">
                <a:latin typeface="Courier New"/>
                <a:cs typeface="Courier New"/>
              </a:rPr>
              <a:t>/videos/ba65-2013-26-05-15-00-00/cust8474937/video2.mpg </a:t>
            </a:r>
          </a:p>
          <a:p>
            <a:r>
              <a:rPr lang="en-US" sz="900" dirty="0" err="1">
                <a:latin typeface="Courier New"/>
                <a:cs typeface="Courier New"/>
              </a:rPr>
              <a:t>examplebucket</a:t>
            </a:r>
            <a:r>
              <a:rPr lang="en-US" sz="900" dirty="0">
                <a:latin typeface="Courier New"/>
                <a:cs typeface="Courier New"/>
              </a:rPr>
              <a:t>/videos/8761-2013-26-05-15-00-00/cust1248473/video3.mpg </a:t>
            </a:r>
          </a:p>
          <a:p>
            <a:r>
              <a:rPr lang="en-US" sz="900" dirty="0" err="1">
                <a:latin typeface="Courier New"/>
                <a:cs typeface="Courier New"/>
              </a:rPr>
              <a:t>examplebucket</a:t>
            </a:r>
            <a:r>
              <a:rPr lang="en-US" sz="900" dirty="0">
                <a:latin typeface="Courier New"/>
                <a:cs typeface="Courier New"/>
              </a:rPr>
              <a:t>/videos/2e4f-2013-26-05-15-00-01/cust1248473/video4.mpg </a:t>
            </a:r>
          </a:p>
          <a:p>
            <a:r>
              <a:rPr lang="en-US" sz="900" dirty="0" err="1">
                <a:latin typeface="Courier New"/>
                <a:cs typeface="Courier New"/>
              </a:rPr>
              <a:t>examplebucket</a:t>
            </a:r>
            <a:r>
              <a:rPr lang="en-US" sz="900" dirty="0">
                <a:latin typeface="Courier New"/>
                <a:cs typeface="Courier New"/>
              </a:rPr>
              <a:t>/videos/9810-2013-26-05-15-00-01/cust1248473/video5.mpg </a:t>
            </a:r>
          </a:p>
          <a:p>
            <a:r>
              <a:rPr lang="en-US" sz="900" dirty="0" err="1">
                <a:latin typeface="Courier New"/>
                <a:cs typeface="Courier New"/>
              </a:rPr>
              <a:t>examplebucket</a:t>
            </a:r>
            <a:r>
              <a:rPr lang="en-US" sz="900" dirty="0">
                <a:latin typeface="Courier New"/>
                <a:cs typeface="Courier New"/>
              </a:rPr>
              <a:t>/videos/7e34-2013-26-05-15-00-01/cust1248473/video6.mpg </a:t>
            </a:r>
          </a:p>
          <a:p>
            <a:r>
              <a:rPr lang="en-US" sz="900" dirty="0" err="1">
                <a:latin typeface="Courier New"/>
                <a:cs typeface="Courier New"/>
              </a:rPr>
              <a:t>examplebucket</a:t>
            </a:r>
            <a:r>
              <a:rPr lang="en-US" sz="900" dirty="0">
                <a:latin typeface="Courier New"/>
                <a:cs typeface="Courier New"/>
              </a:rPr>
              <a:t>/videos/c34a-2013-26-05-15-00-01/cust1248473/video7.mpg </a:t>
            </a:r>
          </a:p>
          <a:p>
            <a:r>
              <a:rPr lang="en-US" sz="900" dirty="0">
                <a:latin typeface="Courier New"/>
                <a:cs typeface="Courier New"/>
              </a:rPr>
              <a:t>...</a:t>
            </a:r>
            <a:endParaRPr lang="pl-PL" sz="900" dirty="0">
              <a:latin typeface="Courier New"/>
              <a:cs typeface="Courier New"/>
            </a:endParaRPr>
          </a:p>
          <a:p>
            <a:endParaRPr lang="en-US" sz="900" dirty="0">
              <a:solidFill>
                <a:schemeClr val="tx1"/>
              </a:solidFill>
              <a:latin typeface="Courier New" panose="02070309020205020404" pitchFamily="49" charset="0"/>
              <a:cs typeface="Courier New" panose="02070309020205020404" pitchFamily="49" charset="0"/>
            </a:endParaRPr>
          </a:p>
        </p:txBody>
      </p:sp>
      <p:sp>
        <p:nvSpPr>
          <p:cNvPr id="4" name="TextBox 3"/>
          <p:cNvSpPr txBox="1"/>
          <p:nvPr/>
        </p:nvSpPr>
        <p:spPr>
          <a:xfrm>
            <a:off x="57402" y="4419733"/>
            <a:ext cx="3515889" cy="230832"/>
          </a:xfrm>
          <a:prstGeom prst="rect">
            <a:avLst/>
          </a:prstGeom>
          <a:noFill/>
        </p:spPr>
        <p:txBody>
          <a:bodyPr wrap="square" rtlCol="0">
            <a:spAutoFit/>
          </a:bodyPr>
          <a:lstStyle/>
          <a:p>
            <a:r>
              <a:rPr lang="en-US" sz="900" b="1" dirty="0"/>
              <a:t>NOTE</a:t>
            </a:r>
            <a:r>
              <a:rPr lang="en-US" sz="900" dirty="0"/>
              <a:t>: If you expect to spike to 300/800 then contact support</a:t>
            </a:r>
          </a:p>
        </p:txBody>
      </p:sp>
    </p:spTree>
    <p:extLst>
      <p:ext uri="{BB962C8B-B14F-4D97-AF65-F5344CB8AC3E}">
        <p14:creationId xmlns:p14="http://schemas.microsoft.com/office/powerpoint/2010/main" val="873626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Parallelizing PUTs</a:t>
            </a:r>
          </a:p>
        </p:txBody>
      </p:sp>
      <p:sp>
        <p:nvSpPr>
          <p:cNvPr id="3" name="Content Placeholder 2"/>
          <p:cNvSpPr>
            <a:spLocks noGrp="1"/>
          </p:cNvSpPr>
          <p:nvPr>
            <p:ph idx="1"/>
          </p:nvPr>
        </p:nvSpPr>
        <p:spPr>
          <a:xfrm>
            <a:off x="49237" y="583809"/>
            <a:ext cx="4649372" cy="4064391"/>
          </a:xfrm>
        </p:spPr>
        <p:txBody>
          <a:bodyPr>
            <a:normAutofit/>
          </a:bodyPr>
          <a:lstStyle/>
          <a:p>
            <a:pPr marL="0" indent="0">
              <a:buNone/>
            </a:pPr>
            <a:r>
              <a:rPr lang="en-US" sz="2000" dirty="0"/>
              <a:t>Increase aggregate throughput with multipart uploads</a:t>
            </a:r>
          </a:p>
          <a:p>
            <a:r>
              <a:rPr lang="en-US" sz="1800" dirty="0"/>
              <a:t>Increases resiliency because you are no longer “all or nothing”</a:t>
            </a:r>
          </a:p>
          <a:p>
            <a:r>
              <a:rPr lang="en-US" sz="1800" dirty="0"/>
              <a:t>Single PUT can only do 5 GB</a:t>
            </a:r>
          </a:p>
          <a:p>
            <a:r>
              <a:rPr lang="en-US" sz="1800" dirty="0"/>
              <a:t>Multi-Part PUT can get up to 5 TB of full object size</a:t>
            </a:r>
          </a:p>
          <a:p>
            <a:r>
              <a:rPr lang="en-US" sz="1800" dirty="0"/>
              <a:t>Allows for pause/resume</a:t>
            </a:r>
          </a:p>
          <a:p>
            <a:r>
              <a:rPr lang="en-US" sz="1800" dirty="0"/>
              <a:t>Pick the right part size </a:t>
            </a:r>
          </a:p>
          <a:p>
            <a:pPr lvl="1"/>
            <a:r>
              <a:rPr lang="en-US" sz="1000" dirty="0"/>
              <a:t>High bandwidth = 25 MB – 50 MB</a:t>
            </a:r>
          </a:p>
          <a:p>
            <a:pPr lvl="1"/>
            <a:r>
              <a:rPr lang="en-US" sz="1000" dirty="0"/>
              <a:t>Low bandwidth = 10 MB</a:t>
            </a:r>
          </a:p>
          <a:p>
            <a:r>
              <a:rPr lang="en-US" sz="1800" dirty="0"/>
              <a:t>Use AES-256 to optimize security and performance</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9" name="TextBox 8"/>
          <p:cNvSpPr txBox="1"/>
          <p:nvPr/>
        </p:nvSpPr>
        <p:spPr>
          <a:xfrm>
            <a:off x="4804117" y="86800"/>
            <a:ext cx="4257316" cy="4508927"/>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defPPr>
              <a:defRPr lang="en-US"/>
            </a:defPPr>
            <a:lvl1pPr>
              <a:defRPr sz="900">
                <a:latin typeface="Courier New"/>
                <a:cs typeface="Courier New"/>
              </a:defRPr>
            </a:lvl1pPr>
          </a:lstStyle>
          <a:p>
            <a:r>
              <a:rPr lang="pl-PL" sz="700" dirty="0" err="1"/>
              <a:t>static</a:t>
            </a:r>
            <a:r>
              <a:rPr lang="pl-PL" sz="700" dirty="0"/>
              <a:t> </a:t>
            </a:r>
            <a:r>
              <a:rPr lang="pl-PL" sz="700" dirty="0" err="1"/>
              <a:t>void</a:t>
            </a:r>
            <a:r>
              <a:rPr lang="pl-PL" sz="700" dirty="0"/>
              <a:t> </a:t>
            </a:r>
            <a:r>
              <a:rPr lang="pl-PL" sz="700" dirty="0" err="1"/>
              <a:t>Main</a:t>
            </a:r>
            <a:r>
              <a:rPr lang="pl-PL" sz="700" dirty="0"/>
              <a:t>(string[] </a:t>
            </a:r>
            <a:r>
              <a:rPr lang="pl-PL" sz="700" dirty="0" err="1"/>
              <a:t>args</a:t>
            </a:r>
            <a:r>
              <a:rPr lang="pl-PL" sz="700" dirty="0"/>
              <a:t>)</a:t>
            </a:r>
          </a:p>
          <a:p>
            <a:r>
              <a:rPr lang="pl-PL" sz="700" dirty="0"/>
              <a:t>{</a:t>
            </a:r>
          </a:p>
          <a:p>
            <a:r>
              <a:rPr lang="pl-PL" sz="700" dirty="0"/>
              <a:t> </a:t>
            </a:r>
            <a:r>
              <a:rPr lang="pl-PL" sz="700" dirty="0" err="1"/>
              <a:t>Try</a:t>
            </a:r>
            <a:r>
              <a:rPr lang="pl-PL" sz="700" dirty="0"/>
              <a:t>{ </a:t>
            </a:r>
          </a:p>
          <a:p>
            <a:r>
              <a:rPr lang="pl-PL" sz="700" dirty="0"/>
              <a:t>   </a:t>
            </a:r>
            <a:r>
              <a:rPr lang="pl-PL" sz="700" dirty="0" err="1"/>
              <a:t>TransferUtility</a:t>
            </a:r>
            <a:r>
              <a:rPr lang="pl-PL" sz="700" dirty="0"/>
              <a:t> </a:t>
            </a:r>
            <a:r>
              <a:rPr lang="pl-PL" sz="700" dirty="0" err="1"/>
              <a:t>fileTransferUtility</a:t>
            </a:r>
            <a:r>
              <a:rPr lang="pl-PL" sz="700" dirty="0"/>
              <a:t> = </a:t>
            </a:r>
            <a:r>
              <a:rPr lang="pl-PL" sz="700" dirty="0" err="1"/>
              <a:t>new</a:t>
            </a:r>
            <a:r>
              <a:rPr lang="pl-PL" sz="700" dirty="0"/>
              <a:t> </a:t>
            </a:r>
            <a:r>
              <a:rPr lang="pl-PL" sz="700" dirty="0" err="1"/>
              <a:t>TransferUtility</a:t>
            </a:r>
            <a:r>
              <a:rPr lang="pl-PL" sz="700" dirty="0"/>
              <a:t>(</a:t>
            </a:r>
          </a:p>
          <a:p>
            <a:r>
              <a:rPr lang="pl-PL" sz="700" dirty="0"/>
              <a:t>      </a:t>
            </a:r>
            <a:r>
              <a:rPr lang="pl-PL" sz="700" dirty="0" err="1"/>
              <a:t>new</a:t>
            </a:r>
            <a:r>
              <a:rPr lang="pl-PL" sz="700" dirty="0"/>
              <a:t> AmazonS3Client(Amazon.RegionEndpoint.USEast1));</a:t>
            </a:r>
          </a:p>
          <a:p>
            <a:endParaRPr lang="pl-PL" sz="700" dirty="0"/>
          </a:p>
          <a:p>
            <a:r>
              <a:rPr lang="pl-PL" sz="700" dirty="0"/>
              <a:t>   // 1. </a:t>
            </a:r>
            <a:r>
              <a:rPr lang="pl-PL" sz="700" dirty="0" err="1"/>
              <a:t>Upload</a:t>
            </a:r>
            <a:r>
              <a:rPr lang="pl-PL" sz="700" dirty="0"/>
              <a:t> a file, file </a:t>
            </a:r>
            <a:r>
              <a:rPr lang="pl-PL" sz="700" dirty="0" err="1"/>
              <a:t>name</a:t>
            </a:r>
            <a:r>
              <a:rPr lang="pl-PL" sz="700" dirty="0"/>
              <a:t> </a:t>
            </a:r>
            <a:r>
              <a:rPr lang="pl-PL" sz="700" dirty="0" err="1"/>
              <a:t>is</a:t>
            </a:r>
            <a:r>
              <a:rPr lang="pl-PL" sz="700" dirty="0"/>
              <a:t> </a:t>
            </a:r>
            <a:r>
              <a:rPr lang="pl-PL" sz="700" dirty="0" err="1"/>
              <a:t>used</a:t>
            </a:r>
            <a:r>
              <a:rPr lang="pl-PL" sz="700" dirty="0"/>
              <a:t> as the </a:t>
            </a:r>
            <a:r>
              <a:rPr lang="pl-PL" sz="700" dirty="0" err="1"/>
              <a:t>object</a:t>
            </a:r>
            <a:r>
              <a:rPr lang="pl-PL" sz="700" dirty="0"/>
              <a:t> </a:t>
            </a:r>
            <a:r>
              <a:rPr lang="pl-PL" sz="700" dirty="0" err="1"/>
              <a:t>key</a:t>
            </a:r>
            <a:r>
              <a:rPr lang="pl-PL" sz="700" dirty="0"/>
              <a:t> </a:t>
            </a:r>
            <a:r>
              <a:rPr lang="pl-PL" sz="700" dirty="0" err="1"/>
              <a:t>name</a:t>
            </a:r>
            <a:r>
              <a:rPr lang="pl-PL" sz="700" dirty="0"/>
              <a:t>.</a:t>
            </a:r>
          </a:p>
          <a:p>
            <a:r>
              <a:rPr lang="pl-PL" sz="700" dirty="0"/>
              <a:t>   </a:t>
            </a:r>
            <a:r>
              <a:rPr lang="pl-PL" sz="700" dirty="0" err="1"/>
              <a:t>fileTransferUtility.Upload</a:t>
            </a:r>
            <a:r>
              <a:rPr lang="pl-PL" sz="700" dirty="0"/>
              <a:t>(</a:t>
            </a:r>
            <a:r>
              <a:rPr lang="pl-PL" sz="700" dirty="0" err="1"/>
              <a:t>filePath</a:t>
            </a:r>
            <a:r>
              <a:rPr lang="pl-PL" sz="700" dirty="0"/>
              <a:t>, </a:t>
            </a:r>
            <a:r>
              <a:rPr lang="pl-PL" sz="700" dirty="0" err="1"/>
              <a:t>existingBucketName</a:t>
            </a:r>
            <a:r>
              <a:rPr lang="pl-PL" sz="700" dirty="0"/>
              <a:t>);</a:t>
            </a:r>
          </a:p>
          <a:p>
            <a:r>
              <a:rPr lang="pl-PL" sz="700" dirty="0"/>
              <a:t>   </a:t>
            </a:r>
            <a:r>
              <a:rPr lang="pl-PL" sz="700" dirty="0" err="1"/>
              <a:t>Console.WriteLine</a:t>
            </a:r>
            <a:r>
              <a:rPr lang="pl-PL" sz="700" dirty="0"/>
              <a:t>("</a:t>
            </a:r>
            <a:r>
              <a:rPr lang="pl-PL" sz="700" dirty="0" err="1"/>
              <a:t>Upload</a:t>
            </a:r>
            <a:r>
              <a:rPr lang="pl-PL" sz="700" dirty="0"/>
              <a:t> 1 </a:t>
            </a:r>
            <a:r>
              <a:rPr lang="pl-PL" sz="700" dirty="0" err="1"/>
              <a:t>completed</a:t>
            </a:r>
            <a:r>
              <a:rPr lang="pl-PL" sz="700" dirty="0"/>
              <a:t>");</a:t>
            </a:r>
          </a:p>
          <a:p>
            <a:endParaRPr lang="pl-PL" sz="700" dirty="0"/>
          </a:p>
          <a:p>
            <a:r>
              <a:rPr lang="pl-PL" sz="700" dirty="0"/>
              <a:t>   // 2. </a:t>
            </a:r>
            <a:r>
              <a:rPr lang="pl-PL" sz="700" dirty="0" err="1"/>
              <a:t>Specify</a:t>
            </a:r>
            <a:r>
              <a:rPr lang="pl-PL" sz="700" dirty="0"/>
              <a:t> </a:t>
            </a:r>
            <a:r>
              <a:rPr lang="pl-PL" sz="700" dirty="0" err="1"/>
              <a:t>object</a:t>
            </a:r>
            <a:r>
              <a:rPr lang="pl-PL" sz="700" dirty="0"/>
              <a:t> </a:t>
            </a:r>
            <a:r>
              <a:rPr lang="pl-PL" sz="700" dirty="0" err="1"/>
              <a:t>key</a:t>
            </a:r>
            <a:r>
              <a:rPr lang="pl-PL" sz="700" dirty="0"/>
              <a:t> </a:t>
            </a:r>
            <a:r>
              <a:rPr lang="pl-PL" sz="700" dirty="0" err="1"/>
              <a:t>name</a:t>
            </a:r>
            <a:r>
              <a:rPr lang="pl-PL" sz="700" dirty="0"/>
              <a:t> </a:t>
            </a:r>
            <a:r>
              <a:rPr lang="pl-PL" sz="700" dirty="0" err="1"/>
              <a:t>explicitly</a:t>
            </a:r>
            <a:r>
              <a:rPr lang="pl-PL" sz="700" dirty="0"/>
              <a:t>.</a:t>
            </a:r>
          </a:p>
          <a:p>
            <a:r>
              <a:rPr lang="pl-PL" sz="700" dirty="0"/>
              <a:t>   </a:t>
            </a:r>
            <a:r>
              <a:rPr lang="pl-PL" sz="700" dirty="0" err="1"/>
              <a:t>fileTransferUtility.Upload</a:t>
            </a:r>
            <a:r>
              <a:rPr lang="pl-PL" sz="700" dirty="0"/>
              <a:t>(</a:t>
            </a:r>
            <a:r>
              <a:rPr lang="pl-PL" sz="700" dirty="0" err="1"/>
              <a:t>filePath,existingBucketName</a:t>
            </a:r>
            <a:r>
              <a:rPr lang="pl-PL" sz="700" dirty="0"/>
              <a:t>, </a:t>
            </a:r>
            <a:r>
              <a:rPr lang="pl-PL" sz="700" dirty="0" err="1"/>
              <a:t>keyName</a:t>
            </a:r>
            <a:r>
              <a:rPr lang="pl-PL" sz="700" dirty="0"/>
              <a:t>);</a:t>
            </a:r>
          </a:p>
          <a:p>
            <a:r>
              <a:rPr lang="pl-PL" sz="700" dirty="0"/>
              <a:t>   </a:t>
            </a:r>
            <a:r>
              <a:rPr lang="pl-PL" sz="700" dirty="0" err="1"/>
              <a:t>Console.WriteLine</a:t>
            </a:r>
            <a:r>
              <a:rPr lang="pl-PL" sz="700" dirty="0"/>
              <a:t>("</a:t>
            </a:r>
            <a:r>
              <a:rPr lang="pl-PL" sz="700" dirty="0" err="1"/>
              <a:t>Upload</a:t>
            </a:r>
            <a:r>
              <a:rPr lang="pl-PL" sz="700" dirty="0"/>
              <a:t> 2 </a:t>
            </a:r>
            <a:r>
              <a:rPr lang="pl-PL" sz="700" dirty="0" err="1"/>
              <a:t>completed</a:t>
            </a:r>
            <a:r>
              <a:rPr lang="pl-PL" sz="700" dirty="0"/>
              <a:t>");</a:t>
            </a:r>
          </a:p>
          <a:p>
            <a:endParaRPr lang="pl-PL" sz="700" dirty="0"/>
          </a:p>
          <a:p>
            <a:r>
              <a:rPr lang="pl-PL" sz="700" dirty="0"/>
              <a:t>   // 3. </a:t>
            </a:r>
            <a:r>
              <a:rPr lang="pl-PL" sz="700" dirty="0" err="1"/>
              <a:t>Upload</a:t>
            </a:r>
            <a:r>
              <a:rPr lang="pl-PL" sz="700" dirty="0"/>
              <a:t> data from a </a:t>
            </a:r>
            <a:r>
              <a:rPr lang="pl-PL" sz="700" dirty="0" err="1"/>
              <a:t>type</a:t>
            </a:r>
            <a:r>
              <a:rPr lang="pl-PL" sz="700" dirty="0"/>
              <a:t> of </a:t>
            </a:r>
            <a:r>
              <a:rPr lang="pl-PL" sz="700" dirty="0" err="1"/>
              <a:t>System.IO.Stream</a:t>
            </a:r>
            <a:r>
              <a:rPr lang="pl-PL" sz="700" dirty="0"/>
              <a:t>.</a:t>
            </a:r>
          </a:p>
          <a:p>
            <a:r>
              <a:rPr lang="pl-PL" sz="700" dirty="0"/>
              <a:t>   </a:t>
            </a:r>
            <a:r>
              <a:rPr lang="pl-PL" sz="700" dirty="0" err="1"/>
              <a:t>using</a:t>
            </a:r>
            <a:r>
              <a:rPr lang="pl-PL" sz="700" dirty="0"/>
              <a:t> (</a:t>
            </a:r>
            <a:r>
              <a:rPr lang="pl-PL" sz="700" dirty="0" err="1"/>
              <a:t>FileStream</a:t>
            </a:r>
            <a:r>
              <a:rPr lang="pl-PL" sz="700" dirty="0"/>
              <a:t> </a:t>
            </a:r>
            <a:r>
              <a:rPr lang="pl-PL" sz="700" dirty="0" err="1"/>
              <a:t>fileToUpload</a:t>
            </a:r>
            <a:r>
              <a:rPr lang="pl-PL" sz="700" dirty="0"/>
              <a:t> = </a:t>
            </a:r>
          </a:p>
          <a:p>
            <a:r>
              <a:rPr lang="pl-PL" sz="700" dirty="0"/>
              <a:t>              </a:t>
            </a:r>
            <a:r>
              <a:rPr lang="pl-PL" sz="700" dirty="0" err="1"/>
              <a:t>new</a:t>
            </a:r>
            <a:r>
              <a:rPr lang="pl-PL" sz="700" dirty="0"/>
              <a:t> </a:t>
            </a:r>
            <a:r>
              <a:rPr lang="pl-PL" sz="700" dirty="0" err="1"/>
              <a:t>FileStream</a:t>
            </a:r>
            <a:r>
              <a:rPr lang="pl-PL" sz="700" dirty="0"/>
              <a:t>(</a:t>
            </a:r>
            <a:r>
              <a:rPr lang="pl-PL" sz="700" dirty="0" err="1"/>
              <a:t>filePath</a:t>
            </a:r>
            <a:r>
              <a:rPr lang="pl-PL" sz="700" dirty="0"/>
              <a:t>, </a:t>
            </a:r>
            <a:r>
              <a:rPr lang="pl-PL" sz="700" dirty="0" err="1"/>
              <a:t>FileMode.Open</a:t>
            </a:r>
            <a:r>
              <a:rPr lang="pl-PL" sz="700" dirty="0"/>
              <a:t>, </a:t>
            </a:r>
            <a:r>
              <a:rPr lang="pl-PL" sz="700" dirty="0" err="1"/>
              <a:t>FileAccess.Read</a:t>
            </a:r>
            <a:r>
              <a:rPr lang="pl-PL" sz="700" dirty="0"/>
              <a:t>)){</a:t>
            </a:r>
          </a:p>
          <a:p>
            <a:r>
              <a:rPr lang="pl-PL" sz="700" dirty="0"/>
              <a:t>      </a:t>
            </a:r>
            <a:r>
              <a:rPr lang="pl-PL" sz="700" dirty="0" err="1"/>
              <a:t>fileTransferUtility.Upload</a:t>
            </a:r>
            <a:r>
              <a:rPr lang="pl-PL" sz="700" dirty="0"/>
              <a:t>(</a:t>
            </a:r>
            <a:r>
              <a:rPr lang="pl-PL" sz="700" dirty="0" err="1"/>
              <a:t>fileToUpload,existingBucketName</a:t>
            </a:r>
            <a:r>
              <a:rPr lang="pl-PL" sz="700" dirty="0"/>
              <a:t>, </a:t>
            </a:r>
            <a:r>
              <a:rPr lang="pl-PL" sz="700" dirty="0" err="1"/>
              <a:t>keyName</a:t>
            </a:r>
            <a:r>
              <a:rPr lang="pl-PL" sz="700" dirty="0"/>
              <a:t>);</a:t>
            </a:r>
          </a:p>
          <a:p>
            <a:r>
              <a:rPr lang="pl-PL" sz="700" dirty="0"/>
              <a:t>   }</a:t>
            </a:r>
          </a:p>
          <a:p>
            <a:r>
              <a:rPr lang="pl-PL" sz="700" dirty="0"/>
              <a:t>   </a:t>
            </a:r>
            <a:r>
              <a:rPr lang="pl-PL" sz="700" dirty="0" err="1"/>
              <a:t>Console.WriteLine</a:t>
            </a:r>
            <a:r>
              <a:rPr lang="pl-PL" sz="700" dirty="0"/>
              <a:t>("</a:t>
            </a:r>
            <a:r>
              <a:rPr lang="pl-PL" sz="700" dirty="0" err="1"/>
              <a:t>Upload</a:t>
            </a:r>
            <a:r>
              <a:rPr lang="pl-PL" sz="700" dirty="0"/>
              <a:t> 3 </a:t>
            </a:r>
            <a:r>
              <a:rPr lang="pl-PL" sz="700" dirty="0" err="1"/>
              <a:t>completed</a:t>
            </a:r>
            <a:r>
              <a:rPr lang="pl-PL" sz="700" dirty="0"/>
              <a:t>");</a:t>
            </a:r>
          </a:p>
          <a:p>
            <a:endParaRPr lang="pl-PL" sz="700" dirty="0"/>
          </a:p>
          <a:p>
            <a:r>
              <a:rPr lang="pl-PL" sz="700" dirty="0"/>
              <a:t>   // 4.Specify </a:t>
            </a:r>
            <a:r>
              <a:rPr lang="pl-PL" sz="700" dirty="0" err="1"/>
              <a:t>advanced</a:t>
            </a:r>
            <a:r>
              <a:rPr lang="pl-PL" sz="700" dirty="0"/>
              <a:t> </a:t>
            </a:r>
            <a:r>
              <a:rPr lang="pl-PL" sz="700" dirty="0" err="1"/>
              <a:t>settings</a:t>
            </a:r>
            <a:r>
              <a:rPr lang="pl-PL" sz="700" dirty="0"/>
              <a:t>/</a:t>
            </a:r>
            <a:r>
              <a:rPr lang="pl-PL" sz="700" dirty="0" err="1"/>
              <a:t>options</a:t>
            </a:r>
            <a:r>
              <a:rPr lang="pl-PL" sz="700" dirty="0"/>
              <a:t>.</a:t>
            </a:r>
          </a:p>
          <a:p>
            <a:r>
              <a:rPr lang="pl-PL" sz="700" dirty="0"/>
              <a:t>   </a:t>
            </a:r>
            <a:r>
              <a:rPr lang="pl-PL" sz="700" dirty="0" err="1"/>
              <a:t>TransferUtilityUploadRequest</a:t>
            </a:r>
            <a:r>
              <a:rPr lang="pl-PL" sz="700" dirty="0"/>
              <a:t> </a:t>
            </a:r>
            <a:r>
              <a:rPr lang="pl-PL" sz="700" dirty="0" err="1"/>
              <a:t>fileTransferUtilityRequest</a:t>
            </a:r>
            <a:r>
              <a:rPr lang="pl-PL" sz="700" dirty="0"/>
              <a:t> = </a:t>
            </a:r>
          </a:p>
          <a:p>
            <a:r>
              <a:rPr lang="pl-PL" sz="700" dirty="0"/>
              <a:t>      </a:t>
            </a:r>
            <a:r>
              <a:rPr lang="pl-PL" sz="700" dirty="0" err="1"/>
              <a:t>new</a:t>
            </a:r>
            <a:r>
              <a:rPr lang="pl-PL" sz="700" dirty="0"/>
              <a:t> </a:t>
            </a:r>
            <a:r>
              <a:rPr lang="pl-PL" sz="700" dirty="0" err="1"/>
              <a:t>TransferUtilityUploadRequest</a:t>
            </a:r>
            <a:r>
              <a:rPr lang="pl-PL" sz="700" dirty="0"/>
              <a:t>{</a:t>
            </a:r>
          </a:p>
          <a:p>
            <a:r>
              <a:rPr lang="pl-PL" sz="700" dirty="0"/>
              <a:t>      </a:t>
            </a:r>
            <a:r>
              <a:rPr lang="pl-PL" sz="700" dirty="0" err="1"/>
              <a:t>BucketName</a:t>
            </a:r>
            <a:r>
              <a:rPr lang="pl-PL" sz="700" dirty="0"/>
              <a:t> = </a:t>
            </a:r>
            <a:r>
              <a:rPr lang="pl-PL" sz="700" dirty="0" err="1"/>
              <a:t>existingBucketName</a:t>
            </a:r>
            <a:r>
              <a:rPr lang="pl-PL" sz="700" dirty="0"/>
              <a:t>,</a:t>
            </a:r>
          </a:p>
          <a:p>
            <a:r>
              <a:rPr lang="pl-PL" sz="700" dirty="0"/>
              <a:t>      </a:t>
            </a:r>
            <a:r>
              <a:rPr lang="pl-PL" sz="700" dirty="0" err="1"/>
              <a:t>FilePath</a:t>
            </a:r>
            <a:r>
              <a:rPr lang="pl-PL" sz="700" dirty="0"/>
              <a:t> = </a:t>
            </a:r>
            <a:r>
              <a:rPr lang="pl-PL" sz="700" dirty="0" err="1"/>
              <a:t>filePath</a:t>
            </a:r>
            <a:r>
              <a:rPr lang="pl-PL" sz="700" dirty="0"/>
              <a:t>,</a:t>
            </a:r>
          </a:p>
          <a:p>
            <a:r>
              <a:rPr lang="pl-PL" sz="700" dirty="0"/>
              <a:t>      </a:t>
            </a:r>
            <a:r>
              <a:rPr lang="pl-PL" sz="700" dirty="0" err="1"/>
              <a:t>StorageClass</a:t>
            </a:r>
            <a:r>
              <a:rPr lang="pl-PL" sz="700" dirty="0"/>
              <a:t> = S3StorageClass.ReducedRedundancy,</a:t>
            </a:r>
          </a:p>
          <a:p>
            <a:r>
              <a:rPr lang="pl-PL" sz="700" dirty="0"/>
              <a:t>      </a:t>
            </a:r>
            <a:r>
              <a:rPr lang="pl-PL" sz="700" dirty="0" err="1"/>
              <a:t>PartSize</a:t>
            </a:r>
            <a:r>
              <a:rPr lang="pl-PL" sz="700" dirty="0"/>
              <a:t> = 6291456, // 6 MB.</a:t>
            </a:r>
          </a:p>
          <a:p>
            <a:r>
              <a:rPr lang="pl-PL" sz="700" dirty="0"/>
              <a:t>      </a:t>
            </a:r>
            <a:r>
              <a:rPr lang="pl-PL" sz="700" dirty="0" err="1"/>
              <a:t>Key</a:t>
            </a:r>
            <a:r>
              <a:rPr lang="pl-PL" sz="700" dirty="0"/>
              <a:t> = </a:t>
            </a:r>
            <a:r>
              <a:rPr lang="pl-PL" sz="700" dirty="0" err="1"/>
              <a:t>keyName</a:t>
            </a:r>
            <a:r>
              <a:rPr lang="pl-PL" sz="700" dirty="0"/>
              <a:t>,</a:t>
            </a:r>
          </a:p>
          <a:p>
            <a:r>
              <a:rPr lang="pl-PL" sz="700" dirty="0"/>
              <a:t>      </a:t>
            </a:r>
            <a:r>
              <a:rPr lang="pl-PL" sz="700" dirty="0" err="1"/>
              <a:t>CannedACL</a:t>
            </a:r>
            <a:r>
              <a:rPr lang="pl-PL" sz="700" dirty="0"/>
              <a:t> = S3CannedACL.PublicRead</a:t>
            </a:r>
          </a:p>
          <a:p>
            <a:r>
              <a:rPr lang="pl-PL" sz="700" dirty="0"/>
              <a:t>   };</a:t>
            </a:r>
          </a:p>
          <a:p>
            <a:r>
              <a:rPr lang="pl-PL" sz="700" dirty="0"/>
              <a:t>   </a:t>
            </a:r>
            <a:r>
              <a:rPr lang="pl-PL" sz="700" dirty="0" err="1"/>
              <a:t>fileTransferUtilityRequest.Metadata.Add</a:t>
            </a:r>
            <a:r>
              <a:rPr lang="pl-PL" sz="700" dirty="0"/>
              <a:t>("param1", "Value1");</a:t>
            </a:r>
          </a:p>
          <a:p>
            <a:r>
              <a:rPr lang="pl-PL" sz="700" dirty="0"/>
              <a:t>   </a:t>
            </a:r>
            <a:r>
              <a:rPr lang="pl-PL" sz="700" dirty="0" err="1"/>
              <a:t>fileTransferUtilityRequest.Metadata.Add</a:t>
            </a:r>
            <a:r>
              <a:rPr lang="pl-PL" sz="700" dirty="0"/>
              <a:t>("param2", "Value2");</a:t>
            </a:r>
          </a:p>
          <a:p>
            <a:r>
              <a:rPr lang="pl-PL" sz="700" dirty="0"/>
              <a:t>   </a:t>
            </a:r>
            <a:r>
              <a:rPr lang="pl-PL" sz="700" dirty="0" err="1"/>
              <a:t>fileTransferUtility.Upload</a:t>
            </a:r>
            <a:r>
              <a:rPr lang="pl-PL" sz="700" dirty="0"/>
              <a:t>(</a:t>
            </a:r>
            <a:r>
              <a:rPr lang="pl-PL" sz="700" dirty="0" err="1"/>
              <a:t>fileTransferUtilityRequest</a:t>
            </a:r>
            <a:r>
              <a:rPr lang="pl-PL" sz="700" dirty="0"/>
              <a:t>);</a:t>
            </a:r>
          </a:p>
          <a:p>
            <a:r>
              <a:rPr lang="pl-PL" sz="700" dirty="0"/>
              <a:t>   </a:t>
            </a:r>
            <a:r>
              <a:rPr lang="pl-PL" sz="700" dirty="0" err="1"/>
              <a:t>Console.WriteLine</a:t>
            </a:r>
            <a:r>
              <a:rPr lang="pl-PL" sz="700" dirty="0"/>
              <a:t>("</a:t>
            </a:r>
            <a:r>
              <a:rPr lang="pl-PL" sz="700" dirty="0" err="1"/>
              <a:t>Upload</a:t>
            </a:r>
            <a:r>
              <a:rPr lang="pl-PL" sz="700" dirty="0"/>
              <a:t> 4 </a:t>
            </a:r>
            <a:r>
              <a:rPr lang="pl-PL" sz="700" dirty="0" err="1"/>
              <a:t>completed</a:t>
            </a:r>
            <a:r>
              <a:rPr lang="pl-PL" sz="700" dirty="0"/>
              <a:t>");</a:t>
            </a:r>
          </a:p>
          <a:p>
            <a:r>
              <a:rPr lang="pl-PL" sz="700" dirty="0"/>
              <a:t>            }</a:t>
            </a:r>
          </a:p>
          <a:p>
            <a:r>
              <a:rPr lang="pl-PL" sz="700" dirty="0"/>
              <a:t>   </a:t>
            </a:r>
            <a:r>
              <a:rPr lang="pl-PL" sz="700" dirty="0" err="1"/>
              <a:t>catch</a:t>
            </a:r>
            <a:r>
              <a:rPr lang="pl-PL" sz="700" dirty="0"/>
              <a:t> (AmazonS3Exception s3Exception){</a:t>
            </a:r>
          </a:p>
          <a:p>
            <a:r>
              <a:rPr lang="pl-PL" sz="700" dirty="0"/>
              <a:t>      </a:t>
            </a:r>
            <a:r>
              <a:rPr lang="pl-PL" sz="700" dirty="0" err="1"/>
              <a:t>Console.WriteLine</a:t>
            </a:r>
            <a:r>
              <a:rPr lang="pl-PL" sz="700" dirty="0"/>
              <a:t>(s3Exception.Message,</a:t>
            </a:r>
          </a:p>
          <a:p>
            <a:r>
              <a:rPr lang="pl-PL" sz="700" dirty="0"/>
              <a:t>      s3Exception.InnerException);</a:t>
            </a:r>
          </a:p>
          <a:p>
            <a:r>
              <a:rPr lang="pl-PL" sz="700" dirty="0"/>
              <a:t>   }</a:t>
            </a:r>
          </a:p>
          <a:p>
            <a:r>
              <a:rPr lang="pl-PL" sz="700" dirty="0"/>
              <a:t>}</a:t>
            </a:r>
          </a:p>
        </p:txBody>
      </p:sp>
    </p:spTree>
    <p:extLst>
      <p:ext uri="{BB962C8B-B14F-4D97-AF65-F5344CB8AC3E}">
        <p14:creationId xmlns:p14="http://schemas.microsoft.com/office/powerpoint/2010/main" val="50208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Parallelizing GETs</a:t>
            </a:r>
          </a:p>
        </p:txBody>
      </p:sp>
      <p:sp>
        <p:nvSpPr>
          <p:cNvPr id="3" name="Content Placeholder 2"/>
          <p:cNvSpPr>
            <a:spLocks noGrp="1"/>
          </p:cNvSpPr>
          <p:nvPr>
            <p:ph idx="1"/>
          </p:nvPr>
        </p:nvSpPr>
        <p:spPr>
          <a:xfrm>
            <a:off x="336789" y="777215"/>
            <a:ext cx="8441451" cy="3159280"/>
          </a:xfrm>
        </p:spPr>
        <p:txBody>
          <a:bodyPr>
            <a:normAutofit/>
          </a:bodyPr>
          <a:lstStyle/>
          <a:p>
            <a:r>
              <a:rPr lang="en-US" sz="2000" dirty="0"/>
              <a:t>Use range-based GETs to multithread</a:t>
            </a:r>
          </a:p>
          <a:p>
            <a:pPr lvl="1"/>
            <a:r>
              <a:rPr lang="en-US" sz="1100" dirty="0"/>
              <a:t>Compensates for unreliable networks</a:t>
            </a:r>
          </a:p>
          <a:p>
            <a:pPr lvl="1"/>
            <a:r>
              <a:rPr lang="en-US" sz="1100" dirty="0"/>
              <a:t>Align your ranges with your parts!</a:t>
            </a:r>
            <a:endParaRPr lang="en-US" sz="2400" dirty="0"/>
          </a:p>
          <a:p>
            <a:r>
              <a:rPr lang="en-US" sz="1800" dirty="0"/>
              <a:t>Use parallel LIST when you need a sequential list of your keys</a:t>
            </a:r>
          </a:p>
          <a:p>
            <a:r>
              <a:rPr lang="en-US" sz="1800" dirty="0"/>
              <a:t>Use secondary indexes</a:t>
            </a:r>
          </a:p>
          <a:p>
            <a:pPr lvl="1"/>
            <a:r>
              <a:rPr lang="en-US" sz="1100" dirty="0"/>
              <a:t>You have to build and maintain it yourself</a:t>
            </a:r>
          </a:p>
          <a:p>
            <a:endParaRPr lang="en-US" sz="1800" dirty="0"/>
          </a:p>
          <a:p>
            <a:endParaRPr lang="en-US" sz="1800" dirty="0"/>
          </a:p>
          <a:p>
            <a:endParaRPr lang="en-US" sz="1800" dirty="0"/>
          </a:p>
          <a:p>
            <a:endParaRPr lang="en-US" sz="1800" dirty="0"/>
          </a:p>
          <a:p>
            <a:endParaRPr lang="en-US" sz="1800" dirty="0"/>
          </a:p>
          <a:p>
            <a:endParaRPr lang="en-US" sz="1800" dirty="0"/>
          </a:p>
        </p:txBody>
      </p:sp>
      <p:sp>
        <p:nvSpPr>
          <p:cNvPr id="9" name="TextBox 8"/>
          <p:cNvSpPr txBox="1"/>
          <p:nvPr/>
        </p:nvSpPr>
        <p:spPr>
          <a:xfrm>
            <a:off x="1059678" y="2743200"/>
            <a:ext cx="6759526" cy="1615827"/>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defPPr>
              <a:defRPr lang="en-US"/>
            </a:defPPr>
            <a:lvl1pPr>
              <a:defRPr sz="700">
                <a:latin typeface="Courier New"/>
                <a:cs typeface="Courier New"/>
              </a:defRPr>
            </a:lvl1pPr>
          </a:lstStyle>
          <a:p>
            <a:r>
              <a:rPr lang="pl-PL" sz="1100" dirty="0"/>
              <a:t>AmazonS3 s3Client = </a:t>
            </a:r>
            <a:r>
              <a:rPr lang="pl-PL" sz="1100" dirty="0" err="1"/>
              <a:t>new</a:t>
            </a:r>
            <a:r>
              <a:rPr lang="pl-PL" sz="1100" dirty="0"/>
              <a:t> AmazonS3Client(</a:t>
            </a:r>
            <a:r>
              <a:rPr lang="pl-PL" sz="1100" dirty="0" err="1"/>
              <a:t>new</a:t>
            </a:r>
            <a:r>
              <a:rPr lang="pl-PL" sz="1100" dirty="0"/>
              <a:t> </a:t>
            </a:r>
            <a:r>
              <a:rPr lang="pl-PL" sz="1100" dirty="0" err="1"/>
              <a:t>ProfileCredentialsProvider</a:t>
            </a:r>
            <a:r>
              <a:rPr lang="pl-PL" sz="1100" dirty="0"/>
              <a:t>());        </a:t>
            </a:r>
          </a:p>
          <a:p>
            <a:endParaRPr lang="pl-PL" sz="1100" dirty="0"/>
          </a:p>
          <a:p>
            <a:r>
              <a:rPr lang="pl-PL" sz="1100" dirty="0" err="1"/>
              <a:t>GetObjectRequest</a:t>
            </a:r>
            <a:r>
              <a:rPr lang="pl-PL" sz="1100" dirty="0"/>
              <a:t> </a:t>
            </a:r>
            <a:r>
              <a:rPr lang="pl-PL" sz="1100" dirty="0" err="1"/>
              <a:t>rangeObjectRequest</a:t>
            </a:r>
            <a:r>
              <a:rPr lang="pl-PL" sz="1100" dirty="0"/>
              <a:t> = </a:t>
            </a:r>
            <a:r>
              <a:rPr lang="pl-PL" sz="1100" dirty="0" err="1"/>
              <a:t>new</a:t>
            </a:r>
            <a:r>
              <a:rPr lang="pl-PL" sz="1100" dirty="0"/>
              <a:t> </a:t>
            </a:r>
            <a:r>
              <a:rPr lang="pl-PL" sz="1100" dirty="0" err="1"/>
              <a:t>GetObjectRequest</a:t>
            </a:r>
            <a:r>
              <a:rPr lang="pl-PL" sz="1100" dirty="0"/>
              <a:t>(</a:t>
            </a:r>
            <a:r>
              <a:rPr lang="pl-PL" sz="1100" dirty="0" err="1"/>
              <a:t>bucketName</a:t>
            </a:r>
            <a:r>
              <a:rPr lang="pl-PL" sz="1100" dirty="0"/>
              <a:t>, </a:t>
            </a:r>
            <a:r>
              <a:rPr lang="pl-PL" sz="1100" dirty="0" err="1"/>
              <a:t>key</a:t>
            </a:r>
            <a:r>
              <a:rPr lang="pl-PL" sz="1100" dirty="0"/>
              <a:t>);</a:t>
            </a:r>
          </a:p>
          <a:p>
            <a:r>
              <a:rPr lang="pl-PL" sz="1100" dirty="0" err="1"/>
              <a:t>rangeObjectRequest.setRange</a:t>
            </a:r>
            <a:r>
              <a:rPr lang="pl-PL" sz="1100" dirty="0"/>
              <a:t>(0, 10); // </a:t>
            </a:r>
            <a:r>
              <a:rPr lang="pl-PL" sz="1100" dirty="0" err="1"/>
              <a:t>retrieve</a:t>
            </a:r>
            <a:r>
              <a:rPr lang="pl-PL" sz="1100" dirty="0"/>
              <a:t> 1st 10 </a:t>
            </a:r>
            <a:r>
              <a:rPr lang="pl-PL" sz="1100" dirty="0" err="1"/>
              <a:t>bytes</a:t>
            </a:r>
            <a:r>
              <a:rPr lang="pl-PL" sz="1100" dirty="0"/>
              <a:t>.</a:t>
            </a:r>
          </a:p>
          <a:p>
            <a:r>
              <a:rPr lang="pl-PL" sz="1100" dirty="0"/>
              <a:t>S3Object </a:t>
            </a:r>
            <a:r>
              <a:rPr lang="pl-PL" sz="1100" dirty="0" err="1"/>
              <a:t>objectPortion</a:t>
            </a:r>
            <a:r>
              <a:rPr lang="pl-PL" sz="1100" dirty="0"/>
              <a:t> = s3Client.getObject(</a:t>
            </a:r>
            <a:r>
              <a:rPr lang="pl-PL" sz="1100" dirty="0" err="1"/>
              <a:t>rangeObjectRequest</a:t>
            </a:r>
            <a:r>
              <a:rPr lang="pl-PL" sz="1100" dirty="0"/>
              <a:t>);</a:t>
            </a:r>
          </a:p>
          <a:p>
            <a:endParaRPr lang="pl-PL" sz="1100" dirty="0"/>
          </a:p>
          <a:p>
            <a:r>
              <a:rPr lang="pl-PL" sz="1100" dirty="0" err="1"/>
              <a:t>InputStream</a:t>
            </a:r>
            <a:r>
              <a:rPr lang="pl-PL" sz="1100" dirty="0"/>
              <a:t> </a:t>
            </a:r>
            <a:r>
              <a:rPr lang="pl-PL" sz="1100" dirty="0" err="1"/>
              <a:t>objectData</a:t>
            </a:r>
            <a:r>
              <a:rPr lang="pl-PL" sz="1100" dirty="0"/>
              <a:t> = </a:t>
            </a:r>
            <a:r>
              <a:rPr lang="pl-PL" sz="1100" dirty="0" err="1"/>
              <a:t>objectPortion.getObjectContent</a:t>
            </a:r>
            <a:r>
              <a:rPr lang="pl-PL" sz="1100" dirty="0"/>
              <a:t>();</a:t>
            </a:r>
          </a:p>
          <a:p>
            <a:r>
              <a:rPr lang="pl-PL" sz="1100" dirty="0"/>
              <a:t>// </a:t>
            </a:r>
            <a:r>
              <a:rPr lang="pl-PL" sz="1100" dirty="0" err="1"/>
              <a:t>Process</a:t>
            </a:r>
            <a:r>
              <a:rPr lang="pl-PL" sz="1100" dirty="0"/>
              <a:t> the </a:t>
            </a:r>
            <a:r>
              <a:rPr lang="pl-PL" sz="1100" dirty="0" err="1"/>
              <a:t>objectData</a:t>
            </a:r>
            <a:r>
              <a:rPr lang="pl-PL" sz="1100" dirty="0"/>
              <a:t> </a:t>
            </a:r>
            <a:r>
              <a:rPr lang="pl-PL" sz="1100" dirty="0" err="1"/>
              <a:t>stream</a:t>
            </a:r>
            <a:r>
              <a:rPr lang="pl-PL" sz="1100" dirty="0"/>
              <a:t>.</a:t>
            </a:r>
          </a:p>
          <a:p>
            <a:r>
              <a:rPr lang="pl-PL" sz="1100" dirty="0" err="1"/>
              <a:t>objectData.close</a:t>
            </a:r>
            <a:r>
              <a:rPr lang="pl-PL" sz="1100" dirty="0"/>
              <a:t>();</a:t>
            </a:r>
          </a:p>
        </p:txBody>
      </p:sp>
    </p:spTree>
    <p:extLst>
      <p:ext uri="{BB962C8B-B14F-4D97-AF65-F5344CB8AC3E}">
        <p14:creationId xmlns:p14="http://schemas.microsoft.com/office/powerpoint/2010/main" val="4246404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Creating Signed URLs</a:t>
            </a:r>
          </a:p>
        </p:txBody>
      </p:sp>
      <p:sp>
        <p:nvSpPr>
          <p:cNvPr id="3" name="Content Placeholder 2"/>
          <p:cNvSpPr>
            <a:spLocks noGrp="1"/>
          </p:cNvSpPr>
          <p:nvPr>
            <p:ph idx="1"/>
          </p:nvPr>
        </p:nvSpPr>
        <p:spPr>
          <a:xfrm>
            <a:off x="73307" y="725629"/>
            <a:ext cx="3401414" cy="3937812"/>
          </a:xfrm>
        </p:spPr>
        <p:txBody>
          <a:bodyPr>
            <a:normAutofit/>
          </a:bodyPr>
          <a:lstStyle/>
          <a:p>
            <a:r>
              <a:rPr lang="en-US" sz="1800" dirty="0"/>
              <a:t>As-needed short-term access to S3 resources</a:t>
            </a:r>
          </a:p>
          <a:p>
            <a:r>
              <a:rPr lang="en-US" sz="1800" dirty="0"/>
              <a:t>To share objects without distributing keys you can use the SDK</a:t>
            </a:r>
          </a:p>
          <a:p>
            <a:r>
              <a:rPr lang="en-US" sz="1800" dirty="0"/>
              <a:t>Parameters:</a:t>
            </a:r>
          </a:p>
          <a:p>
            <a:pPr lvl="1"/>
            <a:r>
              <a:rPr lang="en-US" sz="1000" dirty="0"/>
              <a:t>Security credentials</a:t>
            </a:r>
          </a:p>
          <a:p>
            <a:pPr lvl="1"/>
            <a:r>
              <a:rPr lang="en-US" sz="1000" dirty="0"/>
              <a:t>Bucket name</a:t>
            </a:r>
          </a:p>
          <a:p>
            <a:pPr lvl="1"/>
            <a:r>
              <a:rPr lang="en-US" sz="1000" dirty="0"/>
              <a:t>Object key</a:t>
            </a:r>
          </a:p>
          <a:p>
            <a:pPr lvl="1"/>
            <a:r>
              <a:rPr lang="en-US" sz="1000" dirty="0"/>
              <a:t>HTTP Method</a:t>
            </a:r>
          </a:p>
          <a:p>
            <a:pPr lvl="1"/>
            <a:r>
              <a:rPr lang="en-US" sz="1000" dirty="0"/>
              <a:t>Expiration date/time</a:t>
            </a:r>
          </a:p>
          <a:p>
            <a:pPr lvl="1"/>
            <a:r>
              <a:rPr lang="en-US" sz="1000" dirty="0"/>
              <a:t>(OPTIONAL) Custom Policy (IP Address, Access Start Date)</a:t>
            </a:r>
            <a:endParaRPr lang="en-US" sz="1800" dirty="0"/>
          </a:p>
        </p:txBody>
      </p:sp>
      <p:sp>
        <p:nvSpPr>
          <p:cNvPr id="8" name="Rectangle 7"/>
          <p:cNvSpPr/>
          <p:nvPr/>
        </p:nvSpPr>
        <p:spPr>
          <a:xfrm>
            <a:off x="3629466" y="676842"/>
            <a:ext cx="5410684" cy="3908762"/>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p>
            <a:r>
              <a:rPr lang="pl-PL" sz="800" dirty="0">
                <a:latin typeface="Courier New"/>
                <a:cs typeface="Courier New"/>
              </a:rPr>
              <a:t>public class GeneratePreSignedUrl {</a:t>
            </a:r>
          </a:p>
          <a:p>
            <a:endParaRPr lang="pl-PL" sz="800" dirty="0">
              <a:latin typeface="Courier New"/>
              <a:cs typeface="Courier New"/>
            </a:endParaRPr>
          </a:p>
          <a:p>
            <a:r>
              <a:rPr lang="pl-PL" sz="800" dirty="0">
                <a:latin typeface="Courier New"/>
                <a:cs typeface="Courier New"/>
              </a:rPr>
              <a:t> private static String bucketName = "*** Provide a bucket name ***";</a:t>
            </a:r>
          </a:p>
          <a:p>
            <a:r>
              <a:rPr lang="pl-PL" sz="800" dirty="0">
                <a:latin typeface="Courier New"/>
                <a:cs typeface="Courier New"/>
              </a:rPr>
              <a:t> private static String objectKey = "*** Provide an object key ***";</a:t>
            </a:r>
          </a:p>
          <a:p>
            <a:r>
              <a:rPr lang="pl-PL" sz="800" dirty="0">
                <a:latin typeface="Courier New"/>
                <a:cs typeface="Courier New"/>
              </a:rPr>
              <a:t> </a:t>
            </a:r>
          </a:p>
          <a:p>
            <a:r>
              <a:rPr lang="pl-PL" sz="800" dirty="0">
                <a:latin typeface="Courier New"/>
                <a:cs typeface="Courier New"/>
              </a:rPr>
              <a:t>public static void main(String[] args) throws IOException {</a:t>
            </a:r>
          </a:p>
          <a:p>
            <a:r>
              <a:rPr lang="pl-PL" sz="800" dirty="0">
                <a:latin typeface="Courier New"/>
                <a:cs typeface="Courier New"/>
              </a:rPr>
              <a:t> </a:t>
            </a:r>
          </a:p>
          <a:p>
            <a:r>
              <a:rPr lang="pl-PL" sz="800" dirty="0">
                <a:latin typeface="Courier New"/>
                <a:cs typeface="Courier New"/>
              </a:rPr>
              <a:t>   AmazonS3 s3client = new AmazonS3Client(new ProfileCredentialsProvider());</a:t>
            </a:r>
          </a:p>
          <a:p>
            <a:r>
              <a:rPr lang="pl-PL" sz="800" dirty="0">
                <a:latin typeface="Courier New"/>
                <a:cs typeface="Courier New"/>
              </a:rPr>
              <a:t>     try {</a:t>
            </a:r>
          </a:p>
          <a:p>
            <a:r>
              <a:rPr lang="pl-PL" sz="800" dirty="0">
                <a:latin typeface="Courier New"/>
                <a:cs typeface="Courier New"/>
              </a:rPr>
              <a:t>           System.out.println("Generating pre-signed URL.");</a:t>
            </a:r>
          </a:p>
          <a:p>
            <a:r>
              <a:rPr lang="pl-PL" sz="800" dirty="0">
                <a:latin typeface="Courier New"/>
                <a:cs typeface="Courier New"/>
              </a:rPr>
              <a:t>           java.util.Date expiration = new java.util.Date();</a:t>
            </a:r>
          </a:p>
          <a:p>
            <a:r>
              <a:rPr lang="pl-PL" sz="800" dirty="0">
                <a:latin typeface="Courier New"/>
                <a:cs typeface="Courier New"/>
              </a:rPr>
              <a:t>           long milliSeconds = expiration.getTime();</a:t>
            </a:r>
          </a:p>
          <a:p>
            <a:r>
              <a:rPr lang="pl-PL" sz="800" dirty="0">
                <a:latin typeface="Courier New"/>
                <a:cs typeface="Courier New"/>
              </a:rPr>
              <a:t>           milliSeconds += 1000 * 60 * 60; // Add 1 hour.</a:t>
            </a:r>
          </a:p>
          <a:p>
            <a:r>
              <a:rPr lang="pl-PL" sz="800" dirty="0">
                <a:latin typeface="Courier New"/>
                <a:cs typeface="Courier New"/>
              </a:rPr>
              <a:t>           expiration.setTime(milliSeconds);</a:t>
            </a:r>
          </a:p>
          <a:p>
            <a:r>
              <a:rPr lang="pl-PL" sz="800" dirty="0">
                <a:latin typeface="Courier New"/>
                <a:cs typeface="Courier New"/>
              </a:rPr>
              <a:t>           </a:t>
            </a:r>
          </a:p>
          <a:p>
            <a:r>
              <a:rPr lang="pl-PL" sz="800" dirty="0">
                <a:latin typeface="Courier New"/>
                <a:cs typeface="Courier New"/>
              </a:rPr>
              <a:t>           GeneratePresignedUrlRequest generatePresignedUrlRequest =</a:t>
            </a:r>
          </a:p>
          <a:p>
            <a:r>
              <a:rPr lang="pl-PL" sz="800" dirty="0">
                <a:latin typeface="Courier New"/>
                <a:cs typeface="Courier New"/>
              </a:rPr>
              <a:t>             new GeneratePresignedUrlRequest(bucketName, objectKey);</a:t>
            </a:r>
          </a:p>
          <a:p>
            <a:r>
              <a:rPr lang="pl-PL" sz="800" dirty="0">
                <a:latin typeface="Courier New"/>
                <a:cs typeface="Courier New"/>
              </a:rPr>
              <a:t>           generatePresignedUrlRequest.setMethod(HttpMethod.GET);</a:t>
            </a:r>
          </a:p>
          <a:p>
            <a:r>
              <a:rPr lang="pl-PL" sz="800" dirty="0">
                <a:latin typeface="Courier New"/>
                <a:cs typeface="Courier New"/>
              </a:rPr>
              <a:t>           generatePresignedUrlRequest.setExpiration(expiration);</a:t>
            </a:r>
          </a:p>
          <a:p>
            <a:r>
              <a:rPr lang="pl-PL" sz="800" dirty="0">
                <a:latin typeface="Courier New"/>
                <a:cs typeface="Courier New"/>
              </a:rPr>
              <a:t>   </a:t>
            </a:r>
          </a:p>
          <a:p>
            <a:r>
              <a:rPr lang="pl-PL" sz="800" dirty="0">
                <a:latin typeface="Courier New"/>
                <a:cs typeface="Courier New"/>
              </a:rPr>
              <a:t>           URL url = s3client.generatePresignedUrl(generatePresignedUrlRequest);</a:t>
            </a:r>
          </a:p>
          <a:p>
            <a:r>
              <a:rPr lang="pl-PL" sz="800" dirty="0">
                <a:latin typeface="Courier New"/>
                <a:cs typeface="Courier New"/>
              </a:rPr>
              <a:t> </a:t>
            </a:r>
          </a:p>
          <a:p>
            <a:r>
              <a:rPr lang="pl-PL" sz="800" dirty="0">
                <a:latin typeface="Courier New"/>
                <a:cs typeface="Courier New"/>
              </a:rPr>
              <a:t>           System.out.println("Pre-Signed URL = " + url.toString());</a:t>
            </a:r>
          </a:p>
          <a:p>
            <a:r>
              <a:rPr lang="pl-PL" sz="800" dirty="0">
                <a:latin typeface="Courier New"/>
                <a:cs typeface="Courier New"/>
              </a:rPr>
              <a:t>     } catch (AmazonServiceException exception) {</a:t>
            </a:r>
          </a:p>
          <a:p>
            <a:r>
              <a:rPr lang="pl-PL" sz="800" dirty="0">
                <a:latin typeface="Courier New"/>
                <a:cs typeface="Courier New"/>
              </a:rPr>
              <a:t>           System.out.println("Caught an AmazonServiceException”)</a:t>
            </a:r>
          </a:p>
          <a:p>
            <a:r>
              <a:rPr lang="pl-PL" sz="800" dirty="0">
                <a:latin typeface="Courier New"/>
                <a:cs typeface="Courier New"/>
              </a:rPr>
              <a:t>       } </a:t>
            </a:r>
          </a:p>
          <a:p>
            <a:r>
              <a:rPr lang="pl-PL" sz="800" dirty="0">
                <a:latin typeface="Courier New"/>
                <a:cs typeface="Courier New"/>
              </a:rPr>
              <a:t>       catch (AmazonClientException ace) {</a:t>
            </a:r>
          </a:p>
          <a:p>
            <a:r>
              <a:rPr lang="pl-PL" sz="800" dirty="0">
                <a:latin typeface="Courier New"/>
                <a:cs typeface="Courier New"/>
              </a:rPr>
              <a:t>           System.out.println("Error Message: " + ace.getMessage());</a:t>
            </a:r>
          </a:p>
          <a:p>
            <a:r>
              <a:rPr lang="pl-PL" sz="800" dirty="0">
                <a:latin typeface="Courier New"/>
                <a:cs typeface="Courier New"/>
              </a:rPr>
              <a:t>       }</a:t>
            </a:r>
          </a:p>
          <a:p>
            <a:r>
              <a:rPr lang="pl-PL" sz="800" dirty="0">
                <a:latin typeface="Courier New"/>
                <a:cs typeface="Courier New"/>
              </a:rPr>
              <a:t>     }</a:t>
            </a:r>
          </a:p>
          <a:p>
            <a:r>
              <a:rPr lang="pl-PL" sz="800" dirty="0">
                <a:latin typeface="Courier New"/>
                <a:cs typeface="Courier New"/>
              </a:rPr>
              <a:t>}</a:t>
            </a:r>
          </a:p>
        </p:txBody>
      </p:sp>
    </p:spTree>
    <p:extLst>
      <p:ext uri="{BB962C8B-B14F-4D97-AF65-F5344CB8AC3E}">
        <p14:creationId xmlns:p14="http://schemas.microsoft.com/office/powerpoint/2010/main" val="1640894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Amazon.com: Distributed</a:t>
            </a:r>
          </a:p>
        </p:txBody>
      </p:sp>
      <p:sp>
        <p:nvSpPr>
          <p:cNvPr id="3" name="Content Placeholder 2"/>
          <p:cNvSpPr>
            <a:spLocks noGrp="1"/>
          </p:cNvSpPr>
          <p:nvPr>
            <p:ph idx="1"/>
          </p:nvPr>
        </p:nvSpPr>
        <p:spPr>
          <a:xfrm>
            <a:off x="340592" y="1009332"/>
            <a:ext cx="4796910" cy="3553926"/>
          </a:xfrm>
        </p:spPr>
        <p:txBody>
          <a:bodyPr>
            <a:normAutofit/>
          </a:bodyPr>
          <a:lstStyle/>
          <a:p>
            <a:pPr marL="0" indent="0">
              <a:buNone/>
            </a:pPr>
            <a:r>
              <a:rPr lang="en-US" sz="2000" dirty="0"/>
              <a:t>Dynamo = </a:t>
            </a:r>
            <a:r>
              <a:rPr lang="en-US" sz="2000" dirty="0" err="1"/>
              <a:t>NoSQL</a:t>
            </a:r>
            <a:r>
              <a:rPr lang="en-US" sz="2000" dirty="0"/>
              <a:t> Technology</a:t>
            </a:r>
          </a:p>
          <a:p>
            <a:r>
              <a:rPr lang="en-US" sz="1800" dirty="0"/>
              <a:t>Consistent hashing</a:t>
            </a:r>
          </a:p>
          <a:p>
            <a:r>
              <a:rPr lang="en-US" sz="1800" dirty="0"/>
              <a:t>Optimistic replication</a:t>
            </a:r>
          </a:p>
          <a:p>
            <a:r>
              <a:rPr lang="en-US" sz="1800" dirty="0"/>
              <a:t>“Sloppy quorum”</a:t>
            </a:r>
          </a:p>
          <a:p>
            <a:r>
              <a:rPr lang="en-US" sz="1800" dirty="0"/>
              <a:t>Anti-entropy mechanisms</a:t>
            </a:r>
          </a:p>
          <a:p>
            <a:r>
              <a:rPr lang="en-US" sz="1800" dirty="0"/>
              <a:t>Object versioning</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13" t="7794" r="6176" b="364"/>
          <a:stretch/>
        </p:blipFill>
        <p:spPr bwMode="auto">
          <a:xfrm>
            <a:off x="4424114" y="1335086"/>
            <a:ext cx="4569210" cy="3076574"/>
          </a:xfrm>
          <a:prstGeom prst="rect">
            <a:avLst/>
          </a:prstGeom>
          <a:noFill/>
          <a:ln w="9525">
            <a:solidFill>
              <a:schemeClr val="bg1">
                <a:lumMod val="6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223810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Amazon.com: Cloud</a:t>
            </a:r>
          </a:p>
        </p:txBody>
      </p:sp>
      <p:sp>
        <p:nvSpPr>
          <p:cNvPr id="3" name="Content Placeholder 2"/>
          <p:cNvSpPr>
            <a:spLocks noGrp="1"/>
          </p:cNvSpPr>
          <p:nvPr>
            <p:ph idx="1"/>
          </p:nvPr>
        </p:nvSpPr>
        <p:spPr>
          <a:xfrm>
            <a:off x="340592" y="1009332"/>
            <a:ext cx="5492912" cy="3553926"/>
          </a:xfrm>
        </p:spPr>
        <p:txBody>
          <a:bodyPr>
            <a:normAutofit/>
          </a:bodyPr>
          <a:lstStyle/>
          <a:p>
            <a:pPr marL="0" indent="0">
              <a:buNone/>
            </a:pPr>
            <a:r>
              <a:rPr lang="en-US" sz="2000" dirty="0"/>
              <a:t>Dynamo DB = </a:t>
            </a:r>
            <a:r>
              <a:rPr lang="en-US" sz="2000" dirty="0" err="1"/>
              <a:t>NoSQL</a:t>
            </a:r>
            <a:r>
              <a:rPr lang="en-US" sz="2000" dirty="0"/>
              <a:t> Cloud Service</a:t>
            </a:r>
          </a:p>
          <a:p>
            <a:r>
              <a:rPr lang="en-US" sz="1800" dirty="0"/>
              <a:t>Non-Relational</a:t>
            </a:r>
          </a:p>
          <a:p>
            <a:r>
              <a:rPr lang="en-US" sz="1800" dirty="0"/>
              <a:t>Fast &amp; Predictable Performance</a:t>
            </a:r>
          </a:p>
          <a:p>
            <a:r>
              <a:rPr lang="en-US" sz="1800" dirty="0"/>
              <a:t>Seamless Scalability</a:t>
            </a:r>
          </a:p>
          <a:p>
            <a:r>
              <a:rPr lang="en-US" sz="1800" dirty="0"/>
              <a:t>Easy Administration</a:t>
            </a:r>
          </a:p>
          <a:p>
            <a:r>
              <a:rPr lang="en-US" sz="1800" dirty="0"/>
              <a:t>Fast development</a:t>
            </a:r>
          </a:p>
          <a:p>
            <a:r>
              <a:rPr lang="en-US" sz="1800" dirty="0"/>
              <a:t>Always durable</a:t>
            </a:r>
          </a:p>
          <a:p>
            <a:r>
              <a:rPr lang="en-US" sz="1800" dirty="0"/>
              <a:t>Pay for what you need when you need it</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6" name="Picture 5" descr="dynamoDB_DB.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9235" t="7253" r="46098" b="2135"/>
          <a:stretch/>
        </p:blipFill>
        <p:spPr>
          <a:xfrm>
            <a:off x="5608673" y="936790"/>
            <a:ext cx="1662113" cy="1818072"/>
          </a:xfrm>
          <a:prstGeom prst="rect">
            <a:avLst/>
          </a:prstGeom>
          <a:effectLst/>
        </p:spPr>
      </p:pic>
      <p:sp>
        <p:nvSpPr>
          <p:cNvPr id="7" name="Oval 6"/>
          <p:cNvSpPr/>
          <p:nvPr/>
        </p:nvSpPr>
        <p:spPr>
          <a:xfrm rot="900066">
            <a:off x="6956296" y="3006196"/>
            <a:ext cx="1949818" cy="1558052"/>
          </a:xfrm>
          <a:prstGeom prst="ellipse">
            <a:avLst/>
          </a:prstGeom>
          <a:solidFill>
            <a:schemeClr val="bg1"/>
          </a:solidFill>
          <a:ln w="127000" cmpd="thickThin">
            <a:solidFill>
              <a:srgbClr val="C00000"/>
            </a:solidFill>
          </a:ln>
          <a:effectLst>
            <a:softEdge rad="31750"/>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spAutoFit/>
          </a:bodyPr>
          <a:lstStyle/>
          <a:p>
            <a:pPr algn="ctr"/>
            <a:r>
              <a:rPr lang="en-US" sz="2000" dirty="0">
                <a:solidFill>
                  <a:srgbClr val="C00000"/>
                </a:solidFill>
                <a:latin typeface="Calibri Light" panose="020F0302020204030204" pitchFamily="34" charset="0"/>
              </a:rPr>
              <a:t>designed for</a:t>
            </a:r>
          </a:p>
          <a:p>
            <a:pPr algn="ctr"/>
            <a:r>
              <a:rPr lang="en-US" sz="3200" b="1" dirty="0">
                <a:solidFill>
                  <a:srgbClr val="C00000"/>
                </a:solidFill>
                <a:latin typeface="Calibri Light" panose="020F0302020204030204" pitchFamily="34" charset="0"/>
              </a:rPr>
              <a:t>Tier One</a:t>
            </a:r>
          </a:p>
          <a:p>
            <a:pPr algn="ctr"/>
            <a:r>
              <a:rPr lang="en-US" sz="2000" b="1" dirty="0">
                <a:solidFill>
                  <a:srgbClr val="C00000"/>
                </a:solidFill>
                <a:latin typeface="Calibri Light" panose="020F0302020204030204" pitchFamily="34" charset="0"/>
              </a:rPr>
              <a:t>applications</a:t>
            </a:r>
          </a:p>
        </p:txBody>
      </p:sp>
    </p:spTree>
    <p:extLst>
      <p:ext uri="{BB962C8B-B14F-4D97-AF65-F5344CB8AC3E}">
        <p14:creationId xmlns:p14="http://schemas.microsoft.com/office/powerpoint/2010/main" val="1648726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Massive and Seamless Scale</a:t>
            </a:r>
            <a:endParaRPr lang="en-US" sz="3200" b="1" dirty="0"/>
          </a:p>
        </p:txBody>
      </p:sp>
      <p:sp>
        <p:nvSpPr>
          <p:cNvPr id="3" name="Content Placeholder 2"/>
          <p:cNvSpPr>
            <a:spLocks noGrp="1"/>
          </p:cNvSpPr>
          <p:nvPr>
            <p:ph idx="1"/>
          </p:nvPr>
        </p:nvSpPr>
        <p:spPr>
          <a:xfrm>
            <a:off x="340592" y="1009332"/>
            <a:ext cx="4796910" cy="3553926"/>
          </a:xfrm>
        </p:spPr>
        <p:txBody>
          <a:bodyPr>
            <a:normAutofit/>
          </a:bodyPr>
          <a:lstStyle/>
          <a:p>
            <a:r>
              <a:rPr lang="en-US" sz="1800" dirty="0" err="1"/>
              <a:t>DynamoDB</a:t>
            </a:r>
            <a:r>
              <a:rPr lang="en-US" sz="1800" dirty="0"/>
              <a:t> automatically partitions data by the hash key</a:t>
            </a:r>
          </a:p>
          <a:p>
            <a:pPr lvl="1"/>
            <a:r>
              <a:rPr lang="en-US" sz="1000" dirty="0"/>
              <a:t>Hash key spreads data (&amp; workload) across partitions</a:t>
            </a:r>
          </a:p>
          <a:p>
            <a:r>
              <a:rPr lang="en-US" sz="1800" dirty="0"/>
              <a:t>Auto-partitioning occurs with:</a:t>
            </a:r>
          </a:p>
          <a:p>
            <a:pPr lvl="1"/>
            <a:r>
              <a:rPr lang="en-US" sz="1000" dirty="0"/>
              <a:t>Data set size growth</a:t>
            </a:r>
          </a:p>
          <a:p>
            <a:pPr lvl="1"/>
            <a:r>
              <a:rPr lang="en-US" sz="1000" dirty="0"/>
              <a:t>Provisioned capacity increases</a:t>
            </a:r>
          </a:p>
          <a:p>
            <a:r>
              <a:rPr lang="en-US" sz="1800" dirty="0"/>
              <a:t>Ideal apps should have</a:t>
            </a:r>
          </a:p>
          <a:p>
            <a:pPr lvl="1"/>
            <a:r>
              <a:rPr lang="en-US" sz="1000" dirty="0"/>
              <a:t>Large number of unique hash keys</a:t>
            </a:r>
          </a:p>
          <a:p>
            <a:pPr lvl="1"/>
            <a:r>
              <a:rPr lang="en-US" sz="1000" dirty="0"/>
              <a:t>Uniform distribution of workload across hash keys</a:t>
            </a:r>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grpSp>
        <p:nvGrpSpPr>
          <p:cNvPr id="6" name="Group 5"/>
          <p:cNvGrpSpPr/>
          <p:nvPr/>
        </p:nvGrpSpPr>
        <p:grpSpPr>
          <a:xfrm>
            <a:off x="5201124" y="1146520"/>
            <a:ext cx="3865503" cy="2885635"/>
            <a:chOff x="6024282" y="2737318"/>
            <a:chExt cx="3119718" cy="2406183"/>
          </a:xfrm>
        </p:grpSpPr>
        <p:sp>
          <p:nvSpPr>
            <p:cNvPr id="7" name="Rectangle 6"/>
            <p:cNvSpPr/>
            <p:nvPr/>
          </p:nvSpPr>
          <p:spPr>
            <a:xfrm>
              <a:off x="6024282" y="2760779"/>
              <a:ext cx="3119718" cy="238272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grpSp>
          <p:nvGrpSpPr>
            <p:cNvPr id="8" name="Group 7"/>
            <p:cNvGrpSpPr/>
            <p:nvPr/>
          </p:nvGrpSpPr>
          <p:grpSpPr>
            <a:xfrm>
              <a:off x="6290121" y="2737318"/>
              <a:ext cx="2727293" cy="2330241"/>
              <a:chOff x="4843344" y="1380392"/>
              <a:chExt cx="2727293" cy="2330241"/>
            </a:xfrm>
          </p:grpSpPr>
          <p:pic>
            <p:nvPicPr>
              <p:cNvPr id="9" name="Picture 8"/>
              <p:cNvPicPr>
                <a:picLocks noChangeAspect="1"/>
              </p:cNvPicPr>
              <p:nvPr/>
            </p:nvPicPr>
            <p:blipFill>
              <a:blip r:embed="rId3">
                <a:duotone>
                  <a:schemeClr val="accent5">
                    <a:shade val="45000"/>
                    <a:satMod val="135000"/>
                  </a:schemeClr>
                  <a:prstClr val="white"/>
                </a:duotone>
                <a:lum bright="-20000"/>
              </a:blip>
              <a:stretch>
                <a:fillRect/>
              </a:stretch>
            </p:blipFill>
            <p:spPr>
              <a:xfrm>
                <a:off x="5314299" y="1630736"/>
                <a:ext cx="966871" cy="903470"/>
              </a:xfrm>
              <a:prstGeom prst="rect">
                <a:avLst/>
              </a:prstGeom>
            </p:spPr>
          </p:pic>
          <p:grpSp>
            <p:nvGrpSpPr>
              <p:cNvPr id="10" name="Group 9"/>
              <p:cNvGrpSpPr/>
              <p:nvPr/>
            </p:nvGrpSpPr>
            <p:grpSpPr>
              <a:xfrm rot="5400000">
                <a:off x="5566085" y="2239050"/>
                <a:ext cx="476250" cy="1066555"/>
                <a:chOff x="5734050" y="3428296"/>
                <a:chExt cx="847726" cy="1066555"/>
              </a:xfrm>
            </p:grpSpPr>
            <p:cxnSp>
              <p:nvCxnSpPr>
                <p:cNvPr id="17" name="Straight Arrow Connector 16"/>
                <p:cNvCxnSpPr/>
                <p:nvPr/>
              </p:nvCxnSpPr>
              <p:spPr>
                <a:xfrm>
                  <a:off x="5734050" y="3958520"/>
                  <a:ext cx="847725" cy="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5734050" y="3428296"/>
                  <a:ext cx="742950" cy="53975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743575" y="3964871"/>
                  <a:ext cx="733425" cy="52998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rot="16200000">
                <a:off x="5528716" y="2428397"/>
                <a:ext cx="596864" cy="1967608"/>
                <a:chOff x="6724703" y="2972135"/>
                <a:chExt cx="596864" cy="1967608"/>
              </a:xfrm>
            </p:grpSpPr>
            <p:pic>
              <p:nvPicPr>
                <p:cNvPr id="14" name="Picture 13"/>
                <p:cNvPicPr>
                  <a:picLocks noChangeAspect="1"/>
                </p:cNvPicPr>
                <p:nvPr/>
              </p:nvPicPr>
              <p:blipFill>
                <a:blip r:embed="rId4">
                  <a:duotone>
                    <a:schemeClr val="accent5">
                      <a:shade val="45000"/>
                      <a:satMod val="135000"/>
                    </a:schemeClr>
                    <a:prstClr val="white"/>
                  </a:duotone>
                  <a:lum bright="-20000" contrast="20000"/>
                </a:blip>
                <a:stretch>
                  <a:fillRect/>
                </a:stretch>
              </p:blipFill>
              <p:spPr>
                <a:xfrm>
                  <a:off x="6724703" y="2972135"/>
                  <a:ext cx="596863" cy="607521"/>
                </a:xfrm>
                <a:prstGeom prst="rect">
                  <a:avLst/>
                </a:prstGeom>
              </p:spPr>
            </p:pic>
            <p:pic>
              <p:nvPicPr>
                <p:cNvPr id="15" name="Picture 14"/>
                <p:cNvPicPr>
                  <a:picLocks noChangeAspect="1"/>
                </p:cNvPicPr>
                <p:nvPr/>
              </p:nvPicPr>
              <p:blipFill>
                <a:blip r:embed="rId4">
                  <a:duotone>
                    <a:schemeClr val="accent5">
                      <a:shade val="45000"/>
                      <a:satMod val="135000"/>
                    </a:schemeClr>
                    <a:prstClr val="white"/>
                  </a:duotone>
                  <a:lum bright="-20000" contrast="20000"/>
                </a:blip>
                <a:stretch>
                  <a:fillRect/>
                </a:stretch>
              </p:blipFill>
              <p:spPr>
                <a:xfrm>
                  <a:off x="6724704" y="3657813"/>
                  <a:ext cx="596863" cy="607521"/>
                </a:xfrm>
                <a:prstGeom prst="rect">
                  <a:avLst/>
                </a:prstGeom>
              </p:spPr>
            </p:pic>
            <p:pic>
              <p:nvPicPr>
                <p:cNvPr id="16" name="Picture 15"/>
                <p:cNvPicPr>
                  <a:picLocks noChangeAspect="1"/>
                </p:cNvPicPr>
                <p:nvPr/>
              </p:nvPicPr>
              <p:blipFill>
                <a:blip r:embed="rId4">
                  <a:duotone>
                    <a:schemeClr val="accent5">
                      <a:shade val="45000"/>
                      <a:satMod val="135000"/>
                    </a:schemeClr>
                    <a:prstClr val="white"/>
                  </a:duotone>
                  <a:lum bright="-20000" contrast="20000"/>
                </a:blip>
                <a:stretch>
                  <a:fillRect/>
                </a:stretch>
              </p:blipFill>
              <p:spPr>
                <a:xfrm>
                  <a:off x="6724704" y="4332222"/>
                  <a:ext cx="596863" cy="607521"/>
                </a:xfrm>
                <a:prstGeom prst="rect">
                  <a:avLst/>
                </a:prstGeom>
              </p:spPr>
            </p:pic>
          </p:grpSp>
          <p:sp>
            <p:nvSpPr>
              <p:cNvPr id="12" name="TextBox 11"/>
              <p:cNvSpPr txBox="1"/>
              <p:nvPr/>
            </p:nvSpPr>
            <p:spPr>
              <a:xfrm>
                <a:off x="6781203" y="3140755"/>
                <a:ext cx="789434" cy="487614"/>
              </a:xfrm>
              <a:prstGeom prst="rect">
                <a:avLst/>
              </a:prstGeom>
              <a:noFill/>
            </p:spPr>
            <p:txBody>
              <a:bodyPr wrap="none" rtlCol="0">
                <a:spAutoFit/>
              </a:bodyPr>
              <a:lstStyle/>
              <a:p>
                <a:pPr algn="ctr"/>
                <a:r>
                  <a:rPr lang="en-US" sz="1600" dirty="0">
                    <a:latin typeface="Calibri Light" panose="020F0302020204030204" pitchFamily="34" charset="0"/>
                  </a:rPr>
                  <a:t>partitions</a:t>
                </a:r>
              </a:p>
              <a:p>
                <a:pPr algn="ctr"/>
                <a:r>
                  <a:rPr lang="en-US" sz="1600" dirty="0">
                    <a:latin typeface="Calibri Light" panose="020F0302020204030204" pitchFamily="34" charset="0"/>
                  </a:rPr>
                  <a:t>1 .. N</a:t>
                </a:r>
              </a:p>
            </p:txBody>
          </p:sp>
          <p:sp>
            <p:nvSpPr>
              <p:cNvPr id="13" name="Rectangle 12"/>
              <p:cNvSpPr/>
              <p:nvPr/>
            </p:nvSpPr>
            <p:spPr>
              <a:xfrm>
                <a:off x="5562734" y="1380392"/>
                <a:ext cx="482976" cy="282303"/>
              </a:xfrm>
              <a:prstGeom prst="rect">
                <a:avLst/>
              </a:prstGeom>
            </p:spPr>
            <p:txBody>
              <a:bodyPr wrap="none">
                <a:spAutoFit/>
              </a:bodyPr>
              <a:lstStyle/>
              <a:p>
                <a:r>
                  <a:rPr lang="en-US" sz="1600" dirty="0">
                    <a:latin typeface="Calibri Light" panose="020F0302020204030204" pitchFamily="34" charset="0"/>
                  </a:rPr>
                  <a:t>table</a:t>
                </a:r>
                <a:endParaRPr lang="en-US" sz="2800" dirty="0"/>
              </a:p>
            </p:txBody>
          </p:sp>
        </p:grpSp>
      </p:grpSp>
    </p:spTree>
    <p:extLst>
      <p:ext uri="{BB962C8B-B14F-4D97-AF65-F5344CB8AC3E}">
        <p14:creationId xmlns:p14="http://schemas.microsoft.com/office/powerpoint/2010/main" val="614604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Making life easier for developers</a:t>
            </a:r>
          </a:p>
        </p:txBody>
      </p:sp>
      <p:sp>
        <p:nvSpPr>
          <p:cNvPr id="3" name="Content Placeholder 2"/>
          <p:cNvSpPr>
            <a:spLocks noGrp="1"/>
          </p:cNvSpPr>
          <p:nvPr>
            <p:ph idx="1"/>
          </p:nvPr>
        </p:nvSpPr>
        <p:spPr>
          <a:xfrm>
            <a:off x="340592" y="1009332"/>
            <a:ext cx="5308528" cy="3553926"/>
          </a:xfrm>
        </p:spPr>
        <p:txBody>
          <a:bodyPr>
            <a:normAutofit/>
          </a:bodyPr>
          <a:lstStyle/>
          <a:p>
            <a:r>
              <a:rPr lang="en-US" sz="1800" dirty="0"/>
              <a:t>RESTful interface</a:t>
            </a:r>
          </a:p>
          <a:p>
            <a:r>
              <a:rPr lang="en-US" sz="1800" dirty="0"/>
              <a:t>Performance index tuning (reduce latency)</a:t>
            </a:r>
          </a:p>
          <a:p>
            <a:r>
              <a:rPr lang="en-US" sz="1800" dirty="0"/>
              <a:t>Durability - Automatic 3-way multi-AZ replication</a:t>
            </a:r>
          </a:p>
          <a:p>
            <a:r>
              <a:rPr lang="en-US" sz="1800" dirty="0"/>
              <a:t>Scalability (and scaling operations)</a:t>
            </a:r>
          </a:p>
          <a:p>
            <a:r>
              <a:rPr lang="en-US" sz="1800" dirty="0"/>
              <a:t>Security inspections, patches, upgrades</a:t>
            </a:r>
          </a:p>
          <a:p>
            <a:r>
              <a:rPr lang="en-US" sz="1800" dirty="0"/>
              <a:t>Software upgrades, patches</a:t>
            </a:r>
          </a:p>
          <a:p>
            <a:r>
              <a:rPr lang="en-US" sz="1800" dirty="0"/>
              <a:t>Automatic hardware failover</a:t>
            </a:r>
          </a:p>
          <a:p>
            <a:r>
              <a:rPr lang="en-US" sz="1800" dirty="0"/>
              <a:t>Improving the underlying hardware</a:t>
            </a:r>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grpSp>
        <p:nvGrpSpPr>
          <p:cNvPr id="6" name="Group 5"/>
          <p:cNvGrpSpPr/>
          <p:nvPr/>
        </p:nvGrpSpPr>
        <p:grpSpPr>
          <a:xfrm>
            <a:off x="5575198" y="1707625"/>
            <a:ext cx="2721872" cy="1819862"/>
            <a:chOff x="2300287" y="1274225"/>
            <a:chExt cx="5145270" cy="2904681"/>
          </a:xfrm>
        </p:grpSpPr>
        <p:pic>
          <p:nvPicPr>
            <p:cNvPr id="7" name="Picture 5"/>
            <p:cNvPicPr>
              <a:picLocks noChangeAspect="1" noChangeArrowheads="1"/>
            </p:cNvPicPr>
            <p:nvPr/>
          </p:nvPicPr>
          <p:blipFill rotWithShape="1">
            <a:blip r:embed="rId3" cstate="print">
              <a:clrChange>
                <a:clrFrom>
                  <a:srgbClr val="FDFDFC"/>
                </a:clrFrom>
                <a:clrTo>
                  <a:srgbClr val="FDFDFC">
                    <a:alpha val="0"/>
                  </a:srgbClr>
                </a:clrTo>
              </a:clrChange>
              <a:extLst>
                <a:ext uri="{28A0092B-C50C-407E-A947-70E740481C1C}">
                  <a14:useLocalDpi xmlns:a14="http://schemas.microsoft.com/office/drawing/2010/main" val="0"/>
                </a:ext>
              </a:extLst>
            </a:blip>
            <a:srcRect l="3551" t="7491" r="3549" b="5677"/>
            <a:stretch/>
          </p:blipFill>
          <p:spPr bwMode="auto">
            <a:xfrm>
              <a:off x="2440025" y="1353194"/>
              <a:ext cx="4829357" cy="27685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ounded Rectangle 7"/>
            <p:cNvSpPr/>
            <p:nvPr/>
          </p:nvSpPr>
          <p:spPr>
            <a:xfrm>
              <a:off x="4155423" y="1274225"/>
              <a:ext cx="1334741" cy="501013"/>
            </a:xfrm>
            <a:prstGeom prst="round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9" name="Rounded Rectangle 8"/>
            <p:cNvSpPr/>
            <p:nvPr/>
          </p:nvSpPr>
          <p:spPr>
            <a:xfrm>
              <a:off x="2300287" y="2737479"/>
              <a:ext cx="1046752" cy="501013"/>
            </a:xfrm>
            <a:prstGeom prst="round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10" name="Rounded Rectangle 9"/>
            <p:cNvSpPr/>
            <p:nvPr/>
          </p:nvSpPr>
          <p:spPr>
            <a:xfrm>
              <a:off x="5428252" y="3677893"/>
              <a:ext cx="1046752" cy="501013"/>
            </a:xfrm>
            <a:prstGeom prst="round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11" name="Rounded Rectangle 10"/>
            <p:cNvSpPr/>
            <p:nvPr/>
          </p:nvSpPr>
          <p:spPr>
            <a:xfrm>
              <a:off x="6398805" y="2725009"/>
              <a:ext cx="1046752" cy="501013"/>
            </a:xfrm>
            <a:prstGeom prst="round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sp>
          <p:nvSpPr>
            <p:cNvPr id="12" name="Oval 11"/>
            <p:cNvSpPr/>
            <p:nvPr/>
          </p:nvSpPr>
          <p:spPr>
            <a:xfrm>
              <a:off x="2300287" y="1274225"/>
              <a:ext cx="5145270" cy="2904681"/>
            </a:xfrm>
            <a:prstGeom prst="ellipse">
              <a:avLst/>
            </a:prstGeom>
            <a:noFill/>
            <a:ln w="19050">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tx1"/>
                </a:solidFill>
              </a:endParaRPr>
            </a:p>
          </p:txBody>
        </p:sp>
      </p:grpSp>
      <p:sp>
        <p:nvSpPr>
          <p:cNvPr id="13" name="TextBox 12"/>
          <p:cNvSpPr txBox="1"/>
          <p:nvPr/>
        </p:nvSpPr>
        <p:spPr>
          <a:xfrm>
            <a:off x="4635230" y="3554824"/>
            <a:ext cx="2468297" cy="984885"/>
          </a:xfrm>
          <a:prstGeom prst="rect">
            <a:avLst/>
          </a:prstGeom>
          <a:solidFill>
            <a:schemeClr val="bg1"/>
          </a:solidFill>
          <a:ln>
            <a:noFill/>
          </a:ln>
        </p:spPr>
        <p:txBody>
          <a:bodyPr wrap="square" lIns="182880" tIns="182880" rIns="182880" bIns="182880" rtlCol="0">
            <a:spAutoFit/>
          </a:bodyPr>
          <a:lstStyle/>
          <a:p>
            <a:r>
              <a:rPr lang="en-US" sz="1000" b="1" dirty="0">
                <a:solidFill>
                  <a:schemeClr val="tx2"/>
                </a:solidFill>
              </a:rPr>
              <a:t>WRITES</a:t>
            </a:r>
          </a:p>
          <a:p>
            <a:r>
              <a:rPr lang="en-US" sz="1000" dirty="0">
                <a:solidFill>
                  <a:schemeClr val="tx2"/>
                </a:solidFill>
              </a:rPr>
              <a:t>Continuously replicated to 3 AZ’s</a:t>
            </a:r>
          </a:p>
          <a:p>
            <a:r>
              <a:rPr lang="en-US" sz="1000" dirty="0">
                <a:solidFill>
                  <a:schemeClr val="tx2"/>
                </a:solidFill>
              </a:rPr>
              <a:t>Quorum acknowledgment</a:t>
            </a:r>
          </a:p>
          <a:p>
            <a:r>
              <a:rPr lang="en-US" sz="1000" dirty="0">
                <a:solidFill>
                  <a:schemeClr val="tx2"/>
                </a:solidFill>
              </a:rPr>
              <a:t>Persisted to disk (custom SSD)</a:t>
            </a:r>
          </a:p>
        </p:txBody>
      </p:sp>
      <p:sp>
        <p:nvSpPr>
          <p:cNvPr id="15" name="TextBox 14"/>
          <p:cNvSpPr txBox="1"/>
          <p:nvPr/>
        </p:nvSpPr>
        <p:spPr>
          <a:xfrm>
            <a:off x="6723240" y="3601796"/>
            <a:ext cx="2420760" cy="830997"/>
          </a:xfrm>
          <a:prstGeom prst="rect">
            <a:avLst/>
          </a:prstGeom>
          <a:solidFill>
            <a:schemeClr val="bg1"/>
          </a:solidFill>
          <a:ln>
            <a:noFill/>
          </a:ln>
        </p:spPr>
        <p:txBody>
          <a:bodyPr wrap="square" lIns="274320" tIns="182880" rIns="274320" bIns="182880" rtlCol="0">
            <a:spAutoFit/>
          </a:bodyPr>
          <a:lstStyle/>
          <a:p>
            <a:pPr algn="r"/>
            <a:r>
              <a:rPr lang="en-US" sz="1000" b="1" dirty="0">
                <a:solidFill>
                  <a:schemeClr val="tx2"/>
                </a:solidFill>
              </a:rPr>
              <a:t>READS</a:t>
            </a:r>
          </a:p>
          <a:p>
            <a:pPr algn="r"/>
            <a:r>
              <a:rPr lang="en-US" sz="1000" dirty="0">
                <a:solidFill>
                  <a:schemeClr val="tx2"/>
                </a:solidFill>
              </a:rPr>
              <a:t>Strongly or eventually consistent</a:t>
            </a:r>
          </a:p>
          <a:p>
            <a:pPr algn="r"/>
            <a:r>
              <a:rPr lang="en-US" sz="1000" dirty="0">
                <a:solidFill>
                  <a:schemeClr val="tx2"/>
                </a:solidFill>
              </a:rPr>
              <a:t>No trade-off in latency</a:t>
            </a:r>
          </a:p>
        </p:txBody>
      </p:sp>
      <p:cxnSp>
        <p:nvCxnSpPr>
          <p:cNvPr id="16" name="Elbow Connector 15"/>
          <p:cNvCxnSpPr>
            <a:stCxn id="12" idx="6"/>
          </p:cNvCxnSpPr>
          <p:nvPr/>
        </p:nvCxnSpPr>
        <p:spPr>
          <a:xfrm>
            <a:off x="8297070" y="2617556"/>
            <a:ext cx="413722" cy="1170786"/>
          </a:xfrm>
          <a:prstGeom prst="bentConnector2">
            <a:avLst/>
          </a:prstGeom>
          <a:ln w="3175">
            <a:solidFill>
              <a:schemeClr val="tx2">
                <a:lumMod val="60000"/>
                <a:lumOff val="4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Elbow Connector 18"/>
          <p:cNvCxnSpPr>
            <a:endCxn id="12" idx="2"/>
          </p:cNvCxnSpPr>
          <p:nvPr/>
        </p:nvCxnSpPr>
        <p:spPr>
          <a:xfrm rot="5400000" flipH="1" flipV="1">
            <a:off x="4799655" y="2926702"/>
            <a:ext cx="1084688" cy="466397"/>
          </a:xfrm>
          <a:prstGeom prst="bentConnector2">
            <a:avLst/>
          </a:prstGeom>
          <a:ln w="3175">
            <a:solidFill>
              <a:schemeClr val="tx2">
                <a:lumMod val="60000"/>
                <a:lumOff val="4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884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340592" y="1009332"/>
            <a:ext cx="8205304" cy="2695893"/>
          </a:xfrm>
        </p:spPr>
        <p:txBody>
          <a:bodyPr>
            <a:normAutofit/>
          </a:bodyPr>
          <a:lstStyle/>
          <a:p>
            <a:r>
              <a:rPr lang="en-US" sz="2000" dirty="0"/>
              <a:t>SDKs and IDE toolkits</a:t>
            </a:r>
          </a:p>
          <a:p>
            <a:r>
              <a:rPr lang="en-US" sz="2000" dirty="0"/>
              <a:t>Working with S3 and Dynamo DB</a:t>
            </a:r>
          </a:p>
          <a:p>
            <a:r>
              <a:rPr lang="en-US" sz="2000" dirty="0"/>
              <a:t>Working with SQS and SNS</a:t>
            </a:r>
          </a:p>
          <a:p>
            <a:r>
              <a:rPr lang="en-US" sz="2000" dirty="0"/>
              <a:t>Step Functions and Kinesis</a:t>
            </a:r>
          </a:p>
          <a:p>
            <a:r>
              <a:rPr lang="en-US" sz="2000" dirty="0"/>
              <a:t>Lambda and API Gateway</a:t>
            </a:r>
          </a:p>
          <a:p>
            <a:r>
              <a:rPr lang="en-US" sz="2000" dirty="0"/>
              <a:t>Building a Mobile App</a:t>
            </a:r>
          </a:p>
          <a:p>
            <a:r>
              <a:rPr lang="en-US" sz="2000" dirty="0"/>
              <a:t>Q&amp;A</a:t>
            </a:r>
          </a:p>
          <a:p>
            <a:endParaRPr lang="en-US" sz="2000" dirty="0"/>
          </a:p>
        </p:txBody>
      </p:sp>
    </p:spTree>
    <p:extLst>
      <p:ext uri="{BB962C8B-B14F-4D97-AF65-F5344CB8AC3E}">
        <p14:creationId xmlns:p14="http://schemas.microsoft.com/office/powerpoint/2010/main" val="3717347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Predictable Performance</a:t>
            </a:r>
          </a:p>
        </p:txBody>
      </p:sp>
      <p:sp>
        <p:nvSpPr>
          <p:cNvPr id="3" name="Content Placeholder 2"/>
          <p:cNvSpPr>
            <a:spLocks noGrp="1"/>
          </p:cNvSpPr>
          <p:nvPr>
            <p:ph idx="1"/>
          </p:nvPr>
        </p:nvSpPr>
        <p:spPr>
          <a:xfrm>
            <a:off x="340592" y="1009332"/>
            <a:ext cx="4796910" cy="3553926"/>
          </a:xfrm>
        </p:spPr>
        <p:txBody>
          <a:bodyPr>
            <a:normAutofit/>
          </a:bodyPr>
          <a:lstStyle/>
          <a:p>
            <a:r>
              <a:rPr lang="en-US" sz="1800" dirty="0"/>
              <a:t>Provisioned Throughput</a:t>
            </a:r>
          </a:p>
          <a:p>
            <a:pPr lvl="1"/>
            <a:r>
              <a:rPr lang="en-US" sz="1000" dirty="0"/>
              <a:t>Request-based capacity provisioning model</a:t>
            </a:r>
          </a:p>
          <a:p>
            <a:r>
              <a:rPr lang="en-US" sz="1800" dirty="0"/>
              <a:t>Throughput is declared and updated via the API or the console</a:t>
            </a:r>
          </a:p>
          <a:p>
            <a:pPr lvl="1"/>
            <a:r>
              <a:rPr lang="en-US" sz="1000" dirty="0" err="1"/>
              <a:t>CreateTable</a:t>
            </a:r>
            <a:r>
              <a:rPr lang="en-US" sz="1000" dirty="0"/>
              <a:t>([</a:t>
            </a:r>
            <a:r>
              <a:rPr lang="en-US" sz="1000" dirty="0" err="1"/>
              <a:t>TableName</a:t>
            </a:r>
            <a:r>
              <a:rPr lang="en-US" sz="1000" dirty="0"/>
              <a:t>], reads/sec = 100, writes/sec = 150)</a:t>
            </a:r>
          </a:p>
          <a:p>
            <a:pPr lvl="1"/>
            <a:r>
              <a:rPr lang="en-US" sz="1000" dirty="0" err="1"/>
              <a:t>UpdateTable</a:t>
            </a:r>
            <a:r>
              <a:rPr lang="en-US" sz="1000" dirty="0"/>
              <a:t>([</a:t>
            </a:r>
            <a:r>
              <a:rPr lang="en-US" sz="1000" dirty="0" err="1"/>
              <a:t>TableName</a:t>
            </a:r>
            <a:r>
              <a:rPr lang="en-US" sz="1000" dirty="0"/>
              <a:t>], reads/sec = 10,000, writes/sec = 4500)</a:t>
            </a:r>
          </a:p>
          <a:p>
            <a:r>
              <a:rPr lang="en-US" sz="1800" dirty="0" err="1"/>
              <a:t>DynamoDB</a:t>
            </a:r>
            <a:r>
              <a:rPr lang="en-US" sz="1800" dirty="0"/>
              <a:t> handles the rest</a:t>
            </a:r>
          </a:p>
          <a:p>
            <a:pPr lvl="1"/>
            <a:r>
              <a:rPr lang="en-US" sz="1000" dirty="0"/>
              <a:t>Capacity is reserved and available when needed </a:t>
            </a:r>
          </a:p>
          <a:p>
            <a:pPr lvl="1"/>
            <a:r>
              <a:rPr lang="en-US" sz="1000" dirty="0"/>
              <a:t>Scaling-up triggers repartitioning and reallocation</a:t>
            </a:r>
          </a:p>
          <a:p>
            <a:pPr lvl="1"/>
            <a:r>
              <a:rPr lang="en-US" sz="1000" dirty="0"/>
              <a:t>No impact to performance or availability</a:t>
            </a:r>
          </a:p>
          <a:p>
            <a:pPr lvl="1"/>
            <a:endParaRPr lang="en-US" sz="1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17" name="Picture 2" descr="C:\Users\pearsond\AppData\Local\Temp\ScreenClip.png"/>
          <p:cNvPicPr>
            <a:picLocks noChangeAspect="1" noChangeArrowheads="1"/>
          </p:cNvPicPr>
          <p:nvPr/>
        </p:nvPicPr>
        <p:blipFill rotWithShape="1">
          <a:blip r:embed="rId3">
            <a:extLst>
              <a:ext uri="{28A0092B-C50C-407E-A947-70E740481C1C}">
                <a14:useLocalDpi xmlns:a14="http://schemas.microsoft.com/office/drawing/2010/main" val="0"/>
              </a:ext>
            </a:extLst>
          </a:blip>
          <a:srcRect t="8475" b="10871"/>
          <a:stretch/>
        </p:blipFill>
        <p:spPr bwMode="auto">
          <a:xfrm>
            <a:off x="4190364" y="3098475"/>
            <a:ext cx="4846005" cy="148913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3" descr="C:\Users\pearsond\AppData\Local\Temp\ScreenClip.png"/>
          <p:cNvPicPr>
            <a:picLocks noChangeAspect="1" noChangeArrowheads="1"/>
          </p:cNvPicPr>
          <p:nvPr/>
        </p:nvPicPr>
        <p:blipFill rotWithShape="1">
          <a:blip r:embed="rId4">
            <a:extLst>
              <a:ext uri="{28A0092B-C50C-407E-A947-70E740481C1C}">
                <a14:useLocalDpi xmlns:a14="http://schemas.microsoft.com/office/drawing/2010/main" val="0"/>
              </a:ext>
            </a:extLst>
          </a:blip>
          <a:srcRect r="2405"/>
          <a:stretch/>
        </p:blipFill>
        <p:spPr bwMode="auto">
          <a:xfrm>
            <a:off x="4196734" y="4272768"/>
            <a:ext cx="1037226" cy="161315"/>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4" descr="C:\Users\pearsond\AppData\Local\Temp\ScreenClip.png"/>
          <p:cNvPicPr>
            <a:picLocks noChangeAspect="1" noChangeArrowheads="1"/>
          </p:cNvPicPr>
          <p:nvPr/>
        </p:nvPicPr>
        <p:blipFill rotWithShape="1">
          <a:blip r:embed="rId5">
            <a:extLst>
              <a:ext uri="{28A0092B-C50C-407E-A947-70E740481C1C}">
                <a14:useLocalDpi xmlns:a14="http://schemas.microsoft.com/office/drawing/2010/main" val="0"/>
              </a:ext>
            </a:extLst>
          </a:blip>
          <a:srcRect l="3151" t="16667"/>
          <a:stretch/>
        </p:blipFill>
        <p:spPr bwMode="auto">
          <a:xfrm>
            <a:off x="4231903" y="3190069"/>
            <a:ext cx="611414" cy="1333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5592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Highlighted Features</a:t>
            </a:r>
          </a:p>
        </p:txBody>
      </p:sp>
      <p:sp>
        <p:nvSpPr>
          <p:cNvPr id="3" name="Content Placeholder 2"/>
          <p:cNvSpPr>
            <a:spLocks noGrp="1"/>
          </p:cNvSpPr>
          <p:nvPr>
            <p:ph idx="1"/>
          </p:nvPr>
        </p:nvSpPr>
        <p:spPr>
          <a:xfrm>
            <a:off x="0" y="650604"/>
            <a:ext cx="4290646" cy="4005801"/>
          </a:xfrm>
        </p:spPr>
        <p:txBody>
          <a:bodyPr>
            <a:normAutofit lnSpcReduction="10000"/>
          </a:bodyPr>
          <a:lstStyle/>
          <a:p>
            <a:r>
              <a:rPr lang="en-US" sz="1800" dirty="0"/>
              <a:t>Consistent reads</a:t>
            </a:r>
          </a:p>
          <a:p>
            <a:pPr lvl="1"/>
            <a:r>
              <a:rPr lang="en-US" sz="1100" dirty="0"/>
              <a:t>Inventory, shopping cart applications</a:t>
            </a:r>
          </a:p>
          <a:p>
            <a:r>
              <a:rPr lang="en-US" sz="1800" dirty="0"/>
              <a:t>Atomic Counters</a:t>
            </a:r>
          </a:p>
          <a:p>
            <a:pPr lvl="1"/>
            <a:r>
              <a:rPr lang="en-US" sz="1100" dirty="0"/>
              <a:t>Increment and return new value in same operation</a:t>
            </a:r>
          </a:p>
          <a:p>
            <a:r>
              <a:rPr lang="en-US" sz="1800" dirty="0"/>
              <a:t>Conditional Writes</a:t>
            </a:r>
          </a:p>
          <a:p>
            <a:pPr lvl="1"/>
            <a:r>
              <a:rPr lang="en-US" sz="1100" dirty="0"/>
              <a:t>Expected value before write – fails on mismatch</a:t>
            </a:r>
          </a:p>
          <a:p>
            <a:r>
              <a:rPr lang="en-US" sz="1800" dirty="0"/>
              <a:t>Sparse Indexes</a:t>
            </a:r>
          </a:p>
          <a:p>
            <a:pPr lvl="1"/>
            <a:r>
              <a:rPr lang="en-US" sz="1100" dirty="0"/>
              <a:t>Ideal for sorted lists; fast access to a subset of items (leaderboards, top lists)</a:t>
            </a:r>
          </a:p>
          <a:p>
            <a:r>
              <a:rPr lang="en-US" sz="1800" dirty="0"/>
              <a:t>Cross-Region export/import</a:t>
            </a:r>
          </a:p>
          <a:p>
            <a:r>
              <a:rPr lang="en-US" sz="1800" dirty="0"/>
              <a:t>Secondary Indexes (local and global)</a:t>
            </a:r>
          </a:p>
          <a:p>
            <a:r>
              <a:rPr lang="en-US" sz="1800" dirty="0" err="1"/>
              <a:t>DynamoDB</a:t>
            </a:r>
            <a:r>
              <a:rPr lang="en-US" sz="1800" dirty="0"/>
              <a:t> Local</a:t>
            </a:r>
          </a:p>
          <a:p>
            <a:r>
              <a:rPr lang="en-US" sz="1800" dirty="0"/>
              <a:t>Fine-Grained Access Control</a:t>
            </a:r>
          </a:p>
          <a:p>
            <a:r>
              <a:rPr lang="en-US" sz="1800" dirty="0"/>
              <a:t>Geospatial and Transaction Libraries</a:t>
            </a:r>
          </a:p>
          <a:p>
            <a:r>
              <a:rPr lang="en-US" sz="1800" dirty="0"/>
              <a:t>JSON support</a:t>
            </a:r>
            <a:endParaRPr lang="en-US" sz="200" dirty="0"/>
          </a:p>
          <a:p>
            <a:pPr lvl="1"/>
            <a:endParaRPr lang="en-US" sz="1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6" name="TextBox 5"/>
          <p:cNvSpPr txBox="1"/>
          <p:nvPr/>
        </p:nvSpPr>
        <p:spPr>
          <a:xfrm>
            <a:off x="4353952" y="622384"/>
            <a:ext cx="4714334" cy="3970318"/>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defPPr>
              <a:defRPr lang="en-US"/>
            </a:defPPr>
            <a:lvl1pPr>
              <a:defRPr sz="800">
                <a:latin typeface="Courier New"/>
                <a:cs typeface="Courier New"/>
              </a:defRPr>
            </a:lvl1pPr>
          </a:lstStyle>
          <a:p>
            <a:r>
              <a:rPr lang="en-US" sz="700" dirty="0"/>
              <a:t> private static void </a:t>
            </a:r>
            <a:r>
              <a:rPr lang="en-US" sz="700" dirty="0" err="1"/>
              <a:t>updateExistingAttributeConditionally</a:t>
            </a:r>
            <a:r>
              <a:rPr lang="en-US" sz="700" dirty="0"/>
              <a:t>() {</a:t>
            </a:r>
          </a:p>
          <a:p>
            <a:endParaRPr lang="en-US" sz="700" dirty="0"/>
          </a:p>
          <a:p>
            <a:r>
              <a:rPr lang="en-US" sz="700" dirty="0"/>
              <a:t>        Table table = </a:t>
            </a:r>
            <a:r>
              <a:rPr lang="en-US" sz="700" dirty="0" err="1"/>
              <a:t>dynamoDB.getTable</a:t>
            </a:r>
            <a:r>
              <a:rPr lang="en-US" sz="700" dirty="0"/>
              <a:t>(</a:t>
            </a:r>
            <a:r>
              <a:rPr lang="en-US" sz="700" dirty="0" err="1"/>
              <a:t>tableName</a:t>
            </a:r>
            <a:r>
              <a:rPr lang="en-US" sz="700" dirty="0"/>
              <a:t>);</a:t>
            </a:r>
          </a:p>
          <a:p>
            <a:endParaRPr lang="en-US" sz="700" dirty="0"/>
          </a:p>
          <a:p>
            <a:r>
              <a:rPr lang="en-US" sz="700" dirty="0"/>
              <a:t>        try {</a:t>
            </a:r>
          </a:p>
          <a:p>
            <a:endParaRPr lang="en-US" sz="700" dirty="0"/>
          </a:p>
          <a:p>
            <a:r>
              <a:rPr lang="en-US" sz="700" dirty="0"/>
              <a:t>            Map&lt;String, String&gt; </a:t>
            </a:r>
            <a:r>
              <a:rPr lang="en-US" sz="700" dirty="0" err="1"/>
              <a:t>expressionAttributeNames</a:t>
            </a:r>
            <a:r>
              <a:rPr lang="en-US" sz="700" dirty="0"/>
              <a:t> = new </a:t>
            </a:r>
            <a:r>
              <a:rPr lang="en-US" sz="700" dirty="0" err="1"/>
              <a:t>HashMap</a:t>
            </a:r>
            <a:r>
              <a:rPr lang="en-US" sz="700" dirty="0"/>
              <a:t>&lt;String, String&gt;();</a:t>
            </a:r>
          </a:p>
          <a:p>
            <a:r>
              <a:rPr lang="en-US" sz="700" dirty="0"/>
              <a:t>            </a:t>
            </a:r>
            <a:r>
              <a:rPr lang="en-US" sz="700" dirty="0" err="1"/>
              <a:t>expressionAttributeNames.put</a:t>
            </a:r>
            <a:r>
              <a:rPr lang="en-US" sz="700" dirty="0"/>
              <a:t>("#p", "Price");</a:t>
            </a:r>
          </a:p>
          <a:p>
            <a:endParaRPr lang="en-US" sz="700" dirty="0"/>
          </a:p>
          <a:p>
            <a:r>
              <a:rPr lang="en-US" sz="700" dirty="0"/>
              <a:t>            // Specify the desired price (25.00) and also the condition (price =</a:t>
            </a:r>
          </a:p>
          <a:p>
            <a:r>
              <a:rPr lang="en-US" sz="700" dirty="0"/>
              <a:t>            // 20.00)</a:t>
            </a:r>
          </a:p>
          <a:p>
            <a:endParaRPr lang="en-US" sz="700" dirty="0"/>
          </a:p>
          <a:p>
            <a:r>
              <a:rPr lang="en-US" sz="700" dirty="0"/>
              <a:t>            Map&lt;String, Object&gt; </a:t>
            </a:r>
            <a:r>
              <a:rPr lang="en-US" sz="700" dirty="0" err="1"/>
              <a:t>expressionAttributeValues</a:t>
            </a:r>
            <a:r>
              <a:rPr lang="en-US" sz="700" dirty="0"/>
              <a:t> = new </a:t>
            </a:r>
            <a:r>
              <a:rPr lang="en-US" sz="700" dirty="0" err="1"/>
              <a:t>HashMap</a:t>
            </a:r>
            <a:r>
              <a:rPr lang="en-US" sz="700" dirty="0"/>
              <a:t>&lt;String, Object&gt;();</a:t>
            </a:r>
          </a:p>
          <a:p>
            <a:r>
              <a:rPr lang="en-US" sz="700" dirty="0"/>
              <a:t>            </a:t>
            </a:r>
            <a:r>
              <a:rPr lang="en-US" sz="700" dirty="0" err="1"/>
              <a:t>expressionAttributeValues.put</a:t>
            </a:r>
            <a:r>
              <a:rPr lang="en-US" sz="700" dirty="0"/>
              <a:t>(":val1", 25);</a:t>
            </a:r>
          </a:p>
          <a:p>
            <a:r>
              <a:rPr lang="en-US" sz="700" dirty="0"/>
              <a:t>            </a:t>
            </a:r>
            <a:r>
              <a:rPr lang="en-US" sz="700" dirty="0" err="1"/>
              <a:t>expressionAttributeValues.put</a:t>
            </a:r>
            <a:r>
              <a:rPr lang="en-US" sz="700" dirty="0"/>
              <a:t>(":val2", 20);</a:t>
            </a:r>
          </a:p>
          <a:p>
            <a:r>
              <a:rPr lang="en-US" sz="700" dirty="0"/>
              <a:t>            </a:t>
            </a:r>
            <a:r>
              <a:rPr lang="en-US" sz="700" dirty="0" err="1"/>
              <a:t>UpdateItemSpec</a:t>
            </a:r>
            <a:r>
              <a:rPr lang="en-US" sz="700" dirty="0"/>
              <a:t> </a:t>
            </a:r>
            <a:r>
              <a:rPr lang="en-US" sz="700" dirty="0" err="1"/>
              <a:t>updateItemSpec</a:t>
            </a:r>
            <a:r>
              <a:rPr lang="en-US" sz="700" dirty="0"/>
              <a:t> = new </a:t>
            </a:r>
            <a:r>
              <a:rPr lang="en-US" sz="700" dirty="0" err="1"/>
              <a:t>UpdateItemSpec</a:t>
            </a:r>
            <a:r>
              <a:rPr lang="en-US" sz="700" dirty="0"/>
              <a:t>()</a:t>
            </a:r>
          </a:p>
          <a:p>
            <a:r>
              <a:rPr lang="en-US" sz="700" dirty="0"/>
              <a:t>            .</a:t>
            </a:r>
            <a:r>
              <a:rPr lang="en-US" sz="700" dirty="0" err="1"/>
              <a:t>withPrimaryKey</a:t>
            </a:r>
            <a:r>
              <a:rPr lang="en-US" sz="700" dirty="0"/>
              <a:t>("Id", 120)</a:t>
            </a:r>
          </a:p>
          <a:p>
            <a:r>
              <a:rPr lang="en-US" sz="700" dirty="0"/>
              <a:t>            .</a:t>
            </a:r>
            <a:r>
              <a:rPr lang="en-US" sz="700" dirty="0" err="1"/>
              <a:t>withReturnValues</a:t>
            </a:r>
            <a:r>
              <a:rPr lang="en-US" sz="700" dirty="0"/>
              <a:t>(</a:t>
            </a:r>
            <a:r>
              <a:rPr lang="en-US" sz="700" dirty="0" err="1"/>
              <a:t>ReturnValue.ALL_NEW</a:t>
            </a:r>
            <a:r>
              <a:rPr lang="en-US" sz="700" dirty="0"/>
              <a:t>)</a:t>
            </a:r>
          </a:p>
          <a:p>
            <a:r>
              <a:rPr lang="en-US" sz="700" dirty="0"/>
              <a:t>            .</a:t>
            </a:r>
            <a:r>
              <a:rPr lang="en-US" sz="700" dirty="0" err="1"/>
              <a:t>withUpdateExpression</a:t>
            </a:r>
            <a:r>
              <a:rPr lang="en-US" sz="700" dirty="0"/>
              <a:t>("set #p = :val1")</a:t>
            </a:r>
          </a:p>
          <a:p>
            <a:r>
              <a:rPr lang="en-US" sz="700" dirty="0"/>
              <a:t>            .</a:t>
            </a:r>
            <a:r>
              <a:rPr lang="en-US" sz="700" dirty="0" err="1"/>
              <a:t>withConditionExpression</a:t>
            </a:r>
            <a:r>
              <a:rPr lang="en-US" sz="700" dirty="0"/>
              <a:t>("#p = :val2")</a:t>
            </a:r>
          </a:p>
          <a:p>
            <a:r>
              <a:rPr lang="en-US" sz="700" dirty="0"/>
              <a:t>            .</a:t>
            </a:r>
            <a:r>
              <a:rPr lang="en-US" sz="700" dirty="0" err="1"/>
              <a:t>withNameMap</a:t>
            </a:r>
            <a:r>
              <a:rPr lang="en-US" sz="700" dirty="0"/>
              <a:t>(</a:t>
            </a:r>
            <a:r>
              <a:rPr lang="en-US" sz="700" dirty="0" err="1"/>
              <a:t>expressionAttributeNames</a:t>
            </a:r>
            <a:r>
              <a:rPr lang="en-US" sz="700" dirty="0"/>
              <a:t>)</a:t>
            </a:r>
          </a:p>
          <a:p>
            <a:r>
              <a:rPr lang="en-US" sz="700" dirty="0"/>
              <a:t>            .</a:t>
            </a:r>
            <a:r>
              <a:rPr lang="en-US" sz="700" dirty="0" err="1"/>
              <a:t>withValueMap</a:t>
            </a:r>
            <a:r>
              <a:rPr lang="en-US" sz="700" dirty="0"/>
              <a:t>(</a:t>
            </a:r>
            <a:r>
              <a:rPr lang="en-US" sz="700" dirty="0" err="1"/>
              <a:t>expressionAttributeValues</a:t>
            </a:r>
            <a:r>
              <a:rPr lang="en-US" sz="700" dirty="0"/>
              <a:t>);</a:t>
            </a:r>
          </a:p>
          <a:p>
            <a:r>
              <a:rPr lang="en-US" sz="700" dirty="0"/>
              <a:t>            </a:t>
            </a:r>
            <a:r>
              <a:rPr lang="en-US" sz="700" dirty="0" err="1"/>
              <a:t>UpdateItemOutcome</a:t>
            </a:r>
            <a:r>
              <a:rPr lang="en-US" sz="700" dirty="0"/>
              <a:t> outcome = </a:t>
            </a:r>
            <a:r>
              <a:rPr lang="en-US" sz="700" dirty="0" err="1"/>
              <a:t>table.updateItem</a:t>
            </a:r>
            <a:r>
              <a:rPr lang="en-US" sz="700" dirty="0"/>
              <a:t>(</a:t>
            </a:r>
            <a:r>
              <a:rPr lang="en-US" sz="700" dirty="0" err="1"/>
              <a:t>updateItemSpec</a:t>
            </a:r>
            <a:r>
              <a:rPr lang="en-US" sz="700" dirty="0"/>
              <a:t>);</a:t>
            </a:r>
          </a:p>
          <a:p>
            <a:endParaRPr lang="en-US" sz="700" dirty="0"/>
          </a:p>
          <a:p>
            <a:r>
              <a:rPr lang="en-US" sz="700" dirty="0"/>
              <a:t>            // Check the response.</a:t>
            </a:r>
          </a:p>
          <a:p>
            <a:r>
              <a:rPr lang="en-US" sz="700" dirty="0"/>
              <a:t>            </a:t>
            </a:r>
            <a:r>
              <a:rPr lang="en-US" sz="700" dirty="0" err="1"/>
              <a:t>System.out</a:t>
            </a:r>
            <a:endParaRPr lang="en-US" sz="700" dirty="0"/>
          </a:p>
          <a:p>
            <a:r>
              <a:rPr lang="en-US" sz="700" dirty="0"/>
              <a:t>            .</a:t>
            </a:r>
            <a:r>
              <a:rPr lang="en-US" sz="700" dirty="0" err="1"/>
              <a:t>println</a:t>
            </a:r>
            <a:r>
              <a:rPr lang="en-US" sz="700" dirty="0"/>
              <a:t>("Printing item after conditional update to new attribute...");</a:t>
            </a:r>
          </a:p>
          <a:p>
            <a:r>
              <a:rPr lang="en-US" sz="700" dirty="0"/>
              <a:t>            </a:t>
            </a:r>
            <a:r>
              <a:rPr lang="en-US" sz="700" dirty="0" err="1"/>
              <a:t>System.out.println</a:t>
            </a:r>
            <a:r>
              <a:rPr lang="en-US" sz="700" dirty="0"/>
              <a:t>(</a:t>
            </a:r>
            <a:r>
              <a:rPr lang="en-US" sz="700" dirty="0" err="1"/>
              <a:t>outcome.getItem</a:t>
            </a:r>
            <a:r>
              <a:rPr lang="en-US" sz="700" dirty="0"/>
              <a:t>().</a:t>
            </a:r>
            <a:r>
              <a:rPr lang="en-US" sz="700" dirty="0" err="1"/>
              <a:t>toJSONPretty</a:t>
            </a:r>
            <a:r>
              <a:rPr lang="en-US" sz="700" dirty="0"/>
              <a:t>());</a:t>
            </a:r>
          </a:p>
          <a:p>
            <a:endParaRPr lang="en-US" sz="700" dirty="0"/>
          </a:p>
          <a:p>
            <a:r>
              <a:rPr lang="en-US" sz="700" dirty="0"/>
              <a:t>        } catch (Exception e) {</a:t>
            </a:r>
          </a:p>
          <a:p>
            <a:r>
              <a:rPr lang="en-US" sz="700" dirty="0"/>
              <a:t>            </a:t>
            </a:r>
            <a:r>
              <a:rPr lang="en-US" sz="700" dirty="0" err="1"/>
              <a:t>System.err.println</a:t>
            </a:r>
            <a:r>
              <a:rPr lang="en-US" sz="700" dirty="0"/>
              <a:t>("Error updating item in " + </a:t>
            </a:r>
            <a:r>
              <a:rPr lang="en-US" sz="700" dirty="0" err="1"/>
              <a:t>tableName</a:t>
            </a:r>
            <a:r>
              <a:rPr lang="en-US" sz="700" dirty="0"/>
              <a:t>);</a:t>
            </a:r>
          </a:p>
          <a:p>
            <a:r>
              <a:rPr lang="en-US" sz="700" dirty="0"/>
              <a:t>            </a:t>
            </a:r>
            <a:r>
              <a:rPr lang="en-US" sz="700" dirty="0" err="1"/>
              <a:t>System.err.println</a:t>
            </a:r>
            <a:r>
              <a:rPr lang="en-US" sz="700" dirty="0"/>
              <a:t>(</a:t>
            </a:r>
            <a:r>
              <a:rPr lang="en-US" sz="700" dirty="0" err="1"/>
              <a:t>e.getMessage</a:t>
            </a:r>
            <a:r>
              <a:rPr lang="en-US" sz="700" dirty="0"/>
              <a:t>());</a:t>
            </a:r>
          </a:p>
          <a:p>
            <a:r>
              <a:rPr lang="en-US" sz="700" dirty="0"/>
              <a:t>        }</a:t>
            </a:r>
          </a:p>
          <a:p>
            <a:r>
              <a:rPr lang="en-US" sz="700" dirty="0"/>
              <a:t>    }</a:t>
            </a:r>
          </a:p>
        </p:txBody>
      </p:sp>
    </p:spTree>
    <p:extLst>
      <p:ext uri="{BB962C8B-B14F-4D97-AF65-F5344CB8AC3E}">
        <p14:creationId xmlns:p14="http://schemas.microsoft.com/office/powerpoint/2010/main" val="4145785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Best Practices</a:t>
            </a:r>
            <a:endParaRPr lang="en-US" sz="3200" b="1" dirty="0"/>
          </a:p>
        </p:txBody>
      </p:sp>
      <p:sp>
        <p:nvSpPr>
          <p:cNvPr id="3" name="Content Placeholder 2"/>
          <p:cNvSpPr>
            <a:spLocks noGrp="1"/>
          </p:cNvSpPr>
          <p:nvPr>
            <p:ph idx="1"/>
          </p:nvPr>
        </p:nvSpPr>
        <p:spPr>
          <a:xfrm>
            <a:off x="0" y="661182"/>
            <a:ext cx="9144000" cy="4002258"/>
          </a:xfrm>
        </p:spPr>
        <p:txBody>
          <a:bodyPr numCol="2">
            <a:normAutofit/>
          </a:bodyPr>
          <a:lstStyle/>
          <a:p>
            <a:r>
              <a:rPr lang="en-US" sz="2400" dirty="0"/>
              <a:t>Table</a:t>
            </a:r>
          </a:p>
          <a:p>
            <a:pPr lvl="1"/>
            <a:r>
              <a:rPr lang="en-US" sz="1100" dirty="0"/>
              <a:t>Design for uniform data access across items in your tables</a:t>
            </a:r>
          </a:p>
          <a:p>
            <a:pPr lvl="1"/>
            <a:r>
              <a:rPr lang="en-US" sz="1100" dirty="0"/>
              <a:t>Understand partition behavior</a:t>
            </a:r>
          </a:p>
          <a:p>
            <a:pPr lvl="1"/>
            <a:r>
              <a:rPr lang="en-US" sz="1100" dirty="0"/>
              <a:t>Use burst capacity sparingly</a:t>
            </a:r>
          </a:p>
          <a:p>
            <a:pPr lvl="1"/>
            <a:r>
              <a:rPr lang="en-US" sz="1100" dirty="0"/>
              <a:t>Distribute Write activity during data upload</a:t>
            </a:r>
          </a:p>
          <a:p>
            <a:pPr lvl="1"/>
            <a:r>
              <a:rPr lang="en-US" sz="1100" dirty="0"/>
              <a:t>Understand access patterns for time series data</a:t>
            </a:r>
          </a:p>
          <a:p>
            <a:pPr lvl="1"/>
            <a:r>
              <a:rPr lang="en-US" sz="1100" dirty="0"/>
              <a:t>Cache popular items</a:t>
            </a:r>
          </a:p>
          <a:p>
            <a:pPr lvl="1"/>
            <a:r>
              <a:rPr lang="en-US" sz="1100" dirty="0"/>
              <a:t>Consider workload uniformity when adjusting Provisioned throughput</a:t>
            </a:r>
          </a:p>
          <a:p>
            <a:pPr lvl="1"/>
            <a:r>
              <a:rPr lang="en-US" sz="1100" dirty="0"/>
              <a:t>Test your application at scale</a:t>
            </a:r>
          </a:p>
          <a:p>
            <a:r>
              <a:rPr lang="en-US" sz="2400" dirty="0"/>
              <a:t>Item</a:t>
            </a:r>
          </a:p>
          <a:p>
            <a:pPr lvl="1"/>
            <a:r>
              <a:rPr lang="en-US" sz="1100" dirty="0"/>
              <a:t>Use 1:many Tables instead of large set attributes</a:t>
            </a:r>
          </a:p>
          <a:p>
            <a:pPr lvl="1"/>
            <a:r>
              <a:rPr lang="en-US" sz="1100" dirty="0"/>
              <a:t>Use multiple tables to support varied access patterns</a:t>
            </a:r>
          </a:p>
          <a:p>
            <a:pPr lvl="1"/>
            <a:r>
              <a:rPr lang="en-US" sz="1100" dirty="0"/>
              <a:t>Compress large attribute values</a:t>
            </a:r>
          </a:p>
          <a:p>
            <a:pPr lvl="1"/>
            <a:r>
              <a:rPr lang="en-US" sz="1100" dirty="0"/>
              <a:t>Store large attribute values in S3</a:t>
            </a:r>
          </a:p>
          <a:p>
            <a:pPr lvl="1"/>
            <a:r>
              <a:rPr lang="en-US" sz="1100" dirty="0"/>
              <a:t>Break up large attributes across multiple items</a:t>
            </a:r>
          </a:p>
          <a:p>
            <a:r>
              <a:rPr lang="en-US" sz="2400" dirty="0"/>
              <a:t>Query and Scan</a:t>
            </a:r>
          </a:p>
          <a:p>
            <a:pPr lvl="1"/>
            <a:r>
              <a:rPr lang="en-US" sz="1100" dirty="0"/>
              <a:t>Avoid sudden bursts of read activity</a:t>
            </a:r>
          </a:p>
          <a:p>
            <a:pPr lvl="1"/>
            <a:r>
              <a:rPr lang="en-US" sz="1100" dirty="0"/>
              <a:t>Create exponential-</a:t>
            </a:r>
            <a:r>
              <a:rPr lang="en-US" sz="1100" dirty="0" err="1"/>
              <a:t>backoff</a:t>
            </a:r>
            <a:r>
              <a:rPr lang="en-US" sz="1100" dirty="0"/>
              <a:t> retry logic upon limit failures</a:t>
            </a:r>
          </a:p>
          <a:p>
            <a:pPr lvl="1"/>
            <a:r>
              <a:rPr lang="en-US" sz="1100" dirty="0"/>
              <a:t>Take advantage of parallel scans</a:t>
            </a:r>
          </a:p>
          <a:p>
            <a:r>
              <a:rPr lang="en-US" sz="2400" dirty="0"/>
              <a:t>Local Secondary Index</a:t>
            </a:r>
          </a:p>
          <a:p>
            <a:pPr lvl="1"/>
            <a:r>
              <a:rPr lang="en-US" sz="1100" dirty="0"/>
              <a:t>Use indexes sparingly</a:t>
            </a:r>
          </a:p>
          <a:p>
            <a:pPr lvl="1"/>
            <a:r>
              <a:rPr lang="en-US" sz="1100" dirty="0"/>
              <a:t>Choose Projections carefully</a:t>
            </a:r>
          </a:p>
          <a:p>
            <a:pPr lvl="1"/>
            <a:r>
              <a:rPr lang="en-US" sz="1100" dirty="0"/>
              <a:t>Optimize queries to avoid fetches</a:t>
            </a:r>
          </a:p>
          <a:p>
            <a:pPr lvl="1"/>
            <a:r>
              <a:rPr lang="en-US" sz="1100" dirty="0"/>
              <a:t>Take advantage of sparse indexes</a:t>
            </a:r>
          </a:p>
          <a:p>
            <a:pPr lvl="1"/>
            <a:r>
              <a:rPr lang="en-US" sz="1100" dirty="0"/>
              <a:t>Watch for Expanding Item collections</a:t>
            </a:r>
          </a:p>
          <a:p>
            <a:r>
              <a:rPr lang="en-US" sz="2400" dirty="0"/>
              <a:t>Global Secondary Index</a:t>
            </a:r>
          </a:p>
          <a:p>
            <a:pPr lvl="1"/>
            <a:r>
              <a:rPr lang="en-US" sz="1100" dirty="0"/>
              <a:t>Choose a key that will provide uniform workloads</a:t>
            </a:r>
          </a:p>
          <a:p>
            <a:pPr lvl="1"/>
            <a:r>
              <a:rPr lang="en-US" sz="1100" dirty="0"/>
              <a:t>Take advantage of sparse indexes</a:t>
            </a:r>
          </a:p>
          <a:p>
            <a:pPr lvl="1"/>
            <a:r>
              <a:rPr lang="en-US" sz="1100" dirty="0"/>
              <a:t>Use a global secondary index for quick lookups</a:t>
            </a:r>
          </a:p>
          <a:p>
            <a:pPr lvl="1"/>
            <a:r>
              <a:rPr lang="en-US" sz="1100" dirty="0"/>
              <a:t>Create an eventually consistent read replica</a:t>
            </a:r>
          </a:p>
        </p:txBody>
      </p:sp>
      <p:sp>
        <p:nvSpPr>
          <p:cNvPr id="4" name="Content Placeholder 2"/>
          <p:cNvSpPr txBox="1">
            <a:spLocks/>
          </p:cNvSpPr>
          <p:nvPr/>
        </p:nvSpPr>
        <p:spPr>
          <a:xfrm>
            <a:off x="4582902" y="976875"/>
            <a:ext cx="4165485" cy="35539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2422180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032" y="854702"/>
            <a:ext cx="1002965"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3</a:t>
            </a:r>
          </a:p>
        </p:txBody>
      </p:sp>
      <p:sp>
        <p:nvSpPr>
          <p:cNvPr id="5" name="Rectangle 4"/>
          <p:cNvSpPr/>
          <p:nvPr/>
        </p:nvSpPr>
        <p:spPr>
          <a:xfrm>
            <a:off x="450415" y="2865622"/>
            <a:ext cx="8238818" cy="1106762"/>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SQS and SNS</a:t>
            </a:r>
          </a:p>
        </p:txBody>
      </p:sp>
    </p:spTree>
    <p:extLst>
      <p:ext uri="{BB962C8B-B14F-4D97-AF65-F5344CB8AC3E}">
        <p14:creationId xmlns:p14="http://schemas.microsoft.com/office/powerpoint/2010/main" val="2064095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Amazon SQS (Simple Queue Service)</a:t>
            </a:r>
          </a:p>
        </p:txBody>
      </p:sp>
      <p:sp>
        <p:nvSpPr>
          <p:cNvPr id="3" name="Content Placeholder 2"/>
          <p:cNvSpPr>
            <a:spLocks noGrp="1"/>
          </p:cNvSpPr>
          <p:nvPr>
            <p:ph idx="1"/>
          </p:nvPr>
        </p:nvSpPr>
        <p:spPr>
          <a:xfrm>
            <a:off x="340592" y="1009332"/>
            <a:ext cx="4796910" cy="3553926"/>
          </a:xfrm>
        </p:spPr>
        <p:txBody>
          <a:bodyPr>
            <a:normAutofit/>
          </a:bodyPr>
          <a:lstStyle/>
          <a:p>
            <a:r>
              <a:rPr lang="en-US" sz="1800" dirty="0"/>
              <a:t>Web accessible read/write queue</a:t>
            </a:r>
          </a:p>
          <a:p>
            <a:r>
              <a:rPr lang="en-US" sz="1800" dirty="0"/>
              <a:t>Redundant infrastructure</a:t>
            </a:r>
          </a:p>
          <a:p>
            <a:r>
              <a:rPr lang="en-US" sz="1800" dirty="0"/>
              <a:t>Multiple readers and writers</a:t>
            </a:r>
          </a:p>
          <a:p>
            <a:r>
              <a:rPr lang="en-US" sz="1800" dirty="0"/>
              <a:t>Configurable settings per queue</a:t>
            </a:r>
          </a:p>
          <a:p>
            <a:r>
              <a:rPr lang="en-US" sz="1800" dirty="0"/>
              <a:t>Variable message size</a:t>
            </a:r>
          </a:p>
          <a:p>
            <a:r>
              <a:rPr lang="en-US" sz="1800" dirty="0"/>
              <a:t>Access Control options</a:t>
            </a:r>
          </a:p>
          <a:p>
            <a:r>
              <a:rPr lang="en-US" sz="1800" dirty="0"/>
              <a:t>Delay queues (up to 15 min invisible time)</a:t>
            </a:r>
          </a:p>
          <a:p>
            <a:r>
              <a:rPr lang="en-US" sz="1800" dirty="0"/>
              <a:t>Dead Letter Queues</a:t>
            </a:r>
          </a:p>
          <a:p>
            <a:r>
              <a:rPr lang="en-US" sz="1800" dirty="0"/>
              <a:t>Un-ordered or FIFO ordering</a:t>
            </a:r>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9" name="amazon_sqs.png"/>
          <p:cNvPicPr/>
          <p:nvPr/>
        </p:nvPicPr>
        <p:blipFill>
          <a:blip r:embed="rId3">
            <a:extLst/>
          </a:blip>
          <a:stretch>
            <a:fillRect/>
          </a:stretch>
        </p:blipFill>
        <p:spPr>
          <a:xfrm>
            <a:off x="5324060" y="1693274"/>
            <a:ext cx="1406356" cy="1664574"/>
          </a:xfrm>
          <a:prstGeom prst="rect">
            <a:avLst/>
          </a:prstGeom>
          <a:ln w="12700">
            <a:miter lim="400000"/>
          </a:ln>
        </p:spPr>
      </p:pic>
    </p:spTree>
    <p:extLst>
      <p:ext uri="{BB962C8B-B14F-4D97-AF65-F5344CB8AC3E}">
        <p14:creationId xmlns:p14="http://schemas.microsoft.com/office/powerpoint/2010/main" val="1793746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Message Polling &amp; Sampling</a:t>
            </a:r>
          </a:p>
        </p:txBody>
      </p:sp>
      <p:sp>
        <p:nvSpPr>
          <p:cNvPr id="3" name="Content Placeholder 2"/>
          <p:cNvSpPr>
            <a:spLocks noGrp="1"/>
          </p:cNvSpPr>
          <p:nvPr>
            <p:ph idx="1"/>
          </p:nvPr>
        </p:nvSpPr>
        <p:spPr>
          <a:xfrm>
            <a:off x="340592" y="1009332"/>
            <a:ext cx="3447646" cy="3553926"/>
          </a:xfrm>
        </p:spPr>
        <p:txBody>
          <a:bodyPr>
            <a:normAutofit/>
          </a:bodyPr>
          <a:lstStyle/>
          <a:p>
            <a:r>
              <a:rPr lang="en-US" sz="1800" dirty="0"/>
              <a:t>Short polling</a:t>
            </a:r>
          </a:p>
          <a:p>
            <a:pPr lvl="1"/>
            <a:r>
              <a:rPr lang="en-US" sz="1000" dirty="0" err="1"/>
              <a:t>ReceiveMessages</a:t>
            </a:r>
            <a:r>
              <a:rPr lang="en-US" sz="1000" dirty="0"/>
              <a:t> call uses </a:t>
            </a:r>
            <a:r>
              <a:rPr lang="en-US" sz="1000" dirty="0" err="1"/>
              <a:t>WaitTimeSeconds</a:t>
            </a:r>
            <a:r>
              <a:rPr lang="en-US" sz="1000" dirty="0"/>
              <a:t> parameter set to 0</a:t>
            </a:r>
          </a:p>
          <a:p>
            <a:pPr lvl="1"/>
            <a:r>
              <a:rPr lang="en-US" sz="1000" dirty="0"/>
              <a:t>SQS samples a subset of the servers based on weighted random distribution</a:t>
            </a:r>
          </a:p>
          <a:p>
            <a:pPr lvl="1"/>
            <a:r>
              <a:rPr lang="en-US" sz="1000" dirty="0"/>
              <a:t>With less than 1000 messages you could return no messages</a:t>
            </a:r>
          </a:p>
          <a:p>
            <a:r>
              <a:rPr lang="en-US" sz="1800" dirty="0"/>
              <a:t>Long polling</a:t>
            </a:r>
          </a:p>
          <a:p>
            <a:pPr lvl="1"/>
            <a:r>
              <a:rPr lang="en-US" sz="1000" dirty="0"/>
              <a:t>Allows SQS to wait (up to 20 seconds) for a message to arrive before responding</a:t>
            </a:r>
          </a:p>
          <a:p>
            <a:pPr lvl="1"/>
            <a:r>
              <a:rPr lang="en-US" sz="1000" dirty="0"/>
              <a:t>Reduces the number of empty responses</a:t>
            </a:r>
          </a:p>
          <a:p>
            <a:pPr lvl="1"/>
            <a:r>
              <a:rPr lang="en-US" sz="1000" dirty="0"/>
              <a:t>SQS samples all servers</a:t>
            </a:r>
          </a:p>
          <a:p>
            <a:pPr lvl="1"/>
            <a:endParaRPr lang="en-US" sz="1000" dirty="0"/>
          </a:p>
          <a:p>
            <a:pPr lvl="1"/>
            <a:endParaRPr lang="en-US" sz="1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5" name="Rounded Rectangle 4"/>
          <p:cNvSpPr/>
          <p:nvPr/>
        </p:nvSpPr>
        <p:spPr>
          <a:xfrm>
            <a:off x="4439441" y="1170583"/>
            <a:ext cx="1160585" cy="4783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Client Application</a:t>
            </a:r>
          </a:p>
        </p:txBody>
      </p:sp>
      <p:sp>
        <p:nvSpPr>
          <p:cNvPr id="7" name="Rounded Rectangle 6"/>
          <p:cNvSpPr/>
          <p:nvPr/>
        </p:nvSpPr>
        <p:spPr>
          <a:xfrm>
            <a:off x="4439441" y="1977960"/>
            <a:ext cx="1160585" cy="4783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Client Application</a:t>
            </a:r>
          </a:p>
        </p:txBody>
      </p:sp>
      <p:sp>
        <p:nvSpPr>
          <p:cNvPr id="8" name="Rounded Rectangle 7"/>
          <p:cNvSpPr/>
          <p:nvPr/>
        </p:nvSpPr>
        <p:spPr>
          <a:xfrm>
            <a:off x="4439441" y="2786295"/>
            <a:ext cx="1160585" cy="4783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Client Application</a:t>
            </a:r>
          </a:p>
        </p:txBody>
      </p:sp>
      <p:sp>
        <p:nvSpPr>
          <p:cNvPr id="6" name="Rectangle 5"/>
          <p:cNvSpPr/>
          <p:nvPr/>
        </p:nvSpPr>
        <p:spPr>
          <a:xfrm>
            <a:off x="5923585" y="2017755"/>
            <a:ext cx="1536382" cy="438506"/>
          </a:xfrm>
          <a:prstGeom prst="rect">
            <a:avLst/>
          </a:prstGeom>
          <a:solidFill>
            <a:schemeClr val="accent1">
              <a:lumMod val="50000"/>
            </a:schemeClr>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Message Queue (SQS)</a:t>
            </a:r>
          </a:p>
        </p:txBody>
      </p:sp>
      <p:sp>
        <p:nvSpPr>
          <p:cNvPr id="10" name="Rounded Rectangle 9"/>
          <p:cNvSpPr/>
          <p:nvPr/>
        </p:nvSpPr>
        <p:spPr>
          <a:xfrm>
            <a:off x="7762424" y="1997857"/>
            <a:ext cx="1160585" cy="478301"/>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Message Consumer</a:t>
            </a:r>
          </a:p>
        </p:txBody>
      </p:sp>
      <p:cxnSp>
        <p:nvCxnSpPr>
          <p:cNvPr id="11" name="Straight Arrow Connector 10"/>
          <p:cNvCxnSpPr>
            <a:stCxn id="5" idx="3"/>
            <a:endCxn id="6" idx="1"/>
          </p:cNvCxnSpPr>
          <p:nvPr/>
        </p:nvCxnSpPr>
        <p:spPr>
          <a:xfrm>
            <a:off x="5600026" y="1409734"/>
            <a:ext cx="323559" cy="827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3"/>
            <a:endCxn id="6" idx="1"/>
          </p:cNvCxnSpPr>
          <p:nvPr/>
        </p:nvCxnSpPr>
        <p:spPr>
          <a:xfrm flipV="1">
            <a:off x="5600026" y="2237008"/>
            <a:ext cx="323559" cy="7884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7" idx="3"/>
            <a:endCxn id="6" idx="1"/>
          </p:cNvCxnSpPr>
          <p:nvPr/>
        </p:nvCxnSpPr>
        <p:spPr>
          <a:xfrm>
            <a:off x="5600026" y="2217111"/>
            <a:ext cx="323559" cy="19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3"/>
            <a:endCxn id="10" idx="1"/>
          </p:cNvCxnSpPr>
          <p:nvPr/>
        </p:nvCxnSpPr>
        <p:spPr>
          <a:xfrm>
            <a:off x="7459967" y="2237008"/>
            <a:ext cx="30245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2893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Processing &amp; Batching</a:t>
            </a:r>
          </a:p>
        </p:txBody>
      </p:sp>
      <p:sp>
        <p:nvSpPr>
          <p:cNvPr id="3" name="Content Placeholder 2"/>
          <p:cNvSpPr>
            <a:spLocks noGrp="1"/>
          </p:cNvSpPr>
          <p:nvPr>
            <p:ph idx="1"/>
          </p:nvPr>
        </p:nvSpPr>
        <p:spPr>
          <a:xfrm>
            <a:off x="340592" y="1009332"/>
            <a:ext cx="4796910" cy="3553926"/>
          </a:xfrm>
        </p:spPr>
        <p:txBody>
          <a:bodyPr>
            <a:normAutofit/>
          </a:bodyPr>
          <a:lstStyle/>
          <a:p>
            <a:r>
              <a:rPr lang="en-US" sz="1800" dirty="0"/>
              <a:t>Processing features</a:t>
            </a:r>
          </a:p>
          <a:p>
            <a:pPr lvl="1"/>
            <a:r>
              <a:rPr lang="en-US" sz="1000" dirty="0"/>
              <a:t>Visibility timeout</a:t>
            </a:r>
          </a:p>
          <a:p>
            <a:pPr lvl="1"/>
            <a:r>
              <a:rPr lang="en-US" sz="1000" dirty="0"/>
              <a:t>Shared Queues w/ Access Policies</a:t>
            </a:r>
          </a:p>
          <a:p>
            <a:r>
              <a:rPr lang="en-US" sz="1800" dirty="0"/>
              <a:t>Batch APIs</a:t>
            </a:r>
          </a:p>
          <a:p>
            <a:pPr lvl="1"/>
            <a:r>
              <a:rPr lang="en-US" sz="1000" dirty="0"/>
              <a:t>Messages can be sent, received, or deleted 10 at a time</a:t>
            </a:r>
          </a:p>
          <a:p>
            <a:pPr lvl="1"/>
            <a:r>
              <a:rPr lang="en-US" sz="1000" dirty="0" err="1"/>
              <a:t>ReceiveMessage</a:t>
            </a:r>
            <a:r>
              <a:rPr lang="en-US" sz="1000" dirty="0"/>
              <a:t>, </a:t>
            </a:r>
            <a:r>
              <a:rPr lang="en-US" sz="1000" dirty="0" err="1"/>
              <a:t>SendMessageBatch</a:t>
            </a:r>
            <a:r>
              <a:rPr lang="en-US" sz="1000" dirty="0"/>
              <a:t>, </a:t>
            </a:r>
            <a:r>
              <a:rPr lang="en-US" sz="1000" dirty="0" err="1"/>
              <a:t>DeleteMessageBatch</a:t>
            </a:r>
            <a:r>
              <a:rPr lang="en-US" sz="1000" dirty="0"/>
              <a:t>, </a:t>
            </a:r>
            <a:r>
              <a:rPr lang="en-US" sz="1000" dirty="0" err="1"/>
              <a:t>ChangeMessageVisibilityBatch</a:t>
            </a:r>
            <a:r>
              <a:rPr lang="en-US" sz="1000" dirty="0"/>
              <a:t> API</a:t>
            </a:r>
          </a:p>
          <a:p>
            <a:pPr lvl="1"/>
            <a:r>
              <a:rPr lang="en-US" sz="1000" dirty="0"/>
              <a:t>Individual messages in the batch can fail, always check for errors</a:t>
            </a:r>
          </a:p>
          <a:p>
            <a:pPr lvl="1"/>
            <a:endParaRPr lang="en-US" sz="1000" dirty="0"/>
          </a:p>
          <a:p>
            <a:endParaRPr lang="en-US" sz="18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4" name="Rectangle 3"/>
          <p:cNvSpPr/>
          <p:nvPr/>
        </p:nvSpPr>
        <p:spPr>
          <a:xfrm>
            <a:off x="3178651" y="3228704"/>
            <a:ext cx="5733050" cy="1291476"/>
          </a:xfrm>
          <a:prstGeom prst="rect">
            <a:avLst/>
          </a:prstGeom>
          <a:solidFill>
            <a:schemeClr val="accent1">
              <a:lumMod val="20000"/>
              <a:lumOff val="80000"/>
            </a:schemeClr>
          </a:solidFill>
          <a:ln>
            <a:solidFill>
              <a:srgbClr val="8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5" name="TextBox 4"/>
          <p:cNvSpPr txBox="1"/>
          <p:nvPr/>
        </p:nvSpPr>
        <p:spPr>
          <a:xfrm>
            <a:off x="3228878" y="3271752"/>
            <a:ext cx="5660632" cy="1200328"/>
          </a:xfrm>
          <a:prstGeom prst="rect">
            <a:avLst/>
          </a:prstGeom>
          <a:noFill/>
        </p:spPr>
        <p:txBody>
          <a:bodyPr wrap="square" rtlCol="0">
            <a:spAutoFit/>
          </a:bodyPr>
          <a:lstStyle/>
          <a:p>
            <a:r>
              <a:rPr lang="pl-PL" sz="800" dirty="0" err="1">
                <a:latin typeface="Courier New"/>
                <a:cs typeface="Courier New"/>
              </a:rPr>
              <a:t>SendMessageBatchResult</a:t>
            </a:r>
            <a:r>
              <a:rPr lang="pl-PL" sz="800" dirty="0">
                <a:latin typeface="Courier New"/>
                <a:cs typeface="Courier New"/>
              </a:rPr>
              <a:t> </a:t>
            </a:r>
            <a:r>
              <a:rPr lang="pl-PL" sz="800" dirty="0" err="1">
                <a:latin typeface="Courier New"/>
                <a:cs typeface="Courier New"/>
              </a:rPr>
              <a:t>batchResult</a:t>
            </a:r>
            <a:r>
              <a:rPr lang="pl-PL" sz="800" dirty="0">
                <a:latin typeface="Courier New"/>
                <a:cs typeface="Courier New"/>
              </a:rPr>
              <a:t> = </a:t>
            </a:r>
            <a:r>
              <a:rPr lang="pl-PL" sz="800" dirty="0" err="1">
                <a:latin typeface="Courier New"/>
                <a:cs typeface="Courier New"/>
              </a:rPr>
              <a:t>sqsClient.sendMessageBatch</a:t>
            </a:r>
            <a:r>
              <a:rPr lang="pl-PL" sz="800" dirty="0">
                <a:latin typeface="Courier New"/>
                <a:cs typeface="Courier New"/>
              </a:rPr>
              <a:t>(</a:t>
            </a:r>
            <a:r>
              <a:rPr lang="pl-PL" sz="800" dirty="0" err="1">
                <a:latin typeface="Courier New"/>
                <a:cs typeface="Courier New"/>
              </a:rPr>
              <a:t>batchRequest</a:t>
            </a:r>
            <a:r>
              <a:rPr lang="pl-PL" sz="800" dirty="0">
                <a:latin typeface="Courier New"/>
                <a:cs typeface="Courier New"/>
              </a:rPr>
              <a:t>);</a:t>
            </a:r>
          </a:p>
          <a:p>
            <a:endParaRPr lang="pl-PL" sz="800" dirty="0">
              <a:latin typeface="Courier New"/>
              <a:cs typeface="Courier New"/>
            </a:endParaRPr>
          </a:p>
          <a:p>
            <a:r>
              <a:rPr lang="pl-PL" sz="800" b="1" dirty="0" err="1">
                <a:latin typeface="Courier New"/>
                <a:cs typeface="Courier New"/>
              </a:rPr>
              <a:t>if</a:t>
            </a:r>
            <a:r>
              <a:rPr lang="pl-PL" sz="800" b="1" dirty="0">
                <a:latin typeface="Courier New"/>
                <a:cs typeface="Courier New"/>
              </a:rPr>
              <a:t> (!</a:t>
            </a:r>
            <a:r>
              <a:rPr lang="pl-PL" sz="800" b="1" dirty="0" err="1">
                <a:latin typeface="Courier New"/>
                <a:cs typeface="Courier New"/>
              </a:rPr>
              <a:t>batchResult.getFailed</a:t>
            </a:r>
            <a:r>
              <a:rPr lang="pl-PL" sz="800" b="1" dirty="0">
                <a:latin typeface="Courier New"/>
                <a:cs typeface="Courier New"/>
              </a:rPr>
              <a:t>().</a:t>
            </a:r>
            <a:r>
              <a:rPr lang="pl-PL" sz="800" b="1" dirty="0" err="1">
                <a:latin typeface="Courier New"/>
                <a:cs typeface="Courier New"/>
              </a:rPr>
              <a:t>isEmpty</a:t>
            </a:r>
            <a:r>
              <a:rPr lang="pl-PL" sz="800" b="1" dirty="0">
                <a:latin typeface="Courier New"/>
                <a:cs typeface="Courier New"/>
              </a:rPr>
              <a:t>()) {</a:t>
            </a:r>
          </a:p>
          <a:p>
            <a:r>
              <a:rPr lang="pl-PL" sz="800" dirty="0">
                <a:latin typeface="Courier New"/>
                <a:cs typeface="Courier New"/>
              </a:rPr>
              <a:t> </a:t>
            </a:r>
            <a:r>
              <a:rPr lang="pl-PL" sz="800" dirty="0" err="1">
                <a:latin typeface="Courier New"/>
                <a:cs typeface="Courier New"/>
              </a:rPr>
              <a:t>log.warn</a:t>
            </a:r>
            <a:r>
              <a:rPr lang="pl-PL" sz="800" dirty="0">
                <a:latin typeface="Courier New"/>
                <a:cs typeface="Courier New"/>
              </a:rPr>
              <a:t>("Producer: </a:t>
            </a:r>
            <a:r>
              <a:rPr lang="pl-PL" sz="800" dirty="0" err="1">
                <a:latin typeface="Courier New"/>
                <a:cs typeface="Courier New"/>
              </a:rPr>
              <a:t>retrying</a:t>
            </a:r>
            <a:r>
              <a:rPr lang="pl-PL" sz="800" dirty="0">
                <a:latin typeface="Courier New"/>
                <a:cs typeface="Courier New"/>
              </a:rPr>
              <a:t> </a:t>
            </a:r>
            <a:r>
              <a:rPr lang="pl-PL" sz="800" dirty="0" err="1">
                <a:latin typeface="Courier New"/>
                <a:cs typeface="Courier New"/>
              </a:rPr>
              <a:t>sending</a:t>
            </a:r>
            <a:r>
              <a:rPr lang="pl-PL" sz="800" dirty="0">
                <a:latin typeface="Courier New"/>
                <a:cs typeface="Courier New"/>
              </a:rPr>
              <a:t> " + </a:t>
            </a:r>
            <a:r>
              <a:rPr lang="pl-PL" sz="800" dirty="0" err="1">
                <a:latin typeface="Courier New"/>
                <a:cs typeface="Courier New"/>
              </a:rPr>
              <a:t>batchResult.getFailed</a:t>
            </a:r>
            <a:r>
              <a:rPr lang="pl-PL" sz="800" dirty="0">
                <a:latin typeface="Courier New"/>
                <a:cs typeface="Courier New"/>
              </a:rPr>
              <a:t>().</a:t>
            </a:r>
            <a:r>
              <a:rPr lang="pl-PL" sz="800" dirty="0" err="1">
                <a:latin typeface="Courier New"/>
                <a:cs typeface="Courier New"/>
              </a:rPr>
              <a:t>size</a:t>
            </a:r>
            <a:r>
              <a:rPr lang="pl-PL" sz="800" dirty="0">
                <a:latin typeface="Courier New"/>
                <a:cs typeface="Courier New"/>
              </a:rPr>
              <a:t>() + ”</a:t>
            </a:r>
            <a:r>
              <a:rPr lang="pl-PL" sz="800" dirty="0" err="1">
                <a:latin typeface="Courier New"/>
                <a:cs typeface="Courier New"/>
              </a:rPr>
              <a:t>messages</a:t>
            </a:r>
            <a:r>
              <a:rPr lang="pl-PL" sz="800" dirty="0">
                <a:latin typeface="Courier New"/>
                <a:cs typeface="Courier New"/>
              </a:rPr>
              <a:t>");</a:t>
            </a:r>
          </a:p>
          <a:p>
            <a:endParaRPr lang="pl-PL" sz="800" dirty="0">
              <a:latin typeface="Courier New"/>
              <a:cs typeface="Courier New"/>
            </a:endParaRPr>
          </a:p>
          <a:p>
            <a:r>
              <a:rPr lang="pl-PL" sz="800" dirty="0">
                <a:latin typeface="Courier New"/>
                <a:cs typeface="Courier New"/>
              </a:rPr>
              <a:t> for (</a:t>
            </a:r>
            <a:r>
              <a:rPr lang="pl-PL" sz="800" dirty="0" err="1">
                <a:latin typeface="Courier New"/>
                <a:cs typeface="Courier New"/>
              </a:rPr>
              <a:t>int</a:t>
            </a:r>
            <a:r>
              <a:rPr lang="pl-PL" sz="800" dirty="0">
                <a:latin typeface="Courier New"/>
                <a:cs typeface="Courier New"/>
              </a:rPr>
              <a:t> i = 0, n = </a:t>
            </a:r>
            <a:r>
              <a:rPr lang="pl-PL" sz="800" dirty="0" err="1">
                <a:latin typeface="Courier New"/>
                <a:cs typeface="Courier New"/>
              </a:rPr>
              <a:t>batchResult.getFailed</a:t>
            </a:r>
            <a:r>
              <a:rPr lang="pl-PL" sz="800" dirty="0">
                <a:latin typeface="Courier New"/>
                <a:cs typeface="Courier New"/>
              </a:rPr>
              <a:t>().</a:t>
            </a:r>
            <a:r>
              <a:rPr lang="pl-PL" sz="800" dirty="0" err="1">
                <a:latin typeface="Courier New"/>
                <a:cs typeface="Courier New"/>
              </a:rPr>
              <a:t>size</a:t>
            </a:r>
            <a:r>
              <a:rPr lang="pl-PL" sz="800" dirty="0">
                <a:latin typeface="Courier New"/>
                <a:cs typeface="Courier New"/>
              </a:rPr>
              <a:t>(); i &lt; n; i++){</a:t>
            </a:r>
          </a:p>
          <a:p>
            <a:r>
              <a:rPr lang="pl-PL" sz="800" dirty="0">
                <a:latin typeface="Courier New"/>
                <a:cs typeface="Courier New"/>
              </a:rPr>
              <a:t>    </a:t>
            </a:r>
            <a:r>
              <a:rPr lang="pl-PL" sz="800" dirty="0" err="1">
                <a:latin typeface="Courier New"/>
                <a:cs typeface="Courier New"/>
              </a:rPr>
              <a:t>sqsClient.sendMessage</a:t>
            </a:r>
            <a:r>
              <a:rPr lang="pl-PL" sz="800" dirty="0">
                <a:latin typeface="Courier New"/>
                <a:cs typeface="Courier New"/>
              </a:rPr>
              <a:t>(</a:t>
            </a:r>
            <a:r>
              <a:rPr lang="pl-PL" sz="800" dirty="0" err="1">
                <a:latin typeface="Courier New"/>
                <a:cs typeface="Courier New"/>
              </a:rPr>
              <a:t>new</a:t>
            </a:r>
            <a:r>
              <a:rPr lang="pl-PL" sz="800" dirty="0">
                <a:latin typeface="Courier New"/>
                <a:cs typeface="Courier New"/>
              </a:rPr>
              <a:t> </a:t>
            </a:r>
            <a:r>
              <a:rPr lang="pl-PL" sz="800" dirty="0" err="1">
                <a:latin typeface="Courier New"/>
                <a:cs typeface="Courier New"/>
              </a:rPr>
              <a:t>SendMessageRequest</a:t>
            </a:r>
            <a:r>
              <a:rPr lang="pl-PL" sz="800" dirty="0">
                <a:latin typeface="Courier New"/>
                <a:cs typeface="Courier New"/>
              </a:rPr>
              <a:t>(</a:t>
            </a:r>
            <a:r>
              <a:rPr lang="pl-PL" sz="800" dirty="0" err="1">
                <a:latin typeface="Courier New"/>
                <a:cs typeface="Courier New"/>
              </a:rPr>
              <a:t>queueUrl</a:t>
            </a:r>
            <a:r>
              <a:rPr lang="pl-PL" sz="800" dirty="0">
                <a:latin typeface="Courier New"/>
                <a:cs typeface="Courier New"/>
              </a:rPr>
              <a:t>, </a:t>
            </a:r>
            <a:r>
              <a:rPr lang="pl-PL" sz="800" dirty="0" err="1">
                <a:latin typeface="Courier New"/>
                <a:cs typeface="Courier New"/>
              </a:rPr>
              <a:t>theMessage</a:t>
            </a:r>
            <a:r>
              <a:rPr lang="pl-PL" sz="800" dirty="0">
                <a:latin typeface="Courier New"/>
                <a:cs typeface="Courier New"/>
              </a:rPr>
              <a:t>));</a:t>
            </a:r>
          </a:p>
          <a:p>
            <a:r>
              <a:rPr lang="pl-PL" sz="800" dirty="0">
                <a:latin typeface="Courier New"/>
                <a:cs typeface="Courier New"/>
              </a:rPr>
              <a:t> }</a:t>
            </a:r>
          </a:p>
          <a:p>
            <a:r>
              <a:rPr lang="pl-PL" sz="800" dirty="0">
                <a:latin typeface="Courier New"/>
                <a:cs typeface="Courier New"/>
              </a:rPr>
              <a:t>}</a:t>
            </a:r>
          </a:p>
        </p:txBody>
      </p:sp>
      <p:cxnSp>
        <p:nvCxnSpPr>
          <p:cNvPr id="6" name="Straight Arrow Connector 5"/>
          <p:cNvCxnSpPr/>
          <p:nvPr/>
        </p:nvCxnSpPr>
        <p:spPr>
          <a:xfrm>
            <a:off x="4104261" y="2719284"/>
            <a:ext cx="287012" cy="516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7438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Amazon SNS (Simple Notification Service)</a:t>
            </a:r>
          </a:p>
        </p:txBody>
      </p:sp>
      <p:sp>
        <p:nvSpPr>
          <p:cNvPr id="3" name="Content Placeholder 2"/>
          <p:cNvSpPr>
            <a:spLocks noGrp="1"/>
          </p:cNvSpPr>
          <p:nvPr>
            <p:ph idx="1"/>
          </p:nvPr>
        </p:nvSpPr>
        <p:spPr>
          <a:xfrm>
            <a:off x="340592" y="1009332"/>
            <a:ext cx="4796910" cy="3553926"/>
          </a:xfrm>
        </p:spPr>
        <p:txBody>
          <a:bodyPr>
            <a:normAutofit/>
          </a:bodyPr>
          <a:lstStyle/>
          <a:p>
            <a:r>
              <a:rPr lang="en-US" sz="1800" dirty="0"/>
              <a:t>Single published message</a:t>
            </a:r>
          </a:p>
          <a:p>
            <a:r>
              <a:rPr lang="en-US" sz="1800" dirty="0"/>
              <a:t>Subscribers Include</a:t>
            </a:r>
          </a:p>
          <a:p>
            <a:pPr lvl="1"/>
            <a:r>
              <a:rPr lang="en-US" sz="1000" dirty="0"/>
              <a:t>SQS, Lambda, other applications</a:t>
            </a:r>
          </a:p>
          <a:p>
            <a:pPr lvl="1"/>
            <a:r>
              <a:rPr lang="en-US" sz="1000" dirty="0"/>
              <a:t>HTTP(S)</a:t>
            </a:r>
          </a:p>
          <a:p>
            <a:pPr lvl="1"/>
            <a:r>
              <a:rPr lang="en-US" sz="1000" dirty="0"/>
              <a:t>Email</a:t>
            </a:r>
          </a:p>
          <a:p>
            <a:pPr lvl="1"/>
            <a:r>
              <a:rPr lang="en-US" sz="1000" dirty="0"/>
              <a:t>SMS</a:t>
            </a:r>
          </a:p>
          <a:p>
            <a:pPr lvl="1"/>
            <a:r>
              <a:rPr lang="en-US" sz="1000" dirty="0"/>
              <a:t>Mobile Push</a:t>
            </a:r>
          </a:p>
          <a:p>
            <a:r>
              <a:rPr lang="en-US" sz="1800" dirty="0"/>
              <a:t>Order not guaranteed</a:t>
            </a:r>
          </a:p>
          <a:p>
            <a:r>
              <a:rPr lang="en-US" sz="1800" dirty="0"/>
              <a:t>No Recall</a:t>
            </a:r>
          </a:p>
          <a:p>
            <a:r>
              <a:rPr lang="en-US" sz="1800" dirty="0"/>
              <a:t>HTTP(S) retry</a:t>
            </a:r>
          </a:p>
          <a:p>
            <a:pPr lvl="1"/>
            <a:r>
              <a:rPr lang="en-US" sz="1000" dirty="0"/>
              <a:t>Linear</a:t>
            </a:r>
          </a:p>
          <a:p>
            <a:pPr lvl="1"/>
            <a:r>
              <a:rPr lang="en-US" sz="1000" dirty="0"/>
              <a:t>Geometric</a:t>
            </a:r>
          </a:p>
          <a:p>
            <a:pPr lvl="1"/>
            <a:r>
              <a:rPr lang="en-US" sz="1000" dirty="0"/>
              <a:t>Exponential </a:t>
            </a:r>
            <a:r>
              <a:rPr lang="en-US" sz="1000" dirty="0" err="1"/>
              <a:t>backoff</a:t>
            </a:r>
            <a:endParaRPr lang="en-US" sz="1000" dirty="0"/>
          </a:p>
          <a:p>
            <a:r>
              <a:rPr lang="en-US" sz="1800" dirty="0"/>
              <a:t>256 KB per message (non-SMS)</a:t>
            </a:r>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sp>
        <p:nvSpPr>
          <p:cNvPr id="42" name="Shape 346"/>
          <p:cNvSpPr/>
          <p:nvPr/>
        </p:nvSpPr>
        <p:spPr>
          <a:xfrm>
            <a:off x="4327404" y="2603494"/>
            <a:ext cx="70964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sz="1000" dirty="0">
                <a:solidFill>
                  <a:srgbClr val="FFFFFF"/>
                </a:solidFill>
              </a:rPr>
              <a:t>Publisher</a:t>
            </a:r>
            <a:endParaRPr dirty="0">
              <a:solidFill>
                <a:srgbClr val="FFFFFF"/>
              </a:solidFill>
            </a:endParaRPr>
          </a:p>
        </p:txBody>
      </p:sp>
      <p:sp>
        <p:nvSpPr>
          <p:cNvPr id="4" name="TextBox 3"/>
          <p:cNvSpPr txBox="1"/>
          <p:nvPr/>
        </p:nvSpPr>
        <p:spPr>
          <a:xfrm>
            <a:off x="6708889" y="2511212"/>
            <a:ext cx="184666" cy="369332"/>
          </a:xfrm>
          <a:prstGeom prst="rect">
            <a:avLst/>
          </a:prstGeom>
          <a:noFill/>
        </p:spPr>
        <p:txBody>
          <a:bodyPr wrap="none" rtlCol="0">
            <a:spAutoFit/>
          </a:bodyPr>
          <a:lstStyle/>
          <a:p>
            <a:endParaRPr lang="en-US" dirty="0"/>
          </a:p>
        </p:txBody>
      </p:sp>
      <p:pic>
        <p:nvPicPr>
          <p:cNvPr id="43" name="image93.png" descr="Internet.png"/>
          <p:cNvPicPr/>
          <p:nvPr/>
        </p:nvPicPr>
        <p:blipFill>
          <a:blip r:embed="rId3">
            <a:extLst/>
          </a:blip>
          <a:stretch>
            <a:fillRect/>
          </a:stretch>
        </p:blipFill>
        <p:spPr>
          <a:xfrm>
            <a:off x="5803176" y="2023823"/>
            <a:ext cx="1329055" cy="1585147"/>
          </a:xfrm>
          <a:prstGeom prst="rect">
            <a:avLst/>
          </a:prstGeom>
          <a:ln w="12700">
            <a:miter lim="400000"/>
          </a:ln>
        </p:spPr>
      </p:pic>
      <p:pic>
        <p:nvPicPr>
          <p:cNvPr id="44" name="image83.png" descr="SNS-Topic.png"/>
          <p:cNvPicPr/>
          <p:nvPr/>
        </p:nvPicPr>
        <p:blipFill>
          <a:blip r:embed="rId4">
            <a:extLst/>
          </a:blip>
          <a:stretch>
            <a:fillRect/>
          </a:stretch>
        </p:blipFill>
        <p:spPr>
          <a:xfrm>
            <a:off x="6126398" y="2525907"/>
            <a:ext cx="596843" cy="501897"/>
          </a:xfrm>
          <a:prstGeom prst="rect">
            <a:avLst/>
          </a:prstGeom>
          <a:ln w="12700">
            <a:miter lim="400000"/>
          </a:ln>
        </p:spPr>
      </p:pic>
      <p:sp>
        <p:nvSpPr>
          <p:cNvPr id="45" name="TextBox 44"/>
          <p:cNvSpPr txBox="1"/>
          <p:nvPr/>
        </p:nvSpPr>
        <p:spPr>
          <a:xfrm>
            <a:off x="6041588" y="2977580"/>
            <a:ext cx="813043" cy="253916"/>
          </a:xfrm>
          <a:prstGeom prst="rect">
            <a:avLst/>
          </a:prstGeom>
          <a:noFill/>
        </p:spPr>
        <p:txBody>
          <a:bodyPr wrap="none" rtlCol="0">
            <a:spAutoFit/>
          </a:bodyPr>
          <a:lstStyle/>
          <a:p>
            <a:r>
              <a:rPr lang="en-US" sz="1050" dirty="0"/>
              <a:t>SNS Topic</a:t>
            </a:r>
          </a:p>
        </p:txBody>
      </p:sp>
      <p:sp>
        <p:nvSpPr>
          <p:cNvPr id="47" name="Shape 346"/>
          <p:cNvSpPr/>
          <p:nvPr/>
        </p:nvSpPr>
        <p:spPr>
          <a:xfrm>
            <a:off x="7859362" y="3573833"/>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Mobile Push</a:t>
            </a:r>
            <a:endParaRPr dirty="0">
              <a:solidFill>
                <a:srgbClr val="FFFFFF"/>
              </a:solidFill>
            </a:endParaRPr>
          </a:p>
        </p:txBody>
      </p:sp>
      <p:sp>
        <p:nvSpPr>
          <p:cNvPr id="48" name="Shape 346"/>
          <p:cNvSpPr/>
          <p:nvPr/>
        </p:nvSpPr>
        <p:spPr>
          <a:xfrm>
            <a:off x="7868257" y="3087668"/>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SMS</a:t>
            </a:r>
            <a:endParaRPr dirty="0">
              <a:solidFill>
                <a:srgbClr val="FFFFFF"/>
              </a:solidFill>
            </a:endParaRPr>
          </a:p>
        </p:txBody>
      </p:sp>
      <p:sp>
        <p:nvSpPr>
          <p:cNvPr id="49" name="Shape 346"/>
          <p:cNvSpPr/>
          <p:nvPr/>
        </p:nvSpPr>
        <p:spPr>
          <a:xfrm>
            <a:off x="7853906" y="2592600"/>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Email</a:t>
            </a:r>
            <a:endParaRPr dirty="0">
              <a:solidFill>
                <a:srgbClr val="FFFFFF"/>
              </a:solidFill>
            </a:endParaRPr>
          </a:p>
        </p:txBody>
      </p:sp>
      <p:sp>
        <p:nvSpPr>
          <p:cNvPr id="50" name="Shape 346"/>
          <p:cNvSpPr/>
          <p:nvPr/>
        </p:nvSpPr>
        <p:spPr>
          <a:xfrm>
            <a:off x="7868256" y="2076009"/>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HTTP/S</a:t>
            </a:r>
            <a:endParaRPr dirty="0">
              <a:solidFill>
                <a:srgbClr val="FFFFFF"/>
              </a:solidFill>
            </a:endParaRPr>
          </a:p>
        </p:txBody>
      </p:sp>
      <p:sp>
        <p:nvSpPr>
          <p:cNvPr id="51" name="Shape 346"/>
          <p:cNvSpPr/>
          <p:nvPr/>
        </p:nvSpPr>
        <p:spPr>
          <a:xfrm>
            <a:off x="7868257" y="1537892"/>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SQS</a:t>
            </a:r>
            <a:endParaRPr dirty="0">
              <a:solidFill>
                <a:srgbClr val="FFFFFF"/>
              </a:solidFill>
            </a:endParaRPr>
          </a:p>
        </p:txBody>
      </p:sp>
      <p:cxnSp>
        <p:nvCxnSpPr>
          <p:cNvPr id="52" name="Straight Arrow Connector 51"/>
          <p:cNvCxnSpPr>
            <a:stCxn id="42" idx="3"/>
            <a:endCxn id="44" idx="1"/>
          </p:cNvCxnSpPr>
          <p:nvPr/>
        </p:nvCxnSpPr>
        <p:spPr>
          <a:xfrm>
            <a:off x="5037047" y="2769011"/>
            <a:ext cx="1089351" cy="78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44" idx="3"/>
            <a:endCxn id="51" idx="1"/>
          </p:cNvCxnSpPr>
          <p:nvPr/>
        </p:nvCxnSpPr>
        <p:spPr>
          <a:xfrm flipV="1">
            <a:off x="6723241" y="1703409"/>
            <a:ext cx="1145016" cy="10734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4" idx="3"/>
            <a:endCxn id="50" idx="1"/>
          </p:cNvCxnSpPr>
          <p:nvPr/>
        </p:nvCxnSpPr>
        <p:spPr>
          <a:xfrm flipV="1">
            <a:off x="6723241" y="2241526"/>
            <a:ext cx="1145015" cy="535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49" idx="1"/>
          </p:cNvCxnSpPr>
          <p:nvPr/>
        </p:nvCxnSpPr>
        <p:spPr>
          <a:xfrm flipV="1">
            <a:off x="6766291" y="2758117"/>
            <a:ext cx="1087615" cy="185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4" idx="3"/>
            <a:endCxn id="48" idx="1"/>
          </p:cNvCxnSpPr>
          <p:nvPr/>
        </p:nvCxnSpPr>
        <p:spPr>
          <a:xfrm>
            <a:off x="6723241" y="2776856"/>
            <a:ext cx="1145016" cy="4763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47" idx="1"/>
          </p:cNvCxnSpPr>
          <p:nvPr/>
        </p:nvCxnSpPr>
        <p:spPr>
          <a:xfrm>
            <a:off x="6730415" y="2791033"/>
            <a:ext cx="1128947" cy="9483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703434" y="2776683"/>
            <a:ext cx="1163102" cy="14657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Shape 346"/>
          <p:cNvSpPr/>
          <p:nvPr/>
        </p:nvSpPr>
        <p:spPr>
          <a:xfrm>
            <a:off x="7853905" y="1049299"/>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Lambda</a:t>
            </a:r>
            <a:endParaRPr dirty="0">
              <a:solidFill>
                <a:srgbClr val="FFFFFF"/>
              </a:solidFill>
            </a:endParaRPr>
          </a:p>
        </p:txBody>
      </p:sp>
      <p:cxnSp>
        <p:nvCxnSpPr>
          <p:cNvPr id="23" name="Straight Arrow Connector 22"/>
          <p:cNvCxnSpPr>
            <a:stCxn id="44" idx="3"/>
          </p:cNvCxnSpPr>
          <p:nvPr/>
        </p:nvCxnSpPr>
        <p:spPr>
          <a:xfrm flipV="1">
            <a:off x="6723241" y="1218638"/>
            <a:ext cx="1134252" cy="1558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Shape 346"/>
          <p:cNvSpPr/>
          <p:nvPr/>
        </p:nvSpPr>
        <p:spPr>
          <a:xfrm>
            <a:off x="7869898" y="4062256"/>
            <a:ext cx="908833" cy="331034"/>
          </a:xfrm>
          <a:prstGeom prst="roundRect">
            <a:avLst>
              <a:gd name="adj" fmla="val 26763"/>
            </a:avLst>
          </a:prstGeom>
          <a:solidFill>
            <a:srgbClr val="008ABD"/>
          </a:solidFill>
          <a:ln w="12700">
            <a:miter lim="400000"/>
          </a:ln>
          <a:extLst>
            <a:ext uri="{C572A759-6A51-4108-AA02-DFA0A04FC94B}">
              <ma14:wrappingTextBoxFlag xmlns="" xmlns:ma14="http://schemas.microsoft.com/office/mac/drawingml/2011/main" val="1"/>
            </a:ext>
          </a:extLst>
        </p:spPr>
        <p:txBody>
          <a:bodyPr lIns="0" tIns="0" rIns="0" bIns="0" anchor="ctr"/>
          <a:lstStyle>
            <a:lvl1pPr algn="ctr"/>
          </a:lstStyle>
          <a:p>
            <a:pPr lvl="0">
              <a:defRPr>
                <a:solidFill>
                  <a:srgbClr val="000000"/>
                </a:solidFill>
              </a:defRPr>
            </a:pPr>
            <a:r>
              <a:rPr lang="en-US" sz="1000" dirty="0">
                <a:solidFill>
                  <a:srgbClr val="FFFFFF"/>
                </a:solidFill>
              </a:rPr>
              <a:t>Other Apps</a:t>
            </a:r>
            <a:endParaRPr dirty="0">
              <a:solidFill>
                <a:srgbClr val="FFFFFF"/>
              </a:solidFill>
            </a:endParaRPr>
          </a:p>
        </p:txBody>
      </p:sp>
    </p:spTree>
    <p:extLst>
      <p:ext uri="{BB962C8B-B14F-4D97-AF65-F5344CB8AC3E}">
        <p14:creationId xmlns:p14="http://schemas.microsoft.com/office/powerpoint/2010/main" val="46954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305" y="854702"/>
            <a:ext cx="1002419"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4</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Kinesis and Step Functions</a:t>
            </a:r>
          </a:p>
        </p:txBody>
      </p:sp>
    </p:spTree>
    <p:extLst>
      <p:ext uri="{BB962C8B-B14F-4D97-AF65-F5344CB8AC3E}">
        <p14:creationId xmlns:p14="http://schemas.microsoft.com/office/powerpoint/2010/main" val="4041368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1434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prstClr val="white"/>
              </a:solidFill>
            </a:endParaRPr>
          </a:p>
        </p:txBody>
      </p:sp>
      <p:sp>
        <p:nvSpPr>
          <p:cNvPr id="3" name="Title 2"/>
          <p:cNvSpPr>
            <a:spLocks noGrp="1"/>
          </p:cNvSpPr>
          <p:nvPr>
            <p:ph type="title"/>
          </p:nvPr>
        </p:nvSpPr>
        <p:spPr>
          <a:xfrm>
            <a:off x="308214" y="0"/>
            <a:ext cx="8205304" cy="723900"/>
          </a:xfrm>
        </p:spPr>
        <p:txBody>
          <a:bodyPr>
            <a:noAutofit/>
          </a:bodyPr>
          <a:lstStyle/>
          <a:p>
            <a:r>
              <a:rPr lang="en-US" sz="3600" dirty="0">
                <a:solidFill>
                  <a:schemeClr val="accent6">
                    <a:lumMod val="25000"/>
                  </a:schemeClr>
                </a:solidFill>
              </a:rPr>
              <a:t>Amazon Kinesis</a:t>
            </a:r>
            <a:endParaRPr lang="en-US" sz="3000" dirty="0">
              <a:solidFill>
                <a:schemeClr val="accent6">
                  <a:lumMod val="25000"/>
                </a:schemeClr>
              </a:solidFill>
            </a:endParaRPr>
          </a:p>
        </p:txBody>
      </p:sp>
      <p:grpSp>
        <p:nvGrpSpPr>
          <p:cNvPr id="11" name="Group 10"/>
          <p:cNvGrpSpPr/>
          <p:nvPr/>
        </p:nvGrpSpPr>
        <p:grpSpPr>
          <a:xfrm>
            <a:off x="346545" y="134821"/>
            <a:ext cx="7477125" cy="5000625"/>
            <a:chOff x="346545" y="134821"/>
            <a:chExt cx="7477125" cy="5000625"/>
          </a:xfrm>
        </p:grpSpPr>
        <p:pic>
          <p:nvPicPr>
            <p:cNvPr id="5" name="Picture 4"/>
            <p:cNvPicPr>
              <a:picLocks noChangeAspect="1"/>
            </p:cNvPicPr>
            <p:nvPr/>
          </p:nvPicPr>
          <p:blipFill>
            <a:blip r:embed="rId3"/>
            <a:stretch>
              <a:fillRect/>
            </a:stretch>
          </p:blipFill>
          <p:spPr>
            <a:xfrm>
              <a:off x="346545" y="134821"/>
              <a:ext cx="7477125" cy="5000625"/>
            </a:xfrm>
            <a:prstGeom prst="rect">
              <a:avLst/>
            </a:prstGeom>
          </p:spPr>
        </p:pic>
        <p:sp>
          <p:nvSpPr>
            <p:cNvPr id="8" name="Rectangle 7"/>
            <p:cNvSpPr/>
            <p:nvPr/>
          </p:nvSpPr>
          <p:spPr>
            <a:xfrm>
              <a:off x="2233749" y="3317966"/>
              <a:ext cx="2338251" cy="3396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539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0579" y="854702"/>
            <a:ext cx="1003871" cy="1861553"/>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1</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SDKs and IDE toolkits</a:t>
            </a:r>
          </a:p>
        </p:txBody>
      </p:sp>
    </p:spTree>
    <p:extLst>
      <p:ext uri="{BB962C8B-B14F-4D97-AF65-F5344CB8AC3E}">
        <p14:creationId xmlns:p14="http://schemas.microsoft.com/office/powerpoint/2010/main" val="513863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23419"/>
            <a:ext cx="9144000" cy="360184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285536" y="83466"/>
            <a:ext cx="8686800" cy="752475"/>
          </a:xfrm>
        </p:spPr>
        <p:txBody>
          <a:bodyPr>
            <a:noAutofit/>
          </a:bodyPr>
          <a:lstStyle/>
          <a:p>
            <a:r>
              <a:rPr lang="en-US" sz="2600" dirty="0">
                <a:latin typeface="+mj-lt"/>
                <a:cs typeface="Helvetica"/>
              </a:rPr>
              <a:t>Foundation For Stream Data Ingestion, Continuous Processing</a:t>
            </a:r>
            <a:br>
              <a:rPr lang="en-US" sz="2600" dirty="0">
                <a:latin typeface="+mj-lt"/>
                <a:cs typeface="Helvetica"/>
              </a:rPr>
            </a:br>
            <a:endParaRPr lang="en-US" sz="2600" dirty="0">
              <a:latin typeface="+mj-lt"/>
              <a:cs typeface="Helvetica"/>
            </a:endParaRPr>
          </a:p>
        </p:txBody>
      </p:sp>
      <p:grpSp>
        <p:nvGrpSpPr>
          <p:cNvPr id="8" name="Group 7"/>
          <p:cNvGrpSpPr/>
          <p:nvPr/>
        </p:nvGrpSpPr>
        <p:grpSpPr>
          <a:xfrm>
            <a:off x="651214" y="1066824"/>
            <a:ext cx="3977722" cy="1877832"/>
            <a:chOff x="594278" y="1209101"/>
            <a:chExt cx="3977722" cy="1607694"/>
          </a:xfrm>
          <a:noFill/>
        </p:grpSpPr>
        <p:sp>
          <p:nvSpPr>
            <p:cNvPr id="10" name="Rounded Rectangle 9"/>
            <p:cNvSpPr/>
            <p:nvPr/>
          </p:nvSpPr>
          <p:spPr>
            <a:xfrm>
              <a:off x="594278" y="1209101"/>
              <a:ext cx="3444323" cy="1383010"/>
            </a:xfrm>
            <a:prstGeom prst="roundRect">
              <a:avLst>
                <a:gd name="adj" fmla="val 0"/>
              </a:avLst>
            </a:prstGeom>
            <a:grpFill/>
            <a:ln>
              <a:noFill/>
            </a:ln>
            <a:effectLst/>
          </p:spPr>
          <p:style>
            <a:lnRef idx="2">
              <a:schemeClr val="accent1"/>
            </a:lnRef>
            <a:fillRef idx="1">
              <a:schemeClr val="lt1"/>
            </a:fillRef>
            <a:effectRef idx="0">
              <a:schemeClr val="accent1"/>
            </a:effectRef>
            <a:fontRef idx="minor">
              <a:schemeClr val="dk1"/>
            </a:fontRef>
          </p:style>
          <p:txBody>
            <a:bodyPr lIns="182880" tIns="137160"/>
            <a:lstStyle/>
            <a:p>
              <a:pPr>
                <a:defRPr/>
              </a:pPr>
              <a:r>
                <a:rPr lang="en-US" sz="1400" b="1" dirty="0">
                  <a:solidFill>
                    <a:srgbClr val="000000"/>
                  </a:solidFill>
                  <a:latin typeface="Helvetica"/>
                  <a:cs typeface="Helvetica"/>
                </a:rPr>
                <a:t>Real-time Ingest</a:t>
              </a:r>
            </a:p>
          </p:txBody>
        </p:sp>
        <p:sp>
          <p:nvSpPr>
            <p:cNvPr id="3" name="TextBox 2"/>
            <p:cNvSpPr txBox="1"/>
            <p:nvPr/>
          </p:nvSpPr>
          <p:spPr>
            <a:xfrm>
              <a:off x="685800" y="1551990"/>
              <a:ext cx="3886200" cy="1264805"/>
            </a:xfrm>
            <a:prstGeom prst="rect">
              <a:avLst/>
            </a:prstGeom>
            <a:grpFill/>
            <a:ln>
              <a:noFill/>
            </a:ln>
          </p:spPr>
          <p:txBody>
            <a:bodyPr wrap="square" rtlCol="0">
              <a:spAutoFit/>
            </a:bodyPr>
            <a:lstStyle/>
            <a:p>
              <a:pPr marL="171450" indent="-171450">
                <a:spcBef>
                  <a:spcPts val="600"/>
                </a:spcBef>
                <a:buFont typeface="Arial"/>
                <a:buChar char="•"/>
              </a:pPr>
              <a:r>
                <a:rPr lang="en-US" sz="1400" dirty="0">
                  <a:solidFill>
                    <a:srgbClr val="000000"/>
                  </a:solidFill>
                  <a:latin typeface="Helvetica"/>
                  <a:cs typeface="Helvetica"/>
                </a:rPr>
                <a:t>Highly Scalable</a:t>
              </a:r>
            </a:p>
            <a:p>
              <a:pPr marL="171450" indent="-171450">
                <a:spcBef>
                  <a:spcPts val="600"/>
                </a:spcBef>
                <a:buFont typeface="Arial"/>
                <a:buChar char="•"/>
              </a:pPr>
              <a:r>
                <a:rPr lang="en-US" sz="1400" dirty="0">
                  <a:solidFill>
                    <a:srgbClr val="000000"/>
                  </a:solidFill>
                  <a:latin typeface="Helvetica"/>
                  <a:cs typeface="Helvetica"/>
                </a:rPr>
                <a:t>Durable</a:t>
              </a:r>
            </a:p>
            <a:p>
              <a:pPr marL="171450" indent="-171450">
                <a:spcBef>
                  <a:spcPts val="600"/>
                </a:spcBef>
                <a:buFont typeface="Arial"/>
                <a:buChar char="•"/>
              </a:pPr>
              <a:r>
                <a:rPr lang="en-US" sz="1400" dirty="0">
                  <a:solidFill>
                    <a:srgbClr val="000000"/>
                  </a:solidFill>
                  <a:latin typeface="Helvetica"/>
                  <a:cs typeface="Helvetica"/>
                </a:rPr>
                <a:t>Elastic </a:t>
              </a:r>
            </a:p>
            <a:p>
              <a:pPr marL="171450" indent="-171450">
                <a:spcBef>
                  <a:spcPts val="600"/>
                </a:spcBef>
                <a:buFont typeface="Arial"/>
                <a:buChar char="•"/>
              </a:pPr>
              <a:r>
                <a:rPr lang="en-US" sz="1400" dirty="0">
                  <a:solidFill>
                    <a:srgbClr val="000000"/>
                  </a:solidFill>
                  <a:latin typeface="Helvetica"/>
                  <a:cs typeface="Helvetica"/>
                </a:rPr>
                <a:t>Replay-able Reads</a:t>
              </a:r>
            </a:p>
            <a:p>
              <a:pPr>
                <a:spcBef>
                  <a:spcPts val="600"/>
                </a:spcBef>
              </a:pPr>
              <a:endParaRPr lang="en-US" sz="1400" dirty="0">
                <a:solidFill>
                  <a:srgbClr val="000000"/>
                </a:solidFill>
                <a:latin typeface="Helvetica"/>
                <a:cs typeface="Helvetica"/>
              </a:endParaRPr>
            </a:p>
          </p:txBody>
        </p:sp>
      </p:grpSp>
      <p:grpSp>
        <p:nvGrpSpPr>
          <p:cNvPr id="9" name="Group 8"/>
          <p:cNvGrpSpPr/>
          <p:nvPr/>
        </p:nvGrpSpPr>
        <p:grpSpPr>
          <a:xfrm>
            <a:off x="4752762" y="1054792"/>
            <a:ext cx="3928731" cy="1637581"/>
            <a:chOff x="5181600" y="1209102"/>
            <a:chExt cx="3657600" cy="1383010"/>
          </a:xfrm>
          <a:noFill/>
        </p:grpSpPr>
        <p:sp>
          <p:nvSpPr>
            <p:cNvPr id="12" name="Rounded Rectangle 11"/>
            <p:cNvSpPr/>
            <p:nvPr/>
          </p:nvSpPr>
          <p:spPr>
            <a:xfrm>
              <a:off x="5181600" y="1209102"/>
              <a:ext cx="3657600" cy="1383010"/>
            </a:xfrm>
            <a:prstGeom prst="roundRect">
              <a:avLst>
                <a:gd name="adj" fmla="val 0"/>
              </a:avLst>
            </a:prstGeom>
            <a:grpFill/>
            <a:ln w="3175">
              <a:noFill/>
            </a:ln>
          </p:spPr>
          <p:style>
            <a:lnRef idx="2">
              <a:schemeClr val="accent5"/>
            </a:lnRef>
            <a:fillRef idx="1">
              <a:schemeClr val="lt1"/>
            </a:fillRef>
            <a:effectRef idx="0">
              <a:schemeClr val="accent5"/>
            </a:effectRef>
            <a:fontRef idx="minor">
              <a:schemeClr val="dk1"/>
            </a:fontRef>
          </p:style>
          <p:txBody>
            <a:bodyPr lIns="182880" tIns="137160"/>
            <a:lstStyle/>
            <a:p>
              <a:pPr>
                <a:defRPr/>
              </a:pPr>
              <a:r>
                <a:rPr lang="en-US" sz="1400" b="1" dirty="0">
                  <a:solidFill>
                    <a:srgbClr val="000000"/>
                  </a:solidFill>
                  <a:latin typeface="Helvetica"/>
                  <a:cs typeface="Helvetica"/>
                </a:rPr>
                <a:t>Continuous Processing FX  </a:t>
              </a:r>
            </a:p>
          </p:txBody>
        </p:sp>
        <p:sp>
          <p:nvSpPr>
            <p:cNvPr id="23" name="TextBox 22"/>
            <p:cNvSpPr txBox="1"/>
            <p:nvPr/>
          </p:nvSpPr>
          <p:spPr>
            <a:xfrm>
              <a:off x="5276136" y="1547345"/>
              <a:ext cx="3486864" cy="1000734"/>
            </a:xfrm>
            <a:prstGeom prst="rect">
              <a:avLst/>
            </a:prstGeom>
            <a:grpFill/>
            <a:ln w="3175">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marL="171450" indent="-171450">
                <a:spcBef>
                  <a:spcPts val="600"/>
                </a:spcBef>
                <a:buFont typeface="Arial"/>
                <a:buChar char="•"/>
              </a:pPr>
              <a:r>
                <a:rPr lang="en-US" sz="1400" dirty="0">
                  <a:solidFill>
                    <a:srgbClr val="000000"/>
                  </a:solidFill>
                  <a:latin typeface="Helvetica"/>
                  <a:cs typeface="Helvetica"/>
                </a:rPr>
                <a:t>Elastic</a:t>
              </a:r>
            </a:p>
            <a:p>
              <a:pPr marL="171450" indent="-171450">
                <a:spcBef>
                  <a:spcPts val="600"/>
                </a:spcBef>
                <a:buFont typeface="Arial"/>
                <a:buChar char="•"/>
              </a:pPr>
              <a:r>
                <a:rPr lang="en-US" sz="1400" dirty="0">
                  <a:solidFill>
                    <a:srgbClr val="000000"/>
                  </a:solidFill>
                  <a:latin typeface="Helvetica"/>
                  <a:cs typeface="Helvetica"/>
                </a:rPr>
                <a:t>Load-balancing incoming streams</a:t>
              </a:r>
            </a:p>
            <a:p>
              <a:pPr marL="171450" indent="-171450">
                <a:spcBef>
                  <a:spcPts val="600"/>
                </a:spcBef>
                <a:buFont typeface="Arial"/>
                <a:buChar char="•"/>
              </a:pPr>
              <a:r>
                <a:rPr lang="en-US" sz="1400" dirty="0">
                  <a:solidFill>
                    <a:srgbClr val="000000"/>
                  </a:solidFill>
                  <a:latin typeface="Helvetica"/>
                  <a:cs typeface="Helvetica"/>
                </a:rPr>
                <a:t>Fault-tolerance, Checkpoint / Replay</a:t>
              </a:r>
            </a:p>
            <a:p>
              <a:pPr marL="171450" indent="-171450">
                <a:spcBef>
                  <a:spcPts val="600"/>
                </a:spcBef>
                <a:buFont typeface="Arial"/>
                <a:buChar char="•"/>
              </a:pPr>
              <a:r>
                <a:rPr lang="en-US" sz="1400" dirty="0">
                  <a:solidFill>
                    <a:srgbClr val="000000"/>
                  </a:solidFill>
                  <a:latin typeface="Helvetica"/>
                  <a:cs typeface="Helvetica"/>
                </a:rPr>
                <a:t>Enable multiple processing apps in parallel</a:t>
              </a:r>
            </a:p>
          </p:txBody>
        </p:sp>
      </p:grpSp>
      <p:sp>
        <p:nvSpPr>
          <p:cNvPr id="14" name="Rounded Rectangle 13"/>
          <p:cNvSpPr/>
          <p:nvPr/>
        </p:nvSpPr>
        <p:spPr bwMode="auto">
          <a:xfrm>
            <a:off x="839972" y="4144994"/>
            <a:ext cx="7303903" cy="453561"/>
          </a:xfrm>
          <a:prstGeom prst="roundRect">
            <a:avLst>
              <a:gd name="adj" fmla="val 0"/>
            </a:avLst>
          </a:prstGeom>
          <a:noFill/>
          <a:ln>
            <a:solidFill>
              <a:schemeClr val="bg1">
                <a:lumMod val="65000"/>
              </a:schemeClr>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182880" tIns="137160" rIns="91440" bIns="45720" numCol="1" rtlCol="0" anchor="t" anchorCtr="0" compatLnSpc="1">
            <a:prstTxWarp prst="textNoShape">
              <a:avLst/>
            </a:prstTxWarp>
          </a:bodyPr>
          <a:lstStyle/>
          <a:p>
            <a:pPr algn="ctr" fontAlgn="base" hangingPunct="0">
              <a:lnSpc>
                <a:spcPct val="93000"/>
              </a:lnSpc>
              <a:spcBef>
                <a:spcPct val="0"/>
              </a:spcBef>
              <a:spcAft>
                <a:spcPct val="0"/>
              </a:spcAft>
              <a:buClr>
                <a:srgbClr val="000000"/>
              </a:buClr>
              <a:buSzPct val="100000"/>
              <a:buFont typeface="Times New Roman" charset="0"/>
              <a:buNone/>
            </a:pPr>
            <a:r>
              <a:rPr lang="en-US" sz="1400" b="1" dirty="0">
                <a:solidFill>
                  <a:sysClr val="windowText" lastClr="000000"/>
                </a:solidFill>
                <a:latin typeface="Helvetica"/>
                <a:ea typeface="ＭＳ Ｐゴシック" charset="0"/>
                <a:cs typeface="Helvetica"/>
              </a:rPr>
              <a:t>Enable data movement into Stores/ Processing Engines</a:t>
            </a:r>
          </a:p>
        </p:txBody>
      </p:sp>
      <p:sp>
        <p:nvSpPr>
          <p:cNvPr id="15" name="Rounded Rectangle 14"/>
          <p:cNvSpPr/>
          <p:nvPr/>
        </p:nvSpPr>
        <p:spPr bwMode="auto">
          <a:xfrm>
            <a:off x="839972" y="2968434"/>
            <a:ext cx="7303903" cy="453561"/>
          </a:xfrm>
          <a:prstGeom prst="roundRect">
            <a:avLst>
              <a:gd name="adj" fmla="val 0"/>
            </a:avLst>
          </a:prstGeom>
          <a:noFill/>
          <a:ln>
            <a:solidFill>
              <a:schemeClr val="bg1">
                <a:lumMod val="65000"/>
              </a:schemeClr>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182880" tIns="137160" rIns="91440" bIns="45720" numCol="1" rtlCol="0" anchor="t" anchorCtr="0" compatLnSpc="1">
            <a:prstTxWarp prst="textNoShape">
              <a:avLst/>
            </a:prstTxWarp>
          </a:bodyPr>
          <a:lstStyle/>
          <a:p>
            <a:pPr algn="ctr" fontAlgn="base" hangingPunct="0">
              <a:lnSpc>
                <a:spcPct val="93000"/>
              </a:lnSpc>
              <a:spcBef>
                <a:spcPct val="0"/>
              </a:spcBef>
              <a:spcAft>
                <a:spcPct val="0"/>
              </a:spcAft>
              <a:buClr>
                <a:srgbClr val="000000"/>
              </a:buClr>
              <a:buSzPct val="100000"/>
              <a:buFont typeface="Times New Roman" charset="0"/>
              <a:buNone/>
            </a:pPr>
            <a:r>
              <a:rPr lang="en-US" sz="1400" b="1" dirty="0">
                <a:solidFill>
                  <a:sysClr val="windowText" lastClr="000000"/>
                </a:solidFill>
                <a:latin typeface="Helvetica"/>
                <a:ea typeface="ＭＳ Ｐゴシック" charset="0"/>
                <a:cs typeface="Helvetica"/>
              </a:rPr>
              <a:t>Managed Service </a:t>
            </a:r>
          </a:p>
        </p:txBody>
      </p:sp>
      <p:sp>
        <p:nvSpPr>
          <p:cNvPr id="16" name="Rounded Rectangle 15"/>
          <p:cNvSpPr/>
          <p:nvPr/>
        </p:nvSpPr>
        <p:spPr bwMode="auto">
          <a:xfrm>
            <a:off x="839972" y="3554999"/>
            <a:ext cx="7303903" cy="453561"/>
          </a:xfrm>
          <a:prstGeom prst="roundRect">
            <a:avLst>
              <a:gd name="adj" fmla="val 0"/>
            </a:avLst>
          </a:prstGeom>
          <a:noFill/>
          <a:ln>
            <a:solidFill>
              <a:schemeClr val="bg1">
                <a:lumMod val="65000"/>
              </a:schemeClr>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182880" tIns="137160" rIns="91440" bIns="45720" numCol="1" rtlCol="0" anchor="t" anchorCtr="0" compatLnSpc="1">
            <a:prstTxWarp prst="textNoShape">
              <a:avLst/>
            </a:prstTxWarp>
          </a:bodyPr>
          <a:lstStyle/>
          <a:p>
            <a:pPr algn="ctr" fontAlgn="base" hangingPunct="0">
              <a:lnSpc>
                <a:spcPct val="93000"/>
              </a:lnSpc>
              <a:spcBef>
                <a:spcPct val="0"/>
              </a:spcBef>
              <a:spcAft>
                <a:spcPct val="0"/>
              </a:spcAft>
              <a:buClr>
                <a:srgbClr val="000000"/>
              </a:buClr>
              <a:buSzPct val="100000"/>
              <a:buFont typeface="Times New Roman" charset="0"/>
              <a:buNone/>
            </a:pPr>
            <a:r>
              <a:rPr lang="en-US" sz="1400" b="1" dirty="0">
                <a:solidFill>
                  <a:sysClr val="windowText" lastClr="000000"/>
                </a:solidFill>
                <a:latin typeface="Helvetica"/>
                <a:ea typeface="ＭＳ Ｐゴシック" charset="0"/>
                <a:cs typeface="Helvetica"/>
              </a:rPr>
              <a:t>Low end-to-end latency</a:t>
            </a:r>
          </a:p>
        </p:txBody>
      </p:sp>
      <p:sp>
        <p:nvSpPr>
          <p:cNvPr id="36" name="Plus 35"/>
          <p:cNvSpPr/>
          <p:nvPr/>
        </p:nvSpPr>
        <p:spPr>
          <a:xfrm>
            <a:off x="3994693" y="1530682"/>
            <a:ext cx="685800" cy="685800"/>
          </a:xfrm>
          <a:prstGeom prst="mathPlus">
            <a:avLst>
              <a:gd name="adj1" fmla="val 12564"/>
            </a:avLst>
          </a:prstGeom>
          <a:solidFill>
            <a:srgbClr val="0D446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Helvetica"/>
              <a:cs typeface="Helvetica"/>
            </a:endParaRPr>
          </a:p>
        </p:txBody>
      </p:sp>
      <p:pic>
        <p:nvPicPr>
          <p:cNvPr id="22" name="Picture 21"/>
          <p:cNvPicPr>
            <a:picLocks noChangeAspect="1"/>
          </p:cNvPicPr>
          <p:nvPr/>
        </p:nvPicPr>
        <p:blipFill>
          <a:blip r:embed="rId3">
            <a:duotone>
              <a:prstClr val="black"/>
              <a:schemeClr val="accent2">
                <a:tint val="45000"/>
                <a:satMod val="400000"/>
              </a:schemeClr>
            </a:duotone>
          </a:blip>
          <a:stretch>
            <a:fillRect/>
          </a:stretch>
        </p:blipFill>
        <p:spPr>
          <a:xfrm>
            <a:off x="2603053" y="945090"/>
            <a:ext cx="453272" cy="522238"/>
          </a:xfrm>
          <a:prstGeom prst="rect">
            <a:avLst/>
          </a:prstGeom>
        </p:spPr>
      </p:pic>
      <p:pic>
        <p:nvPicPr>
          <p:cNvPr id="24" name="Picture 23"/>
          <p:cNvPicPr>
            <a:picLocks noChangeAspect="1"/>
          </p:cNvPicPr>
          <p:nvPr/>
        </p:nvPicPr>
        <p:blipFill>
          <a:blip r:embed="rId4">
            <a:duotone>
              <a:schemeClr val="accent2">
                <a:shade val="45000"/>
                <a:satMod val="135000"/>
              </a:schemeClr>
              <a:prstClr val="white"/>
            </a:duotone>
          </a:blip>
          <a:stretch>
            <a:fillRect/>
          </a:stretch>
        </p:blipFill>
        <p:spPr>
          <a:xfrm>
            <a:off x="7604120" y="959902"/>
            <a:ext cx="690966" cy="529022"/>
          </a:xfrm>
          <a:prstGeom prst="rect">
            <a:avLst/>
          </a:prstGeom>
        </p:spPr>
      </p:pic>
    </p:spTree>
    <p:extLst>
      <p:ext uri="{BB962C8B-B14F-4D97-AF65-F5344CB8AC3E}">
        <p14:creationId xmlns:p14="http://schemas.microsoft.com/office/powerpoint/2010/main" val="376682533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1596721"/>
            <a:ext cx="8229600" cy="1021556"/>
          </a:xfrm>
        </p:spPr>
        <p:txBody>
          <a:bodyPr/>
          <a:lstStyle/>
          <a:p>
            <a:r>
              <a:rPr lang="en-US" sz="4400" dirty="0"/>
              <a:t>Amazon Kinesis: </a:t>
            </a:r>
            <a:br>
              <a:rPr lang="en-US" sz="4400" dirty="0"/>
            </a:br>
            <a:r>
              <a:rPr lang="en-US" sz="4400" dirty="0"/>
              <a:t>Streaming Data Ingestion </a:t>
            </a:r>
          </a:p>
        </p:txBody>
      </p:sp>
    </p:spTree>
    <p:extLst>
      <p:ext uri="{BB962C8B-B14F-4D97-AF65-F5344CB8AC3E}">
        <p14:creationId xmlns:p14="http://schemas.microsoft.com/office/powerpoint/2010/main" val="9187979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5279667" y="1068708"/>
            <a:ext cx="3657568" cy="3733800"/>
          </a:xfrm>
        </p:spPr>
        <p:txBody>
          <a:bodyPr/>
          <a:lstStyle/>
          <a:p>
            <a:pPr marL="111125" indent="-111125">
              <a:lnSpc>
                <a:spcPct val="150000"/>
              </a:lnSpc>
              <a:buFont typeface="Arial" panose="020B0604020202020204" pitchFamily="34" charset="0"/>
              <a:buChar char="•"/>
            </a:pPr>
            <a:r>
              <a:rPr lang="en-US" sz="1600" dirty="0"/>
              <a:t>Streams are made of </a:t>
            </a:r>
            <a:r>
              <a:rPr lang="en-US" sz="1600" b="1" dirty="0"/>
              <a:t>Shards</a:t>
            </a:r>
          </a:p>
          <a:p>
            <a:pPr marL="111125" lvl="1" indent="-111125">
              <a:lnSpc>
                <a:spcPct val="150000"/>
              </a:lnSpc>
              <a:buFont typeface="Arial" panose="020B0604020202020204" pitchFamily="34" charset="0"/>
              <a:buChar char="•"/>
            </a:pPr>
            <a:r>
              <a:rPr lang="en-US" sz="1600" dirty="0"/>
              <a:t>Each Shard ingests data up to 1MB/sec, and up to 1000 TPS</a:t>
            </a:r>
          </a:p>
          <a:p>
            <a:pPr marL="111125" lvl="1" indent="-111125">
              <a:lnSpc>
                <a:spcPct val="150000"/>
              </a:lnSpc>
              <a:buFont typeface="Arial" panose="020B0604020202020204" pitchFamily="34" charset="0"/>
              <a:buChar char="•"/>
            </a:pPr>
            <a:r>
              <a:rPr lang="en-US" sz="1600" dirty="0"/>
              <a:t>Each Shard emits up to 2 MB/sec </a:t>
            </a:r>
          </a:p>
          <a:p>
            <a:pPr marL="111125" lvl="1" indent="-111125">
              <a:lnSpc>
                <a:spcPct val="150000"/>
              </a:lnSpc>
              <a:buFont typeface="Arial" panose="020B0604020202020204" pitchFamily="34" charset="0"/>
              <a:buChar char="•"/>
            </a:pPr>
            <a:r>
              <a:rPr lang="en-US" sz="1600" dirty="0"/>
              <a:t>All data is stored for </a:t>
            </a:r>
            <a:r>
              <a:rPr lang="en-US" sz="1600" b="1" dirty="0"/>
              <a:t>24 hours (extended storage up to 7 days)</a:t>
            </a:r>
          </a:p>
          <a:p>
            <a:pPr marL="111125" lvl="1" indent="-111125">
              <a:lnSpc>
                <a:spcPct val="150000"/>
              </a:lnSpc>
              <a:buFont typeface="Arial" panose="020B0604020202020204" pitchFamily="34" charset="0"/>
              <a:buChar char="•"/>
            </a:pPr>
            <a:r>
              <a:rPr lang="en-US" sz="1600" b="1" dirty="0"/>
              <a:t>Scale</a:t>
            </a:r>
            <a:r>
              <a:rPr lang="en-US" sz="1600" dirty="0"/>
              <a:t> Kinesis streams by splitting or merging Shards</a:t>
            </a:r>
          </a:p>
          <a:p>
            <a:pPr marL="111125" lvl="1" indent="-111125">
              <a:lnSpc>
                <a:spcPct val="150000"/>
              </a:lnSpc>
              <a:buFont typeface="Arial" panose="020B0604020202020204" pitchFamily="34" charset="0"/>
              <a:buChar char="•"/>
            </a:pPr>
            <a:r>
              <a:rPr lang="en-US" sz="1600" b="1" dirty="0"/>
              <a:t>Replay</a:t>
            </a:r>
            <a:r>
              <a:rPr lang="en-US" sz="1600" dirty="0"/>
              <a:t> data inside of 24Hr. Window </a:t>
            </a:r>
          </a:p>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0" y="1367625"/>
            <a:ext cx="4786685" cy="2569765"/>
          </a:xfrm>
          <a:prstGeom prst="rect">
            <a:avLst/>
          </a:prstGeom>
        </p:spPr>
      </p:pic>
      <p:sp>
        <p:nvSpPr>
          <p:cNvPr id="7" name="Rectangle 6"/>
          <p:cNvSpPr/>
          <p:nvPr/>
        </p:nvSpPr>
        <p:spPr>
          <a:xfrm>
            <a:off x="342900" y="83927"/>
            <a:ext cx="8279462" cy="954107"/>
          </a:xfrm>
          <a:prstGeom prst="rect">
            <a:avLst/>
          </a:prstGeom>
        </p:spPr>
        <p:txBody>
          <a:bodyPr wrap="square">
            <a:spAutoFit/>
          </a:bodyPr>
          <a:lstStyle/>
          <a:p>
            <a:r>
              <a:rPr lang="en-US" sz="2800" dirty="0"/>
              <a:t>Kinesis Stream </a:t>
            </a:r>
            <a:br>
              <a:rPr lang="en-US" sz="2800" dirty="0"/>
            </a:br>
            <a:endParaRPr lang="en-US" sz="2800" dirty="0"/>
          </a:p>
        </p:txBody>
      </p:sp>
    </p:spTree>
    <p:extLst>
      <p:ext uri="{BB962C8B-B14F-4D97-AF65-F5344CB8AC3E}">
        <p14:creationId xmlns:p14="http://schemas.microsoft.com/office/powerpoint/2010/main" val="77077756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4079601" y="1001864"/>
            <a:ext cx="4732328" cy="4031312"/>
          </a:xfrm>
        </p:spPr>
        <p:txBody>
          <a:bodyPr/>
          <a:lstStyle/>
          <a:p>
            <a:pPr marL="236538" lvl="1" indent="-173038">
              <a:lnSpc>
                <a:spcPct val="150000"/>
              </a:lnSpc>
              <a:buFont typeface="Arial" panose="020B0604020202020204" pitchFamily="34" charset="0"/>
              <a:buChar char="•"/>
            </a:pPr>
            <a:r>
              <a:rPr lang="en-US" sz="1600" dirty="0"/>
              <a:t>Producers use a </a:t>
            </a:r>
            <a:r>
              <a:rPr lang="en-US" sz="1600" b="1" dirty="0"/>
              <a:t>PUT </a:t>
            </a:r>
            <a:r>
              <a:rPr lang="en-US" sz="1600" dirty="0"/>
              <a:t>call to store data in a Stream. Each record &lt;= 50KB.</a:t>
            </a:r>
          </a:p>
          <a:p>
            <a:pPr marL="236538" lvl="1" indent="-173038">
              <a:lnSpc>
                <a:spcPct val="150000"/>
              </a:lnSpc>
              <a:buFont typeface="Arial" panose="020B0604020202020204" pitchFamily="34" charset="0"/>
              <a:buChar char="•"/>
            </a:pPr>
            <a:r>
              <a:rPr lang="en-US" sz="1600" b="1" dirty="0" err="1">
                <a:latin typeface="Consolas" panose="020B0609020204030204" pitchFamily="49" charset="0"/>
                <a:cs typeface="Consolas" panose="020B0609020204030204" pitchFamily="49" charset="0"/>
              </a:rPr>
              <a:t>PutRecord</a:t>
            </a:r>
            <a:r>
              <a:rPr lang="en-US" sz="1600" b="1"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{Data, </a:t>
            </a:r>
            <a:r>
              <a:rPr lang="en-US" sz="1400" dirty="0" err="1">
                <a:latin typeface="Consolas" panose="020B0609020204030204" pitchFamily="49" charset="0"/>
                <a:cs typeface="Consolas" panose="020B0609020204030204" pitchFamily="49" charset="0"/>
              </a:rPr>
              <a:t>StreamName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PartitionKey</a:t>
            </a:r>
            <a:r>
              <a:rPr lang="en-US" sz="1400" dirty="0">
                <a:latin typeface="Consolas" panose="020B0609020204030204" pitchFamily="49" charset="0"/>
                <a:cs typeface="Consolas" panose="020B0609020204030204" pitchFamily="49" charset="0"/>
              </a:rPr>
              <a:t>}</a:t>
            </a:r>
          </a:p>
          <a:p>
            <a:pPr marL="236538" lvl="1" indent="-173038">
              <a:lnSpc>
                <a:spcPct val="150000"/>
              </a:lnSpc>
              <a:buFont typeface="Arial" panose="020B0604020202020204" pitchFamily="34" charset="0"/>
              <a:buChar char="•"/>
            </a:pPr>
            <a:r>
              <a:rPr lang="en-US" sz="1600" dirty="0"/>
              <a:t>A </a:t>
            </a:r>
            <a:r>
              <a:rPr lang="en-US" sz="1600" b="1" dirty="0"/>
              <a:t>Partition Key</a:t>
            </a:r>
            <a:r>
              <a:rPr lang="en-US" sz="1600" dirty="0"/>
              <a:t> is supplied by producer and used to distribute the PUTs across Shards</a:t>
            </a:r>
          </a:p>
          <a:p>
            <a:pPr marL="236538" lvl="1" indent="-173038">
              <a:lnSpc>
                <a:spcPct val="150000"/>
              </a:lnSpc>
              <a:buFont typeface="Arial" panose="020B0604020202020204" pitchFamily="34" charset="0"/>
              <a:buChar char="•"/>
            </a:pPr>
            <a:r>
              <a:rPr lang="en-US" sz="1600" dirty="0"/>
              <a:t>Kinesis </a:t>
            </a:r>
            <a:r>
              <a:rPr lang="en-US" sz="1600" b="1" dirty="0"/>
              <a:t>MD5 hashes </a:t>
            </a:r>
            <a:r>
              <a:rPr lang="en-US" sz="1600" dirty="0"/>
              <a:t>supplied partition key over the hash key range of a Shard </a:t>
            </a:r>
          </a:p>
          <a:p>
            <a:pPr marL="236538" lvl="1" indent="-173038">
              <a:lnSpc>
                <a:spcPct val="150000"/>
              </a:lnSpc>
              <a:buFont typeface="Arial" panose="020B0604020202020204" pitchFamily="34" charset="0"/>
              <a:buChar char="•"/>
            </a:pPr>
            <a:r>
              <a:rPr lang="en-US" sz="1600" dirty="0"/>
              <a:t>A unique </a:t>
            </a:r>
            <a:r>
              <a:rPr lang="en-US" sz="1600" b="1" dirty="0"/>
              <a:t>Sequence #</a:t>
            </a:r>
            <a:r>
              <a:rPr lang="en-US" sz="1600" dirty="0"/>
              <a:t> is returned to the Producer upon a successful PUT call</a:t>
            </a:r>
          </a:p>
          <a:p>
            <a:endParaRPr lang="en-US" dirty="0"/>
          </a:p>
        </p:txBody>
      </p:sp>
      <p:pic>
        <p:nvPicPr>
          <p:cNvPr id="8" name="Content Placeholder 7"/>
          <p:cNvPicPr>
            <a:picLocks noGrp="1" noChangeAspect="1"/>
          </p:cNvPicPr>
          <p:nvPr>
            <p:ph idx="1"/>
          </p:nvPr>
        </p:nvPicPr>
        <p:blipFill>
          <a:blip r:embed="rId2"/>
          <a:stretch>
            <a:fillRect/>
          </a:stretch>
        </p:blipFill>
        <p:spPr>
          <a:xfrm>
            <a:off x="650233" y="1084952"/>
            <a:ext cx="3084637" cy="3865136"/>
          </a:xfrm>
          <a:prstGeom prst="rect">
            <a:avLst/>
          </a:prstGeom>
        </p:spPr>
      </p:pic>
      <p:sp>
        <p:nvSpPr>
          <p:cNvPr id="9" name="Title 1"/>
          <p:cNvSpPr txBox="1">
            <a:spLocks/>
          </p:cNvSpPr>
          <p:nvPr/>
        </p:nvSpPr>
        <p:spPr>
          <a:xfrm>
            <a:off x="238126" y="60480"/>
            <a:ext cx="8573803" cy="700802"/>
          </a:xfrm>
          <a:prstGeom prst="rect">
            <a:avLst/>
          </a:prstGeom>
        </p:spPr>
        <p:txBody>
          <a:bodyPr/>
          <a:lstStyle>
            <a:lvl1pPr algn="ctr" defTabSz="457200" rtl="0" eaLnBrk="1" latinLnBrk="0" hangingPunct="1">
              <a:spcBef>
                <a:spcPct val="0"/>
              </a:spcBef>
              <a:buNone/>
              <a:defRPr sz="3200" b="1" kern="1200">
                <a:solidFill>
                  <a:schemeClr val="tx1">
                    <a:lumMod val="85000"/>
                    <a:lumOff val="15000"/>
                  </a:schemeClr>
                </a:solidFill>
                <a:latin typeface="+mj-lt"/>
                <a:ea typeface="+mj-ea"/>
                <a:cs typeface="+mj-cs"/>
              </a:defRPr>
            </a:lvl1pPr>
          </a:lstStyle>
          <a:p>
            <a:pPr algn="l"/>
            <a:r>
              <a:rPr lang="en-US" sz="2800" dirty="0">
                <a:solidFill>
                  <a:schemeClr val="tx1"/>
                </a:solidFill>
                <a:latin typeface="+mn-lt"/>
              </a:rPr>
              <a:t>Putting Data into Kinesis</a:t>
            </a:r>
          </a:p>
          <a:p>
            <a:pPr algn="l"/>
            <a:endParaRPr lang="en-US" b="0" dirty="0">
              <a:solidFill>
                <a:schemeClr val="tx1"/>
              </a:solidFill>
            </a:endParaRPr>
          </a:p>
          <a:p>
            <a:pPr algn="l"/>
            <a:endParaRPr lang="en-US" sz="3600" b="0" dirty="0">
              <a:solidFill>
                <a:schemeClr val="tx1"/>
              </a:solidFill>
            </a:endParaRPr>
          </a:p>
        </p:txBody>
      </p:sp>
    </p:spTree>
    <p:extLst>
      <p:ext uri="{BB962C8B-B14F-4D97-AF65-F5344CB8AC3E}">
        <p14:creationId xmlns:p14="http://schemas.microsoft.com/office/powerpoint/2010/main" val="18061066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315" y="64536"/>
            <a:ext cx="8205304" cy="857250"/>
          </a:xfrm>
        </p:spPr>
        <p:txBody>
          <a:bodyPr/>
          <a:lstStyle/>
          <a:p>
            <a:r>
              <a:rPr lang="en-US" dirty="0"/>
              <a:t>Putting Data into Kinesis: Code Sample</a:t>
            </a:r>
          </a:p>
        </p:txBody>
      </p:sp>
      <p:sp>
        <p:nvSpPr>
          <p:cNvPr id="3" name="Rectangle 2"/>
          <p:cNvSpPr/>
          <p:nvPr/>
        </p:nvSpPr>
        <p:spPr>
          <a:xfrm>
            <a:off x="624887" y="1021107"/>
            <a:ext cx="7871550" cy="2638062"/>
          </a:xfrm>
          <a:prstGeom prst="rect">
            <a:avLst/>
          </a:prstGeom>
          <a:solidFill>
            <a:schemeClr val="accent1">
              <a:lumMod val="20000"/>
              <a:lumOff val="80000"/>
            </a:schemeClr>
          </a:solidFill>
          <a:ln>
            <a:solidFill>
              <a:srgbClr val="8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4" name="TextBox 3"/>
          <p:cNvSpPr txBox="1"/>
          <p:nvPr/>
        </p:nvSpPr>
        <p:spPr>
          <a:xfrm>
            <a:off x="645045" y="1064155"/>
            <a:ext cx="7790920" cy="2492990"/>
          </a:xfrm>
          <a:prstGeom prst="rect">
            <a:avLst/>
          </a:prstGeom>
          <a:noFill/>
        </p:spPr>
        <p:txBody>
          <a:bodyPr wrap="square" rtlCol="0">
            <a:spAutoFit/>
          </a:bodyPr>
          <a:lstStyle/>
          <a:p>
            <a:r>
              <a:rPr lang="de-DE" sz="1200" dirty="0"/>
              <a:t>// Write </a:t>
            </a:r>
            <a:r>
              <a:rPr lang="de-DE" sz="1200" dirty="0" err="1"/>
              <a:t>records</a:t>
            </a:r>
            <a:r>
              <a:rPr lang="de-DE" sz="1200" dirty="0"/>
              <a:t> </a:t>
            </a:r>
            <a:r>
              <a:rPr lang="de-DE" sz="1200" dirty="0" err="1"/>
              <a:t>to</a:t>
            </a:r>
            <a:r>
              <a:rPr lang="de-DE" sz="1200" dirty="0"/>
              <a:t> </a:t>
            </a:r>
            <a:r>
              <a:rPr lang="de-DE" sz="1200" dirty="0" err="1"/>
              <a:t>the</a:t>
            </a:r>
            <a:r>
              <a:rPr lang="de-DE" sz="1200" dirty="0"/>
              <a:t> </a:t>
            </a:r>
            <a:r>
              <a:rPr lang="de-DE" sz="1200" dirty="0" err="1"/>
              <a:t>stream</a:t>
            </a:r>
            <a:r>
              <a:rPr lang="de-DE" sz="1200" dirty="0"/>
              <a:t> </a:t>
            </a:r>
            <a:r>
              <a:rPr lang="de-DE" sz="1200" dirty="0" err="1"/>
              <a:t>until</a:t>
            </a:r>
            <a:r>
              <a:rPr lang="de-DE" sz="1200" dirty="0"/>
              <a:t> </a:t>
            </a:r>
            <a:r>
              <a:rPr lang="de-DE" sz="1200" dirty="0" err="1"/>
              <a:t>this</a:t>
            </a:r>
            <a:r>
              <a:rPr lang="de-DE" sz="1200" dirty="0"/>
              <a:t> </a:t>
            </a:r>
            <a:r>
              <a:rPr lang="de-DE" sz="1200" dirty="0" err="1"/>
              <a:t>program</a:t>
            </a:r>
            <a:r>
              <a:rPr lang="de-DE" sz="1200" dirty="0"/>
              <a:t> </a:t>
            </a:r>
            <a:r>
              <a:rPr lang="de-DE" sz="1200" dirty="0" err="1"/>
              <a:t>is</a:t>
            </a:r>
            <a:r>
              <a:rPr lang="de-DE" sz="1200" dirty="0"/>
              <a:t> </a:t>
            </a:r>
            <a:r>
              <a:rPr lang="de-DE" sz="1200" dirty="0" err="1"/>
              <a:t>aborted</a:t>
            </a:r>
            <a:r>
              <a:rPr lang="de-DE" sz="1200" dirty="0"/>
              <a:t>.</a:t>
            </a:r>
          </a:p>
          <a:p>
            <a:r>
              <a:rPr lang="en-US" sz="1200" b="1" dirty="0"/>
              <a:t>while (true) {</a:t>
            </a:r>
          </a:p>
          <a:p>
            <a:r>
              <a:rPr lang="en-US" sz="1200" b="1" dirty="0"/>
              <a:t>  long </a:t>
            </a:r>
            <a:r>
              <a:rPr lang="en-US" sz="1200" b="1" dirty="0" err="1"/>
              <a:t>createTime</a:t>
            </a:r>
            <a:r>
              <a:rPr lang="en-US" sz="1200" b="1" dirty="0"/>
              <a:t> = </a:t>
            </a:r>
            <a:r>
              <a:rPr lang="en-US" sz="1200" b="1" dirty="0" err="1"/>
              <a:t>System.</a:t>
            </a:r>
            <a:r>
              <a:rPr lang="en-US" sz="1200" b="1" i="1" dirty="0" err="1"/>
              <a:t>currentTimeMillis</a:t>
            </a:r>
            <a:r>
              <a:rPr lang="en-US" sz="1200" b="1" i="1" dirty="0"/>
              <a:t>();</a:t>
            </a:r>
          </a:p>
          <a:p>
            <a:r>
              <a:rPr lang="en-US" sz="1200" dirty="0"/>
              <a:t>  </a:t>
            </a:r>
            <a:r>
              <a:rPr lang="en-US" sz="1200" dirty="0" err="1"/>
              <a:t>PutRecordRequest</a:t>
            </a:r>
            <a:r>
              <a:rPr lang="en-US" sz="1200" dirty="0"/>
              <a:t> </a:t>
            </a:r>
            <a:r>
              <a:rPr lang="en-US" sz="1200" dirty="0" err="1"/>
              <a:t>putRecordRequest</a:t>
            </a:r>
            <a:r>
              <a:rPr lang="en-US" sz="1200" dirty="0"/>
              <a:t> = </a:t>
            </a:r>
            <a:r>
              <a:rPr lang="en-US" sz="1200" b="1" dirty="0"/>
              <a:t>new </a:t>
            </a:r>
            <a:r>
              <a:rPr lang="en-US" sz="1200" b="1" dirty="0" err="1"/>
              <a:t>PutRecordRequest</a:t>
            </a:r>
            <a:r>
              <a:rPr lang="en-US" sz="1200" b="1" dirty="0"/>
              <a:t>();</a:t>
            </a:r>
          </a:p>
          <a:p>
            <a:r>
              <a:rPr lang="en-US" sz="1200" dirty="0"/>
              <a:t>  </a:t>
            </a:r>
            <a:r>
              <a:rPr lang="en-US" sz="1200" dirty="0" err="1"/>
              <a:t>putRecordRequest.setStreamName</a:t>
            </a:r>
            <a:r>
              <a:rPr lang="en-US" sz="1200" dirty="0"/>
              <a:t>(</a:t>
            </a:r>
            <a:r>
              <a:rPr lang="en-US" sz="1200" dirty="0" err="1"/>
              <a:t>myStreamName</a:t>
            </a:r>
            <a:r>
              <a:rPr lang="en-US" sz="1200" dirty="0"/>
              <a:t>);</a:t>
            </a:r>
          </a:p>
          <a:p>
            <a:r>
              <a:rPr lang="en-US" sz="1200" dirty="0"/>
              <a:t>  </a:t>
            </a:r>
            <a:r>
              <a:rPr lang="en-US" sz="1200" dirty="0" err="1"/>
              <a:t>putRecordRequest.setData</a:t>
            </a:r>
            <a:r>
              <a:rPr lang="en-US" sz="1200" dirty="0"/>
              <a:t>(</a:t>
            </a:r>
            <a:r>
              <a:rPr lang="en-US" sz="1200" dirty="0" err="1"/>
              <a:t>ByteBuffer.</a:t>
            </a:r>
            <a:r>
              <a:rPr lang="en-US" sz="1200" i="1" dirty="0" err="1"/>
              <a:t>wrap</a:t>
            </a:r>
            <a:r>
              <a:rPr lang="en-US" sz="1200" i="1" dirty="0"/>
              <a:t>(</a:t>
            </a:r>
            <a:r>
              <a:rPr lang="en-US" sz="1200" i="1" dirty="0" err="1"/>
              <a:t>String.format</a:t>
            </a:r>
            <a:r>
              <a:rPr lang="en-US" sz="1200" i="1" dirty="0"/>
              <a:t>("</a:t>
            </a:r>
            <a:r>
              <a:rPr lang="en-US" sz="1200" i="1" dirty="0" err="1"/>
              <a:t>testData</a:t>
            </a:r>
            <a:r>
              <a:rPr lang="en-US" sz="1200" i="1" dirty="0"/>
              <a:t>-%d", </a:t>
            </a:r>
            <a:r>
              <a:rPr lang="en-US" sz="1200" i="1" dirty="0" err="1"/>
              <a:t>createTime</a:t>
            </a:r>
            <a:r>
              <a:rPr lang="en-US" sz="1200" i="1" dirty="0"/>
              <a:t>).</a:t>
            </a:r>
            <a:r>
              <a:rPr lang="en-US" sz="1200" i="1" dirty="0" err="1"/>
              <a:t>getBytes</a:t>
            </a:r>
            <a:r>
              <a:rPr lang="en-US" sz="1200" i="1" dirty="0"/>
              <a:t>()));</a:t>
            </a:r>
          </a:p>
          <a:p>
            <a:r>
              <a:rPr lang="en-US" sz="1200" dirty="0"/>
              <a:t>  </a:t>
            </a:r>
            <a:r>
              <a:rPr lang="en-US" sz="1200" dirty="0" err="1"/>
              <a:t>putRecordRequest.setPartitionKey</a:t>
            </a:r>
            <a:r>
              <a:rPr lang="en-US" sz="1200" dirty="0"/>
              <a:t>(</a:t>
            </a:r>
            <a:r>
              <a:rPr lang="en-US" sz="1200" dirty="0" err="1"/>
              <a:t>String.</a:t>
            </a:r>
            <a:r>
              <a:rPr lang="en-US" sz="1200" i="1" dirty="0" err="1"/>
              <a:t>format</a:t>
            </a:r>
            <a:r>
              <a:rPr lang="en-US" sz="1200" i="1" dirty="0"/>
              <a:t>("</a:t>
            </a:r>
            <a:r>
              <a:rPr lang="en-US" sz="1200" i="1" dirty="0" err="1"/>
              <a:t>partitionKey</a:t>
            </a:r>
            <a:r>
              <a:rPr lang="en-US" sz="1200" i="1" dirty="0"/>
              <a:t>-%d", </a:t>
            </a:r>
            <a:r>
              <a:rPr lang="en-US" sz="1200" i="1" dirty="0" err="1"/>
              <a:t>createTime</a:t>
            </a:r>
            <a:r>
              <a:rPr lang="en-US" sz="1200" i="1" dirty="0"/>
              <a:t>));</a:t>
            </a:r>
          </a:p>
          <a:p>
            <a:r>
              <a:rPr lang="en-US" sz="1200" dirty="0"/>
              <a:t>  </a:t>
            </a:r>
            <a:r>
              <a:rPr lang="en-US" sz="1200" dirty="0" err="1"/>
              <a:t>PutRecordResult</a:t>
            </a:r>
            <a:r>
              <a:rPr lang="en-US" sz="1200" dirty="0"/>
              <a:t> </a:t>
            </a:r>
            <a:r>
              <a:rPr lang="en-US" sz="1200" dirty="0" err="1"/>
              <a:t>putRecordResult</a:t>
            </a:r>
            <a:r>
              <a:rPr lang="en-US" sz="1200" dirty="0"/>
              <a:t> = </a:t>
            </a:r>
            <a:r>
              <a:rPr lang="en-US" sz="1200" i="1" dirty="0" err="1"/>
              <a:t>kinesis.putRecord</a:t>
            </a:r>
            <a:r>
              <a:rPr lang="en-US" sz="1200" i="1" dirty="0"/>
              <a:t>(</a:t>
            </a:r>
            <a:r>
              <a:rPr lang="en-US" sz="1200" i="1" dirty="0" err="1"/>
              <a:t>putRecordRequest</a:t>
            </a:r>
            <a:r>
              <a:rPr lang="en-US" sz="1200" i="1" dirty="0"/>
              <a:t>);</a:t>
            </a:r>
          </a:p>
          <a:p>
            <a:r>
              <a:rPr lang="en-US" sz="1200" dirty="0"/>
              <a:t>  </a:t>
            </a:r>
            <a:r>
              <a:rPr lang="en-US" sz="1200" dirty="0" err="1"/>
              <a:t>System.</a:t>
            </a:r>
            <a:r>
              <a:rPr lang="en-US" sz="1200" b="1" i="1" dirty="0" err="1"/>
              <a:t>out.printf</a:t>
            </a:r>
            <a:r>
              <a:rPr lang="en-US" sz="1200" b="1" i="1" dirty="0"/>
              <a:t>("Successfully put record, partition key : %s, </a:t>
            </a:r>
            <a:r>
              <a:rPr lang="en-US" sz="1200" b="1" i="1" dirty="0" err="1"/>
              <a:t>ShardID</a:t>
            </a:r>
            <a:r>
              <a:rPr lang="en-US" sz="1200" b="1" i="1" dirty="0"/>
              <a:t> : %s, </a:t>
            </a:r>
            <a:r>
              <a:rPr lang="en-US" sz="1200" b="1" i="1" dirty="0" err="1"/>
              <a:t>SequenceNumber</a:t>
            </a:r>
            <a:r>
              <a:rPr lang="en-US" sz="1200" b="1" i="1" dirty="0"/>
              <a:t> : %s.\n",</a:t>
            </a:r>
          </a:p>
          <a:p>
            <a:r>
              <a:rPr lang="en-US" sz="1200" dirty="0"/>
              <a:t>    </a:t>
            </a:r>
            <a:r>
              <a:rPr lang="en-US" sz="1200" dirty="0" err="1"/>
              <a:t>putRecordRequest.getPartitionKey</a:t>
            </a:r>
            <a:r>
              <a:rPr lang="en-US" sz="1200" dirty="0"/>
              <a:t>(),</a:t>
            </a:r>
          </a:p>
          <a:p>
            <a:r>
              <a:rPr lang="ro-RO" sz="1200" dirty="0"/>
              <a:t>    putRecordResult.getShardId(),</a:t>
            </a:r>
          </a:p>
          <a:p>
            <a:r>
              <a:rPr lang="ro-RO" sz="1200" dirty="0"/>
              <a:t>    putRecordResult.getSequenceNumber());</a:t>
            </a:r>
          </a:p>
          <a:p>
            <a:r>
              <a:rPr lang="de-DE" sz="1200" dirty="0"/>
              <a:t>}</a:t>
            </a:r>
            <a:endParaRPr lang="pl-PL" sz="1200" dirty="0">
              <a:latin typeface="Courier New"/>
              <a:cs typeface="Courier New"/>
            </a:endParaRPr>
          </a:p>
        </p:txBody>
      </p:sp>
    </p:spTree>
    <p:extLst>
      <p:ext uri="{BB962C8B-B14F-4D97-AF65-F5344CB8AC3E}">
        <p14:creationId xmlns:p14="http://schemas.microsoft.com/office/powerpoint/2010/main" val="2416489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1" y="79515"/>
            <a:ext cx="8031379" cy="637248"/>
          </a:xfrm>
        </p:spPr>
        <p:txBody>
          <a:bodyPr>
            <a:normAutofit/>
          </a:bodyPr>
          <a:lstStyle/>
          <a:p>
            <a:r>
              <a:rPr lang="en-US" sz="2400" dirty="0">
                <a:solidFill>
                  <a:schemeClr val="tx1"/>
                </a:solidFill>
              </a:rPr>
              <a:t>Best Practices: Determine Your Partition Key Strategy </a:t>
            </a:r>
          </a:p>
        </p:txBody>
      </p:sp>
      <p:sp>
        <p:nvSpPr>
          <p:cNvPr id="3" name="Content Placeholder 2"/>
          <p:cNvSpPr>
            <a:spLocks noGrp="1"/>
          </p:cNvSpPr>
          <p:nvPr>
            <p:ph idx="1"/>
          </p:nvPr>
        </p:nvSpPr>
        <p:spPr>
          <a:xfrm>
            <a:off x="483970" y="699074"/>
            <a:ext cx="7938793" cy="3274443"/>
          </a:xfrm>
        </p:spPr>
        <p:txBody>
          <a:bodyPr>
            <a:noAutofit/>
          </a:bodyPr>
          <a:lstStyle/>
          <a:p>
            <a:r>
              <a:rPr lang="en-US" sz="2000" dirty="0">
                <a:solidFill>
                  <a:schemeClr val="tx1"/>
                </a:solidFill>
              </a:rPr>
              <a:t>Kinesis as a managed buffer or a streaming map-reduce</a:t>
            </a:r>
          </a:p>
          <a:p>
            <a:r>
              <a:rPr lang="en-US" sz="2000" dirty="0">
                <a:solidFill>
                  <a:schemeClr val="tx1"/>
                </a:solidFill>
              </a:rPr>
              <a:t>Ensure a high cardinality for Partition Keys with respect to shards, to prevent a “hot shard” problem</a:t>
            </a:r>
          </a:p>
          <a:p>
            <a:pPr lvl="1"/>
            <a:r>
              <a:rPr lang="en-US" dirty="0">
                <a:solidFill>
                  <a:schemeClr val="tx1"/>
                </a:solidFill>
              </a:rPr>
              <a:t>Generate Random Partition Keys</a:t>
            </a:r>
          </a:p>
          <a:p>
            <a:r>
              <a:rPr lang="en-US" sz="2000" dirty="0">
                <a:solidFill>
                  <a:schemeClr val="tx1"/>
                </a:solidFill>
              </a:rPr>
              <a:t>Streaming Map-Reduce: Leverage Partition Keys for business specific logic as applicable</a:t>
            </a:r>
          </a:p>
          <a:p>
            <a:pPr lvl="1"/>
            <a:r>
              <a:rPr lang="en-US" dirty="0">
                <a:solidFill>
                  <a:schemeClr val="tx1"/>
                </a:solidFill>
              </a:rPr>
              <a:t>Partition Key per billing customer, per </a:t>
            </a:r>
            <a:r>
              <a:rPr lang="en-US" dirty="0" err="1">
                <a:solidFill>
                  <a:schemeClr val="tx1"/>
                </a:solidFill>
              </a:rPr>
              <a:t>DeviceId</a:t>
            </a:r>
            <a:r>
              <a:rPr lang="en-US" dirty="0">
                <a:solidFill>
                  <a:schemeClr val="tx1"/>
                </a:solidFill>
              </a:rPr>
              <a:t>, per stock symbol     </a:t>
            </a:r>
          </a:p>
          <a:p>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263088522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1" y="79515"/>
            <a:ext cx="8031379" cy="637248"/>
          </a:xfrm>
        </p:spPr>
        <p:txBody>
          <a:bodyPr>
            <a:normAutofit fontScale="90000"/>
          </a:bodyPr>
          <a:lstStyle/>
          <a:p>
            <a:r>
              <a:rPr lang="en-US" sz="2700" dirty="0">
                <a:solidFill>
                  <a:schemeClr val="tx1"/>
                </a:solidFill>
              </a:rPr>
              <a:t>Best Practices: Provisioning Adequate Shards</a:t>
            </a:r>
            <a:br>
              <a:rPr lang="en-US" dirty="0">
                <a:solidFill>
                  <a:schemeClr val="tx1"/>
                </a:solidFill>
              </a:rPr>
            </a:br>
            <a:endParaRPr lang="en-US" dirty="0">
              <a:solidFill>
                <a:schemeClr val="tx1"/>
              </a:solidFill>
            </a:endParaRPr>
          </a:p>
        </p:txBody>
      </p:sp>
      <p:sp>
        <p:nvSpPr>
          <p:cNvPr id="3" name="Content Placeholder 2"/>
          <p:cNvSpPr>
            <a:spLocks noGrp="1"/>
          </p:cNvSpPr>
          <p:nvPr>
            <p:ph idx="1"/>
          </p:nvPr>
        </p:nvSpPr>
        <p:spPr>
          <a:xfrm>
            <a:off x="474125" y="733618"/>
            <a:ext cx="7938793" cy="3611794"/>
          </a:xfrm>
        </p:spPr>
        <p:txBody>
          <a:bodyPr>
            <a:noAutofit/>
          </a:bodyPr>
          <a:lstStyle/>
          <a:p>
            <a:pPr>
              <a:buFont typeface="Arial" panose="020B0604020202020204" pitchFamily="34" charset="0"/>
              <a:buChar char="•"/>
            </a:pPr>
            <a:r>
              <a:rPr lang="en-US" sz="2400" dirty="0">
                <a:solidFill>
                  <a:schemeClr val="tx1"/>
                </a:solidFill>
              </a:rPr>
              <a:t>For ingress needs </a:t>
            </a:r>
          </a:p>
          <a:p>
            <a:pPr>
              <a:buFont typeface="Arial" panose="020B0604020202020204" pitchFamily="34" charset="0"/>
              <a:buChar char="•"/>
            </a:pPr>
            <a:r>
              <a:rPr lang="en-US" sz="2400" dirty="0">
                <a:solidFill>
                  <a:schemeClr val="tx1"/>
                </a:solidFill>
              </a:rPr>
              <a:t>Egress needs for all consuming applications: If more than 2 simultaneous consumers </a:t>
            </a:r>
          </a:p>
          <a:p>
            <a:pPr>
              <a:buFont typeface="Arial" panose="020B0604020202020204" pitchFamily="34" charset="0"/>
              <a:buChar char="•"/>
            </a:pPr>
            <a:r>
              <a:rPr lang="en-US" sz="2400" dirty="0">
                <a:solidFill>
                  <a:schemeClr val="tx1"/>
                </a:solidFill>
              </a:rPr>
              <a:t>Include head-room for catching up with data in stream in the event of application failures</a:t>
            </a:r>
          </a:p>
          <a:p>
            <a:pPr>
              <a:buFont typeface="Arial" panose="020B0604020202020204" pitchFamily="34" charset="0"/>
              <a:buChar char="•"/>
            </a:pPr>
            <a:endParaRPr lang="en-US" sz="2400" dirty="0">
              <a:solidFill>
                <a:schemeClr val="tx1"/>
              </a:solidFill>
            </a:endParaRPr>
          </a:p>
          <a:p>
            <a:pPr>
              <a:buFont typeface="+mj-lt"/>
              <a:buAutoNum type="arabicPeriod"/>
            </a:pPr>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35179937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971" y="7323"/>
            <a:ext cx="8031379" cy="637248"/>
          </a:xfrm>
        </p:spPr>
        <p:txBody>
          <a:bodyPr>
            <a:normAutofit fontScale="90000"/>
          </a:bodyPr>
          <a:lstStyle/>
          <a:p>
            <a:r>
              <a:rPr lang="en-US" dirty="0">
                <a:solidFill>
                  <a:schemeClr val="tx1"/>
                </a:solidFill>
              </a:rPr>
              <a:t>Best Practices: Putting Data in Kinesis</a:t>
            </a:r>
            <a:br>
              <a:rPr lang="en-US" dirty="0">
                <a:solidFill>
                  <a:schemeClr val="tx1"/>
                </a:solidFill>
              </a:rPr>
            </a:br>
            <a:r>
              <a:rPr lang="en-US" dirty="0">
                <a:solidFill>
                  <a:schemeClr val="tx1"/>
                </a:solidFill>
              </a:rPr>
              <a:t>Pre-</a:t>
            </a:r>
            <a:r>
              <a:rPr lang="en-US" sz="3100" dirty="0">
                <a:solidFill>
                  <a:schemeClr val="tx1"/>
                </a:solidFill>
              </a:rPr>
              <a:t>Batch before Puts for better efficiency</a:t>
            </a:r>
          </a:p>
        </p:txBody>
      </p:sp>
      <p:sp>
        <p:nvSpPr>
          <p:cNvPr id="4" name="Content Placeholder 4"/>
          <p:cNvSpPr txBox="1">
            <a:spLocks/>
          </p:cNvSpPr>
          <p:nvPr/>
        </p:nvSpPr>
        <p:spPr>
          <a:xfrm>
            <a:off x="457200" y="1200150"/>
            <a:ext cx="8335926" cy="339407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7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Consider </a:t>
            </a:r>
            <a:r>
              <a:rPr lang="en-US" dirty="0" err="1"/>
              <a:t>FluentD</a:t>
            </a:r>
            <a:r>
              <a:rPr lang="en-US" dirty="0"/>
              <a:t>, Flume as collectors/ agents</a:t>
            </a:r>
          </a:p>
          <a:p>
            <a:pPr lvl="1"/>
            <a:r>
              <a:rPr lang="en-US" dirty="0"/>
              <a:t>Generates random partition keys</a:t>
            </a:r>
          </a:p>
          <a:p>
            <a:pPr lvl="1"/>
            <a:r>
              <a:rPr lang="en-US" dirty="0"/>
              <a:t>Set number of threads to buffer</a:t>
            </a:r>
          </a:p>
          <a:p>
            <a:pPr marL="457200" lvl="1" indent="0">
              <a:buNone/>
            </a:pPr>
            <a:r>
              <a:rPr lang="en-US" dirty="0"/>
              <a:t>https://github.com/awslabs/aws-fluent-plugin-kinesis</a:t>
            </a:r>
          </a:p>
          <a:p>
            <a:pPr marL="457200" lvl="1" indent="0">
              <a:buNone/>
            </a:pPr>
            <a:r>
              <a:rPr lang="en-US" dirty="0"/>
              <a:t> </a:t>
            </a:r>
          </a:p>
          <a:p>
            <a:r>
              <a:rPr lang="en-US" dirty="0"/>
              <a:t>Consider </a:t>
            </a:r>
            <a:r>
              <a:rPr lang="en-US" dirty="0" err="1"/>
              <a:t>Async</a:t>
            </a:r>
            <a:r>
              <a:rPr lang="en-US" dirty="0"/>
              <a:t> producer – present in AWS SDK</a:t>
            </a:r>
          </a:p>
          <a:p>
            <a:pPr lvl="1"/>
            <a:r>
              <a:rPr lang="en-US" dirty="0"/>
              <a:t>Default </a:t>
            </a:r>
            <a:r>
              <a:rPr lang="en-US" dirty="0" err="1"/>
              <a:t>ThreadPoolExecutor</a:t>
            </a:r>
            <a:r>
              <a:rPr lang="en-US" dirty="0"/>
              <a:t> runs 50 threads to execute requests</a:t>
            </a:r>
          </a:p>
          <a:p>
            <a:pPr lvl="1"/>
            <a:r>
              <a:rPr lang="en-US" dirty="0"/>
              <a:t>If not enough: use </a:t>
            </a:r>
            <a:r>
              <a:rPr lang="en-US" dirty="0" err="1"/>
              <a:t>SynchronousQueue</a:t>
            </a:r>
            <a:r>
              <a:rPr lang="en-US" dirty="0"/>
              <a:t> or </a:t>
            </a:r>
            <a:r>
              <a:rPr lang="en-US" dirty="0" err="1"/>
              <a:t>ArrayBlockingQueue</a:t>
            </a:r>
            <a:endParaRPr lang="en-US" dirty="0"/>
          </a:p>
          <a:p>
            <a:pPr lvl="1"/>
            <a:endParaRPr lang="en-US" sz="1500" i="1" dirty="0"/>
          </a:p>
          <a:p>
            <a:pPr lvl="1"/>
            <a:endParaRPr lang="en-US" i="1" dirty="0"/>
          </a:p>
          <a:p>
            <a:pPr lvl="1"/>
            <a:endParaRPr lang="en-US" i="1" dirty="0"/>
          </a:p>
          <a:p>
            <a:pPr lvl="1"/>
            <a:endParaRPr lang="en-US" i="1" dirty="0"/>
          </a:p>
          <a:p>
            <a:pPr marL="457200" lvl="1" indent="0">
              <a:buFont typeface="Arial"/>
              <a:buNone/>
            </a:pPr>
            <a:r>
              <a:rPr lang="en-US" i="1" dirty="0"/>
              <a:t>	</a:t>
            </a:r>
            <a:endParaRPr lang="en-US" dirty="0"/>
          </a:p>
          <a:p>
            <a:pPr marL="0" indent="0">
              <a:buFont typeface="Arial"/>
              <a:buNone/>
            </a:pPr>
            <a:endParaRPr lang="en-US" dirty="0"/>
          </a:p>
        </p:txBody>
      </p:sp>
    </p:spTree>
    <p:extLst>
      <p:ext uri="{BB962C8B-B14F-4D97-AF65-F5344CB8AC3E}">
        <p14:creationId xmlns:p14="http://schemas.microsoft.com/office/powerpoint/2010/main" val="11059432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00150"/>
            <a:ext cx="4191090" cy="3394075"/>
          </a:xfrm>
        </p:spPr>
        <p:txBody>
          <a:bodyPr/>
          <a:lstStyle/>
          <a:p>
            <a:r>
              <a:rPr lang="en-US" dirty="0"/>
              <a:t>Make a tweak to your existing logging</a:t>
            </a:r>
          </a:p>
          <a:p>
            <a:pPr lvl="1"/>
            <a:r>
              <a:rPr lang="en-US" dirty="0"/>
              <a:t>log4j </a:t>
            </a:r>
            <a:r>
              <a:rPr lang="en-US" dirty="0" err="1"/>
              <a:t>appender</a:t>
            </a:r>
            <a:r>
              <a:rPr lang="en-US" dirty="0"/>
              <a:t> option</a:t>
            </a:r>
          </a:p>
          <a:p>
            <a:pPr lvl="1"/>
            <a:endParaRPr lang="en-US" sz="1500" i="1" dirty="0"/>
          </a:p>
          <a:p>
            <a:pPr lvl="1"/>
            <a:endParaRPr lang="en-US" i="1" dirty="0"/>
          </a:p>
          <a:p>
            <a:pPr lvl="1"/>
            <a:endParaRPr lang="en-US" i="1" dirty="0"/>
          </a:p>
          <a:p>
            <a:pPr lvl="1"/>
            <a:endParaRPr lang="en-US" i="1" dirty="0"/>
          </a:p>
          <a:p>
            <a:pPr marL="457200" lvl="1" indent="0">
              <a:buNone/>
            </a:pPr>
            <a:r>
              <a:rPr lang="en-US" i="1" dirty="0"/>
              <a:t>	</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1132745" y="2648057"/>
            <a:ext cx="1976052" cy="1329343"/>
          </a:xfrm>
          <a:prstGeom prst="rect">
            <a:avLst/>
          </a:prstGeom>
        </p:spPr>
      </p:pic>
      <p:sp>
        <p:nvSpPr>
          <p:cNvPr id="2" name="Rectangle 1"/>
          <p:cNvSpPr/>
          <p:nvPr/>
        </p:nvSpPr>
        <p:spPr>
          <a:xfrm>
            <a:off x="4648291" y="991876"/>
            <a:ext cx="4346854" cy="3708708"/>
          </a:xfrm>
          <a:prstGeom prst="rect">
            <a:avLst/>
          </a:prstGeom>
        </p:spPr>
        <p:txBody>
          <a:bodyPr wrap="square">
            <a:spAutoFit/>
          </a:bodyPr>
          <a:lstStyle/>
          <a:p>
            <a:r>
              <a:rPr lang="en-US" sz="1000" i="1" dirty="0">
                <a:solidFill>
                  <a:schemeClr val="bg1">
                    <a:lumMod val="50000"/>
                  </a:schemeClr>
                </a:solidFill>
              </a:rPr>
              <a:t>	</a:t>
            </a:r>
            <a:r>
              <a:rPr lang="en-US" sz="900" i="1" dirty="0">
                <a:solidFill>
                  <a:schemeClr val="bg1">
                    <a:lumMod val="50000"/>
                  </a:schemeClr>
                </a:solidFill>
              </a:rPr>
              <a:t># KINESIS </a:t>
            </a:r>
            <a:r>
              <a:rPr lang="en-US" sz="900" i="1" dirty="0" err="1">
                <a:solidFill>
                  <a:schemeClr val="bg1">
                    <a:lumMod val="50000"/>
                  </a:schemeClr>
                </a:solidFill>
              </a:rPr>
              <a:t>appender</a:t>
            </a:r>
            <a:r>
              <a:rPr lang="en-US" sz="900" dirty="0">
                <a:solidFill>
                  <a:schemeClr val="bg1">
                    <a:lumMod val="50000"/>
                  </a:schemeClr>
                </a:solidFill>
              </a:rPr>
              <a:t>		</a:t>
            </a:r>
          </a:p>
          <a:p>
            <a:r>
              <a:rPr lang="en-US" sz="900" dirty="0">
                <a:solidFill>
                  <a:schemeClr val="bg1">
                    <a:lumMod val="50000"/>
                  </a:schemeClr>
                </a:solidFill>
              </a:rPr>
              <a:t>	log4j.logger.KinesisLogger</a:t>
            </a:r>
            <a:r>
              <a:rPr lang="en-US" sz="900" b="1" dirty="0">
                <a:solidFill>
                  <a:schemeClr val="bg1">
                    <a:lumMod val="50000"/>
                  </a:schemeClr>
                </a:solidFill>
              </a:rPr>
              <a:t>=</a:t>
            </a:r>
            <a:r>
              <a:rPr lang="en-US" sz="900" dirty="0">
                <a:solidFill>
                  <a:schemeClr val="bg1">
                    <a:lumMod val="50000"/>
                  </a:schemeClr>
                </a:solidFill>
              </a:rPr>
              <a:t>INFO, KINESIS	</a:t>
            </a:r>
          </a:p>
          <a:p>
            <a:r>
              <a:rPr lang="en-US" sz="900" dirty="0">
                <a:solidFill>
                  <a:schemeClr val="bg1">
                    <a:lumMod val="50000"/>
                  </a:schemeClr>
                </a:solidFill>
              </a:rPr>
              <a:t>	log4j.additivity.KinesisLogger</a:t>
            </a:r>
            <a:r>
              <a:rPr lang="en-US" sz="900" b="1" dirty="0">
                <a:solidFill>
                  <a:schemeClr val="bg1">
                    <a:lumMod val="50000"/>
                  </a:schemeClr>
                </a:solidFill>
              </a:rPr>
              <a:t>=</a:t>
            </a:r>
            <a:r>
              <a:rPr lang="en-US" sz="900" dirty="0">
                <a:solidFill>
                  <a:schemeClr val="bg1">
                    <a:lumMod val="50000"/>
                  </a:schemeClr>
                </a:solidFill>
              </a:rPr>
              <a:t>false	</a:t>
            </a:r>
          </a:p>
          <a:p>
            <a:r>
              <a:rPr lang="en-US" sz="900" dirty="0">
                <a:solidFill>
                  <a:schemeClr val="bg1">
                    <a:lumMod val="50000"/>
                  </a:schemeClr>
                </a:solidFill>
              </a:rPr>
              <a:t>	log4j.appender.KINESIS</a:t>
            </a:r>
            <a:r>
              <a:rPr lang="en-US" sz="900" b="1" dirty="0">
                <a:solidFill>
                  <a:schemeClr val="bg1">
                    <a:lumMod val="50000"/>
                  </a:schemeClr>
                </a:solidFill>
              </a:rPr>
              <a:t>=</a:t>
            </a:r>
            <a:r>
              <a:rPr lang="en-US" sz="900" dirty="0">
                <a:solidFill>
                  <a:schemeClr val="bg1">
                    <a:lumMod val="50000"/>
                  </a:schemeClr>
                </a:solidFill>
              </a:rPr>
              <a:t>com.amazonaws.services.kinesis.log4j.KinesisAppender	</a:t>
            </a:r>
          </a:p>
          <a:p>
            <a:r>
              <a:rPr lang="en-US" sz="900" dirty="0">
                <a:solidFill>
                  <a:schemeClr val="bg1">
                    <a:lumMod val="50000"/>
                  </a:schemeClr>
                </a:solidFill>
              </a:rPr>
              <a:t>	</a:t>
            </a:r>
          </a:p>
          <a:p>
            <a:r>
              <a:rPr lang="en-US" sz="900" dirty="0">
                <a:solidFill>
                  <a:schemeClr val="bg1">
                    <a:lumMod val="50000"/>
                  </a:schemeClr>
                </a:solidFill>
              </a:rPr>
              <a:t>	</a:t>
            </a:r>
            <a:r>
              <a:rPr lang="en-US" sz="900" i="1" dirty="0">
                <a:solidFill>
                  <a:schemeClr val="bg1">
                    <a:lumMod val="50000"/>
                  </a:schemeClr>
                </a:solidFill>
              </a:rPr>
              <a:t># DO NOT use a trailing %n unless you want a newline to be transmitted to KINESIS after every message</a:t>
            </a:r>
            <a:r>
              <a:rPr lang="en-US" sz="900" dirty="0">
                <a:solidFill>
                  <a:schemeClr val="bg1">
                    <a:lumMod val="50000"/>
                  </a:schemeClr>
                </a:solidFill>
              </a:rPr>
              <a:t>	</a:t>
            </a:r>
          </a:p>
          <a:p>
            <a:r>
              <a:rPr lang="en-US" sz="900" dirty="0">
                <a:solidFill>
                  <a:schemeClr val="bg1">
                    <a:lumMod val="50000"/>
                  </a:schemeClr>
                </a:solidFill>
              </a:rPr>
              <a:t>	log4j.appender.KINESIS.layout</a:t>
            </a:r>
            <a:r>
              <a:rPr lang="en-US" sz="900" b="1" dirty="0">
                <a:solidFill>
                  <a:schemeClr val="bg1">
                    <a:lumMod val="50000"/>
                  </a:schemeClr>
                </a:solidFill>
              </a:rPr>
              <a:t>=</a:t>
            </a:r>
            <a:r>
              <a:rPr lang="en-US" sz="900" dirty="0">
                <a:solidFill>
                  <a:schemeClr val="bg1">
                    <a:lumMod val="50000"/>
                  </a:schemeClr>
                </a:solidFill>
              </a:rPr>
              <a:t>org.apache.log4j.PatternLayout	</a:t>
            </a:r>
          </a:p>
          <a:p>
            <a:r>
              <a:rPr lang="en-US" sz="900" dirty="0">
                <a:solidFill>
                  <a:schemeClr val="bg1">
                    <a:lumMod val="50000"/>
                  </a:schemeClr>
                </a:solidFill>
              </a:rPr>
              <a:t>	log4j.appender.KINESIS.layout.ConversionPattern</a:t>
            </a:r>
            <a:r>
              <a:rPr lang="en-US" sz="900" b="1" dirty="0">
                <a:solidFill>
                  <a:schemeClr val="bg1">
                    <a:lumMod val="50000"/>
                  </a:schemeClr>
                </a:solidFill>
              </a:rPr>
              <a:t>=</a:t>
            </a:r>
            <a:r>
              <a:rPr lang="en-US" sz="900" dirty="0">
                <a:solidFill>
                  <a:schemeClr val="bg1">
                    <a:lumMod val="50000"/>
                  </a:schemeClr>
                </a:solidFill>
              </a:rPr>
              <a:t>%m	</a:t>
            </a:r>
          </a:p>
          <a:p>
            <a:r>
              <a:rPr lang="en-US" sz="900" dirty="0">
                <a:solidFill>
                  <a:schemeClr val="bg1">
                    <a:lumMod val="50000"/>
                  </a:schemeClr>
                </a:solidFill>
              </a:rPr>
              <a:t>	</a:t>
            </a:r>
          </a:p>
          <a:p>
            <a:r>
              <a:rPr lang="en-US" sz="900" dirty="0">
                <a:solidFill>
                  <a:schemeClr val="bg1">
                    <a:lumMod val="50000"/>
                  </a:schemeClr>
                </a:solidFill>
              </a:rPr>
              <a:t>	</a:t>
            </a:r>
          </a:p>
          <a:p>
            <a:r>
              <a:rPr lang="en-US" sz="900" dirty="0">
                <a:solidFill>
                  <a:schemeClr val="bg1">
                    <a:lumMod val="50000"/>
                  </a:schemeClr>
                </a:solidFill>
              </a:rPr>
              <a:t>	</a:t>
            </a:r>
            <a:r>
              <a:rPr lang="en-US" sz="900" i="1" dirty="0">
                <a:solidFill>
                  <a:schemeClr val="bg1">
                    <a:lumMod val="50000"/>
                  </a:schemeClr>
                </a:solidFill>
              </a:rPr>
              <a:t># mandatory properties for KINESIS </a:t>
            </a:r>
            <a:r>
              <a:rPr lang="en-US" sz="900" i="1" dirty="0" err="1">
                <a:solidFill>
                  <a:schemeClr val="bg1">
                    <a:lumMod val="50000"/>
                  </a:schemeClr>
                </a:solidFill>
              </a:rPr>
              <a:t>appender</a:t>
            </a:r>
            <a:r>
              <a:rPr lang="en-US" sz="900" dirty="0">
                <a:solidFill>
                  <a:schemeClr val="bg1">
                    <a:lumMod val="50000"/>
                  </a:schemeClr>
                </a:solidFill>
              </a:rPr>
              <a:t>	</a:t>
            </a:r>
          </a:p>
          <a:p>
            <a:r>
              <a:rPr lang="en-US" sz="900" dirty="0">
                <a:solidFill>
                  <a:schemeClr val="bg1">
                    <a:lumMod val="50000"/>
                  </a:schemeClr>
                </a:solidFill>
              </a:rPr>
              <a:t>	log4j.appender.KINESIS.streamName</a:t>
            </a:r>
            <a:r>
              <a:rPr lang="en-US" sz="900" b="1" dirty="0">
                <a:solidFill>
                  <a:schemeClr val="bg1">
                    <a:lumMod val="50000"/>
                  </a:schemeClr>
                </a:solidFill>
              </a:rPr>
              <a:t>=</a:t>
            </a:r>
            <a:r>
              <a:rPr lang="en-US" sz="900" dirty="0" err="1">
                <a:solidFill>
                  <a:schemeClr val="bg1">
                    <a:lumMod val="50000"/>
                  </a:schemeClr>
                </a:solidFill>
              </a:rPr>
              <a:t>testStream</a:t>
            </a:r>
            <a:r>
              <a:rPr lang="en-US" sz="900" dirty="0">
                <a:solidFill>
                  <a:schemeClr val="bg1">
                    <a:lumMod val="50000"/>
                  </a:schemeClr>
                </a:solidFill>
              </a:rPr>
              <a:t>	</a:t>
            </a:r>
          </a:p>
          <a:p>
            <a:r>
              <a:rPr lang="en-US" sz="900" dirty="0">
                <a:solidFill>
                  <a:schemeClr val="bg1">
                    <a:lumMod val="50000"/>
                  </a:schemeClr>
                </a:solidFill>
              </a:rPr>
              <a:t>	</a:t>
            </a:r>
          </a:p>
          <a:p>
            <a:r>
              <a:rPr lang="en-US" sz="900" dirty="0">
                <a:solidFill>
                  <a:schemeClr val="bg1">
                    <a:lumMod val="50000"/>
                  </a:schemeClr>
                </a:solidFill>
              </a:rPr>
              <a:t>	</a:t>
            </a:r>
            <a:r>
              <a:rPr lang="en-US" sz="900" i="1" dirty="0">
                <a:solidFill>
                  <a:schemeClr val="bg1">
                    <a:lumMod val="50000"/>
                  </a:schemeClr>
                </a:solidFill>
              </a:rPr>
              <a:t>#optional, defaults to UTF-8</a:t>
            </a:r>
            <a:r>
              <a:rPr lang="en-US" sz="900" dirty="0">
                <a:solidFill>
                  <a:schemeClr val="bg1">
                    <a:lumMod val="50000"/>
                  </a:schemeClr>
                </a:solidFill>
              </a:rPr>
              <a:t>	</a:t>
            </a:r>
          </a:p>
          <a:p>
            <a:r>
              <a:rPr lang="en-US" sz="900" dirty="0">
                <a:solidFill>
                  <a:schemeClr val="bg1">
                    <a:lumMod val="50000"/>
                  </a:schemeClr>
                </a:solidFill>
              </a:rPr>
              <a:t>	log4j.appender.KINESIS.encoding</a:t>
            </a:r>
            <a:r>
              <a:rPr lang="en-US" sz="900" b="1" dirty="0">
                <a:solidFill>
                  <a:schemeClr val="bg1">
                    <a:lumMod val="50000"/>
                  </a:schemeClr>
                </a:solidFill>
              </a:rPr>
              <a:t>=</a:t>
            </a:r>
            <a:r>
              <a:rPr lang="en-US" sz="900" dirty="0">
                <a:solidFill>
                  <a:schemeClr val="bg1">
                    <a:lumMod val="50000"/>
                  </a:schemeClr>
                </a:solidFill>
              </a:rPr>
              <a:t>UTF-8	</a:t>
            </a:r>
          </a:p>
          <a:p>
            <a:r>
              <a:rPr lang="en-US" sz="900" dirty="0">
                <a:solidFill>
                  <a:schemeClr val="bg1">
                    <a:lumMod val="50000"/>
                  </a:schemeClr>
                </a:solidFill>
              </a:rPr>
              <a:t>	</a:t>
            </a:r>
            <a:r>
              <a:rPr lang="en-US" sz="900" i="1" dirty="0">
                <a:solidFill>
                  <a:schemeClr val="bg1">
                    <a:lumMod val="50000"/>
                  </a:schemeClr>
                </a:solidFill>
              </a:rPr>
              <a:t>#optional, defaults to 3</a:t>
            </a:r>
            <a:r>
              <a:rPr lang="en-US" sz="900" dirty="0">
                <a:solidFill>
                  <a:schemeClr val="bg1">
                    <a:lumMod val="50000"/>
                  </a:schemeClr>
                </a:solidFill>
              </a:rPr>
              <a:t>	</a:t>
            </a:r>
          </a:p>
          <a:p>
            <a:r>
              <a:rPr lang="en-US" sz="900" dirty="0">
                <a:solidFill>
                  <a:schemeClr val="bg1">
                    <a:lumMod val="50000"/>
                  </a:schemeClr>
                </a:solidFill>
              </a:rPr>
              <a:t>	log4j.appender.KINESIS.maxRetries</a:t>
            </a:r>
            <a:r>
              <a:rPr lang="en-US" sz="900" b="1" dirty="0">
                <a:solidFill>
                  <a:schemeClr val="bg1">
                    <a:lumMod val="50000"/>
                  </a:schemeClr>
                </a:solidFill>
              </a:rPr>
              <a:t>=</a:t>
            </a:r>
            <a:r>
              <a:rPr lang="en-US" sz="900" dirty="0">
                <a:solidFill>
                  <a:schemeClr val="bg1">
                    <a:lumMod val="50000"/>
                  </a:schemeClr>
                </a:solidFill>
              </a:rPr>
              <a:t>3	</a:t>
            </a:r>
          </a:p>
          <a:p>
            <a:r>
              <a:rPr lang="en-US" sz="900" dirty="0">
                <a:solidFill>
                  <a:schemeClr val="bg1">
                    <a:lumMod val="50000"/>
                  </a:schemeClr>
                </a:solidFill>
              </a:rPr>
              <a:t>	</a:t>
            </a:r>
            <a:r>
              <a:rPr lang="en-US" sz="900" i="1" dirty="0">
                <a:solidFill>
                  <a:schemeClr val="bg1">
                    <a:lumMod val="50000"/>
                  </a:schemeClr>
                </a:solidFill>
              </a:rPr>
              <a:t>#optional, defaults to 2000</a:t>
            </a:r>
            <a:r>
              <a:rPr lang="en-US" sz="900" dirty="0">
                <a:solidFill>
                  <a:schemeClr val="bg1">
                    <a:lumMod val="50000"/>
                  </a:schemeClr>
                </a:solidFill>
              </a:rPr>
              <a:t>	</a:t>
            </a:r>
          </a:p>
          <a:p>
            <a:r>
              <a:rPr lang="en-US" sz="900" dirty="0">
                <a:solidFill>
                  <a:schemeClr val="bg1">
                    <a:lumMod val="50000"/>
                  </a:schemeClr>
                </a:solidFill>
              </a:rPr>
              <a:t>	log4j.appender.KINESIS.bufferSize</a:t>
            </a:r>
            <a:r>
              <a:rPr lang="en-US" sz="900" b="1" dirty="0">
                <a:solidFill>
                  <a:schemeClr val="bg1">
                    <a:lumMod val="50000"/>
                  </a:schemeClr>
                </a:solidFill>
              </a:rPr>
              <a:t>=</a:t>
            </a:r>
            <a:r>
              <a:rPr lang="en-US" sz="900" dirty="0">
                <a:solidFill>
                  <a:schemeClr val="bg1">
                    <a:lumMod val="50000"/>
                  </a:schemeClr>
                </a:solidFill>
              </a:rPr>
              <a:t>1000	</a:t>
            </a:r>
          </a:p>
          <a:p>
            <a:r>
              <a:rPr lang="en-US" sz="900" dirty="0">
                <a:solidFill>
                  <a:schemeClr val="bg1">
                    <a:lumMod val="50000"/>
                  </a:schemeClr>
                </a:solidFill>
              </a:rPr>
              <a:t>	</a:t>
            </a:r>
            <a:r>
              <a:rPr lang="en-US" sz="900" i="1" dirty="0">
                <a:solidFill>
                  <a:schemeClr val="bg1">
                    <a:lumMod val="50000"/>
                  </a:schemeClr>
                </a:solidFill>
              </a:rPr>
              <a:t>#optional, defaults to 20</a:t>
            </a:r>
            <a:r>
              <a:rPr lang="en-US" sz="900" dirty="0">
                <a:solidFill>
                  <a:schemeClr val="bg1">
                    <a:lumMod val="50000"/>
                  </a:schemeClr>
                </a:solidFill>
              </a:rPr>
              <a:t>	</a:t>
            </a:r>
          </a:p>
          <a:p>
            <a:r>
              <a:rPr lang="en-US" sz="900" dirty="0">
                <a:solidFill>
                  <a:schemeClr val="bg1">
                    <a:lumMod val="50000"/>
                  </a:schemeClr>
                </a:solidFill>
              </a:rPr>
              <a:t>	log4j.appender.KINESIS.threadCount</a:t>
            </a:r>
            <a:r>
              <a:rPr lang="en-US" sz="900" b="1" dirty="0">
                <a:solidFill>
                  <a:schemeClr val="bg1">
                    <a:lumMod val="50000"/>
                  </a:schemeClr>
                </a:solidFill>
              </a:rPr>
              <a:t>=</a:t>
            </a:r>
            <a:r>
              <a:rPr lang="en-US" sz="900" dirty="0">
                <a:solidFill>
                  <a:schemeClr val="bg1">
                    <a:lumMod val="50000"/>
                  </a:schemeClr>
                </a:solidFill>
              </a:rPr>
              <a:t>20	</a:t>
            </a:r>
          </a:p>
          <a:p>
            <a:r>
              <a:rPr lang="en-US" sz="900" dirty="0">
                <a:solidFill>
                  <a:schemeClr val="bg1">
                    <a:lumMod val="50000"/>
                  </a:schemeClr>
                </a:solidFill>
              </a:rPr>
              <a:t>	</a:t>
            </a:r>
            <a:r>
              <a:rPr lang="en-US" sz="900" i="1" dirty="0">
                <a:solidFill>
                  <a:schemeClr val="bg1">
                    <a:lumMod val="50000"/>
                  </a:schemeClr>
                </a:solidFill>
              </a:rPr>
              <a:t>#optional, defaults to 30 seconds</a:t>
            </a:r>
            <a:r>
              <a:rPr lang="en-US" sz="900" dirty="0">
                <a:solidFill>
                  <a:schemeClr val="bg1">
                    <a:lumMod val="50000"/>
                  </a:schemeClr>
                </a:solidFill>
              </a:rPr>
              <a:t>	</a:t>
            </a:r>
          </a:p>
          <a:p>
            <a:r>
              <a:rPr lang="en-US" sz="900" dirty="0">
                <a:solidFill>
                  <a:schemeClr val="bg1">
                    <a:lumMod val="50000"/>
                  </a:schemeClr>
                </a:solidFill>
              </a:rPr>
              <a:t>	log4j.appender.KINESIS.shutdownTimeout</a:t>
            </a:r>
            <a:r>
              <a:rPr lang="en-US" sz="900" b="1" dirty="0">
                <a:solidFill>
                  <a:schemeClr val="bg1">
                    <a:lumMod val="50000"/>
                  </a:schemeClr>
                </a:solidFill>
              </a:rPr>
              <a:t>=</a:t>
            </a:r>
            <a:r>
              <a:rPr lang="en-US" sz="900" dirty="0">
                <a:solidFill>
                  <a:schemeClr val="bg1">
                    <a:lumMod val="50000"/>
                  </a:schemeClr>
                </a:solidFill>
              </a:rPr>
              <a:t>30	</a:t>
            </a:r>
          </a:p>
        </p:txBody>
      </p:sp>
      <p:sp>
        <p:nvSpPr>
          <p:cNvPr id="3" name="Rectangle 2"/>
          <p:cNvSpPr/>
          <p:nvPr/>
        </p:nvSpPr>
        <p:spPr>
          <a:xfrm>
            <a:off x="153047" y="4315863"/>
            <a:ext cx="5682981" cy="584776"/>
          </a:xfrm>
          <a:prstGeom prst="rect">
            <a:avLst/>
          </a:prstGeom>
        </p:spPr>
        <p:txBody>
          <a:bodyPr wrap="square">
            <a:spAutoFit/>
          </a:bodyPr>
          <a:lstStyle/>
          <a:p>
            <a:pPr lvl="1"/>
            <a:r>
              <a:rPr lang="en-US" sz="1400" dirty="0">
                <a:solidFill>
                  <a:srgbClr val="007CBC"/>
                </a:solidFill>
                <a:hlinkClick r:id="rId4"/>
              </a:rPr>
              <a:t>https://github.com/awslabs/kinesis-log4j-appender</a:t>
            </a:r>
            <a:endParaRPr lang="en-US" sz="1400" dirty="0">
              <a:solidFill>
                <a:srgbClr val="007CBC"/>
              </a:solidFill>
            </a:endParaRPr>
          </a:p>
          <a:p>
            <a:pPr lvl="1"/>
            <a:endParaRPr lang="en-US" i="1" dirty="0"/>
          </a:p>
        </p:txBody>
      </p:sp>
      <p:sp>
        <p:nvSpPr>
          <p:cNvPr id="8" name="Title 1"/>
          <p:cNvSpPr>
            <a:spLocks noGrp="1"/>
          </p:cNvSpPr>
          <p:nvPr>
            <p:ph type="title"/>
          </p:nvPr>
        </p:nvSpPr>
        <p:spPr>
          <a:xfrm>
            <a:off x="483971" y="39376"/>
            <a:ext cx="8031379" cy="637248"/>
          </a:xfrm>
        </p:spPr>
        <p:txBody>
          <a:bodyPr>
            <a:noAutofit/>
          </a:bodyPr>
          <a:lstStyle/>
          <a:p>
            <a:r>
              <a:rPr lang="en-US" sz="2400" dirty="0">
                <a:solidFill>
                  <a:schemeClr val="tx1"/>
                </a:solidFill>
              </a:rPr>
              <a:t>Best Practices: Pre-Batch before Puts for better efficiency</a:t>
            </a:r>
          </a:p>
        </p:txBody>
      </p:sp>
    </p:spTree>
    <p:extLst>
      <p:ext uri="{BB962C8B-B14F-4D97-AF65-F5344CB8AC3E}">
        <p14:creationId xmlns:p14="http://schemas.microsoft.com/office/powerpoint/2010/main" val="34895602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62" y="39375"/>
            <a:ext cx="8668139" cy="731911"/>
          </a:xfrm>
        </p:spPr>
        <p:txBody>
          <a:bodyPr vert="horz" lIns="91440" tIns="45720" rIns="91440" bIns="45720" rtlCol="0" anchor="ctr" anchorCtr="0">
            <a:noAutofit/>
          </a:bodyPr>
          <a:lstStyle/>
          <a:p>
            <a:r>
              <a:rPr lang="en-US" dirty="0"/>
              <a:t>Best Practice: </a:t>
            </a:r>
            <a:r>
              <a:rPr lang="en-US" dirty="0" err="1"/>
              <a:t>ProvisionedThroughputExceeded</a:t>
            </a:r>
            <a:endParaRPr lang="en-US" dirty="0"/>
          </a:p>
        </p:txBody>
      </p:sp>
      <p:sp>
        <p:nvSpPr>
          <p:cNvPr id="3" name="Content Placeholder 2"/>
          <p:cNvSpPr>
            <a:spLocks noGrp="1"/>
          </p:cNvSpPr>
          <p:nvPr>
            <p:ph sz="half" idx="2"/>
          </p:nvPr>
        </p:nvSpPr>
        <p:spPr>
          <a:xfrm>
            <a:off x="501261" y="1123539"/>
            <a:ext cx="4371528" cy="3345645"/>
          </a:xfrm>
        </p:spPr>
        <p:txBody>
          <a:bodyPr>
            <a:noAutofit/>
          </a:bodyPr>
          <a:lstStyle/>
          <a:p>
            <a:pPr marL="342900" lvl="1" indent="-342900">
              <a:buSzPct val="100000"/>
              <a:buFont typeface="Arial" panose="020B0604020202020204" pitchFamily="34" charset="0"/>
              <a:buChar char="•"/>
            </a:pPr>
            <a:r>
              <a:rPr lang="en-US" sz="1600" dirty="0">
                <a:solidFill>
                  <a:schemeClr val="tx1"/>
                </a:solidFill>
              </a:rPr>
              <a:t>Retry if  rise in input rate is temporary</a:t>
            </a:r>
          </a:p>
          <a:p>
            <a:pPr marL="342900" lvl="1" indent="-342900">
              <a:buSzPct val="100000"/>
              <a:buFont typeface="Arial" panose="020B0604020202020204" pitchFamily="34" charset="0"/>
              <a:buChar char="•"/>
            </a:pPr>
            <a:r>
              <a:rPr lang="en-US" sz="1600" dirty="0" err="1">
                <a:solidFill>
                  <a:schemeClr val="tx1"/>
                </a:solidFill>
              </a:rPr>
              <a:t>Reshard</a:t>
            </a:r>
            <a:r>
              <a:rPr lang="en-US" sz="1600" dirty="0">
                <a:solidFill>
                  <a:schemeClr val="tx1"/>
                </a:solidFill>
              </a:rPr>
              <a:t> to increase number of shards</a:t>
            </a:r>
          </a:p>
          <a:p>
            <a:pPr marL="342900" lvl="1" indent="-342900">
              <a:buSzPct val="100000"/>
              <a:buFont typeface="Arial" panose="020B0604020202020204" pitchFamily="34" charset="0"/>
              <a:buChar char="•"/>
            </a:pPr>
            <a:r>
              <a:rPr lang="en-US" sz="1600" dirty="0">
                <a:solidFill>
                  <a:schemeClr val="tx1"/>
                </a:solidFill>
              </a:rPr>
              <a:t>Monitor CloudWatch metrics: </a:t>
            </a:r>
            <a:r>
              <a:rPr lang="en-US" sz="1600" dirty="0" err="1">
                <a:solidFill>
                  <a:schemeClr val="tx1"/>
                </a:solidFill>
              </a:rPr>
              <a:t>PutRecord.Bytes</a:t>
            </a:r>
            <a:r>
              <a:rPr lang="en-US" sz="1600" dirty="0">
                <a:solidFill>
                  <a:schemeClr val="tx1"/>
                </a:solidFill>
              </a:rPr>
              <a:t> and </a:t>
            </a:r>
            <a:r>
              <a:rPr lang="en-US" sz="1600" dirty="0" err="1">
                <a:solidFill>
                  <a:schemeClr val="tx1"/>
                </a:solidFill>
              </a:rPr>
              <a:t>GetRecords.Bytes</a:t>
            </a:r>
            <a:r>
              <a:rPr lang="en-US" sz="1600" dirty="0">
                <a:solidFill>
                  <a:schemeClr val="tx1"/>
                </a:solidFill>
              </a:rPr>
              <a:t> metrics keep track of shard usage</a:t>
            </a:r>
          </a:p>
          <a:p>
            <a:pPr marL="285750" lvl="1">
              <a:buSzPct val="100000"/>
              <a:buFont typeface="Arial" panose="020B0604020202020204" pitchFamily="34" charset="0"/>
              <a:buChar char="•"/>
            </a:pPr>
            <a:r>
              <a:rPr lang="en-US" sz="1600" dirty="0">
                <a:solidFill>
                  <a:schemeClr val="tx1"/>
                </a:solidFill>
              </a:rPr>
              <a:t>Keep track of your metrics</a:t>
            </a:r>
          </a:p>
          <a:p>
            <a:pPr marL="285750" lvl="1">
              <a:buSzPct val="100000"/>
              <a:buFont typeface="Arial" panose="020B0604020202020204" pitchFamily="34" charset="0"/>
              <a:buChar char="•"/>
            </a:pPr>
            <a:r>
              <a:rPr lang="en-US" sz="1600" dirty="0">
                <a:solidFill>
                  <a:schemeClr val="tx1"/>
                </a:solidFill>
              </a:rPr>
              <a:t>Log </a:t>
            </a:r>
            <a:r>
              <a:rPr lang="en-US" sz="1600" dirty="0" err="1">
                <a:solidFill>
                  <a:schemeClr val="tx1"/>
                </a:solidFill>
              </a:rPr>
              <a:t>hashkey</a:t>
            </a:r>
            <a:r>
              <a:rPr lang="en-US" sz="1600" dirty="0">
                <a:solidFill>
                  <a:schemeClr val="tx1"/>
                </a:solidFill>
              </a:rPr>
              <a:t> values generated by your partition keys</a:t>
            </a:r>
          </a:p>
          <a:p>
            <a:pPr marL="285750" lvl="1">
              <a:buSzPct val="100000"/>
              <a:buFont typeface="Arial" panose="020B0604020202020204" pitchFamily="34" charset="0"/>
              <a:buChar char="•"/>
            </a:pPr>
            <a:r>
              <a:rPr lang="en-US" sz="1600" dirty="0">
                <a:solidFill>
                  <a:schemeClr val="tx1"/>
                </a:solidFill>
              </a:rPr>
              <a:t>Log Shard-Ids</a:t>
            </a:r>
          </a:p>
          <a:p>
            <a:pPr marL="285750" lvl="1">
              <a:buSzPct val="100000"/>
              <a:buFont typeface="Arial" panose="020B0604020202020204" pitchFamily="34" charset="0"/>
              <a:buChar char="•"/>
            </a:pPr>
            <a:r>
              <a:rPr lang="en-US" sz="1600" dirty="0">
                <a:solidFill>
                  <a:schemeClr val="tx1"/>
                </a:solidFill>
              </a:rPr>
              <a:t>Determine which Shard receive the most (</a:t>
            </a:r>
            <a:r>
              <a:rPr lang="en-US" sz="1600" dirty="0" err="1">
                <a:solidFill>
                  <a:schemeClr val="tx1"/>
                </a:solidFill>
              </a:rPr>
              <a:t>hashkey</a:t>
            </a:r>
            <a:r>
              <a:rPr lang="en-US" sz="1600" dirty="0">
                <a:solidFill>
                  <a:schemeClr val="tx1"/>
                </a:solidFill>
              </a:rPr>
              <a:t>) traffic. </a:t>
            </a:r>
          </a:p>
          <a:p>
            <a:pPr marL="342900" lvl="1" indent="-342900">
              <a:buSzPct val="100000"/>
              <a:buFont typeface="Arial" panose="020B0604020202020204" pitchFamily="34" charset="0"/>
              <a:buChar char="•"/>
            </a:pPr>
            <a:endParaRPr lang="en-US" sz="1600" dirty="0">
              <a:solidFill>
                <a:schemeClr val="tx1"/>
              </a:solidFill>
            </a:endParaRPr>
          </a:p>
          <a:p>
            <a:pPr marL="342900" lvl="1" indent="-342900">
              <a:buSzPct val="100000"/>
              <a:buFont typeface="Arial" panose="020B0604020202020204" pitchFamily="34" charset="0"/>
              <a:buChar char="•"/>
            </a:pPr>
            <a:endParaRPr lang="en-US" sz="1800" dirty="0">
              <a:solidFill>
                <a:schemeClr val="tx1"/>
              </a:solidFill>
            </a:endParaRPr>
          </a:p>
          <a:p>
            <a:pPr marL="342900" lvl="1" indent="-342900">
              <a:buSzPct val="100000"/>
              <a:buFont typeface="Arial" panose="020B0604020202020204" pitchFamily="34" charset="0"/>
              <a:buChar char="•"/>
            </a:pPr>
            <a:endParaRPr lang="en-US" sz="1800" dirty="0">
              <a:solidFill>
                <a:schemeClr val="tx1"/>
              </a:solidFill>
            </a:endParaRPr>
          </a:p>
        </p:txBody>
      </p:sp>
      <p:graphicFrame>
        <p:nvGraphicFramePr>
          <p:cNvPr id="7" name="Content Placeholder 6"/>
          <p:cNvGraphicFramePr>
            <a:graphicFrameLocks noGrp="1"/>
          </p:cNvGraphicFramePr>
          <p:nvPr>
            <p:ph sz="quarter" idx="4"/>
            <p:extLst>
              <p:ext uri="{D42A27DB-BD31-4B8C-83A1-F6EECF244321}">
                <p14:modId xmlns:p14="http://schemas.microsoft.com/office/powerpoint/2010/main" val="3073180984"/>
              </p:ext>
            </p:extLst>
          </p:nvPr>
        </p:nvGraphicFramePr>
        <p:xfrm>
          <a:off x="5114925" y="1266265"/>
          <a:ext cx="3869276" cy="1483360"/>
        </p:xfrm>
        <a:graphic>
          <a:graphicData uri="http://schemas.openxmlformats.org/drawingml/2006/table">
            <a:tbl>
              <a:tblPr firstRow="1" bandRow="1">
                <a:tableStyleId>{93296810-A885-4BE3-A3E7-6D5BEEA58F35}</a:tableStyleId>
              </a:tblPr>
              <a:tblGrid>
                <a:gridCol w="2127369">
                  <a:extLst>
                    <a:ext uri="{9D8B030D-6E8A-4147-A177-3AD203B41FA5}">
                      <a16:colId xmlns:a16="http://schemas.microsoft.com/office/drawing/2014/main" val="20000"/>
                    </a:ext>
                  </a:extLst>
                </a:gridCol>
                <a:gridCol w="1741907">
                  <a:extLst>
                    <a:ext uri="{9D8B030D-6E8A-4147-A177-3AD203B41FA5}">
                      <a16:colId xmlns:a16="http://schemas.microsoft.com/office/drawing/2014/main" val="20001"/>
                    </a:ext>
                  </a:extLst>
                </a:gridCol>
              </a:tblGrid>
              <a:tr h="370840">
                <a:tc>
                  <a:txBody>
                    <a:bodyPr/>
                    <a:lstStyle/>
                    <a:p>
                      <a:r>
                        <a:rPr lang="en-US" dirty="0">
                          <a:solidFill>
                            <a:schemeClr val="bg1">
                              <a:lumMod val="50000"/>
                            </a:schemeClr>
                          </a:solidFill>
                        </a:rPr>
                        <a:t>Metric</a:t>
                      </a:r>
                    </a:p>
                  </a:txBody>
                  <a:tcPr/>
                </a:tc>
                <a:tc>
                  <a:txBody>
                    <a:bodyPr/>
                    <a:lstStyle/>
                    <a:p>
                      <a:r>
                        <a:rPr lang="en-US" dirty="0">
                          <a:solidFill>
                            <a:schemeClr val="bg1">
                              <a:lumMod val="50000"/>
                            </a:schemeClr>
                          </a:solidFill>
                        </a:rPr>
                        <a:t>Units</a:t>
                      </a:r>
                    </a:p>
                  </a:txBody>
                  <a:tcPr/>
                </a:tc>
                <a:extLst>
                  <a:ext uri="{0D108BD9-81ED-4DB2-BD59-A6C34878D82A}">
                    <a16:rowId xmlns:a16="http://schemas.microsoft.com/office/drawing/2014/main" val="10000"/>
                  </a:ext>
                </a:extLst>
              </a:tr>
              <a:tr h="370840">
                <a:tc>
                  <a:txBody>
                    <a:bodyPr/>
                    <a:lstStyle/>
                    <a:p>
                      <a:r>
                        <a:rPr lang="en-US" sz="1600" dirty="0"/>
                        <a:t>PutRecord.Bytes</a:t>
                      </a:r>
                    </a:p>
                  </a:txBody>
                  <a:tcPr/>
                </a:tc>
                <a:tc>
                  <a:txBody>
                    <a:bodyPr/>
                    <a:lstStyle/>
                    <a:p>
                      <a:r>
                        <a:rPr lang="en-US" sz="1600" dirty="0"/>
                        <a:t>Bytes</a:t>
                      </a:r>
                    </a:p>
                  </a:txBody>
                  <a:tcPr/>
                </a:tc>
                <a:extLst>
                  <a:ext uri="{0D108BD9-81ED-4DB2-BD59-A6C34878D82A}">
                    <a16:rowId xmlns:a16="http://schemas.microsoft.com/office/drawing/2014/main" val="10001"/>
                  </a:ext>
                </a:extLst>
              </a:tr>
              <a:tr h="370840">
                <a:tc>
                  <a:txBody>
                    <a:bodyPr/>
                    <a:lstStyle/>
                    <a:p>
                      <a:r>
                        <a:rPr lang="en-US" sz="1600" dirty="0"/>
                        <a:t>PutRecord.Latency</a:t>
                      </a:r>
                    </a:p>
                  </a:txBody>
                  <a:tcPr/>
                </a:tc>
                <a:tc>
                  <a:txBody>
                    <a:bodyPr/>
                    <a:lstStyle/>
                    <a:p>
                      <a:r>
                        <a:rPr lang="en-US" sz="1600" dirty="0"/>
                        <a:t>Milliseconds</a:t>
                      </a:r>
                    </a:p>
                  </a:txBody>
                  <a:tcPr/>
                </a:tc>
                <a:extLst>
                  <a:ext uri="{0D108BD9-81ED-4DB2-BD59-A6C34878D82A}">
                    <a16:rowId xmlns:a16="http://schemas.microsoft.com/office/drawing/2014/main" val="10002"/>
                  </a:ext>
                </a:extLst>
              </a:tr>
              <a:tr h="370840">
                <a:tc>
                  <a:txBody>
                    <a:bodyPr/>
                    <a:lstStyle/>
                    <a:p>
                      <a:r>
                        <a:rPr lang="en-US" sz="1600" dirty="0"/>
                        <a:t>PutRecord.Success</a:t>
                      </a:r>
                    </a:p>
                  </a:txBody>
                  <a:tcPr/>
                </a:tc>
                <a:tc>
                  <a:txBody>
                    <a:bodyPr/>
                    <a:lstStyle/>
                    <a:p>
                      <a:r>
                        <a:rPr lang="en-US" sz="1600" dirty="0"/>
                        <a:t>Count</a:t>
                      </a:r>
                    </a:p>
                  </a:txBody>
                  <a:tcPr/>
                </a:tc>
                <a:extLst>
                  <a:ext uri="{0D108BD9-81ED-4DB2-BD59-A6C34878D82A}">
                    <a16:rowId xmlns:a16="http://schemas.microsoft.com/office/drawing/2014/main" val="10003"/>
                  </a:ext>
                </a:extLst>
              </a:tr>
            </a:tbl>
          </a:graphicData>
        </a:graphic>
      </p:graphicFrame>
      <p:sp>
        <p:nvSpPr>
          <p:cNvPr id="6" name="Content Placeholder 2"/>
          <p:cNvSpPr txBox="1">
            <a:spLocks/>
          </p:cNvSpPr>
          <p:nvPr/>
        </p:nvSpPr>
        <p:spPr>
          <a:xfrm>
            <a:off x="540642" y="2465285"/>
            <a:ext cx="4371528" cy="172214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b="0" i="0" kern="1200">
                <a:gradFill>
                  <a:gsLst>
                    <a:gs pos="0">
                      <a:schemeClr val="tx1"/>
                    </a:gs>
                    <a:gs pos="100000">
                      <a:schemeClr val="tx1"/>
                    </a:gs>
                  </a:gsLst>
                  <a:lin ang="5400000" scaled="1"/>
                </a:gradFill>
                <a:latin typeface="+mn-lt"/>
                <a:ea typeface="+mn-ea"/>
                <a:cs typeface="Arial"/>
              </a:defRPr>
            </a:lvl1pPr>
            <a:lvl2pPr marL="742950" indent="-285750" algn="l" defTabSz="457200" rtl="0" eaLnBrk="1" latinLnBrk="0" hangingPunct="1">
              <a:spcBef>
                <a:spcPct val="20000"/>
              </a:spcBef>
              <a:buFont typeface="Arial"/>
              <a:buChar char="–"/>
              <a:defRPr sz="2000" b="0" i="0" kern="1200">
                <a:gradFill>
                  <a:gsLst>
                    <a:gs pos="0">
                      <a:schemeClr val="tx1"/>
                    </a:gs>
                    <a:gs pos="100000">
                      <a:schemeClr val="tx1"/>
                    </a:gs>
                  </a:gsLst>
                  <a:lin ang="5400000" scaled="1"/>
                </a:gradFill>
                <a:latin typeface="+mn-lt"/>
                <a:ea typeface="+mn-ea"/>
                <a:cs typeface="Arial"/>
              </a:defRPr>
            </a:lvl2pPr>
            <a:lvl3pPr marL="1143000" indent="-228600" algn="l" defTabSz="457200" rtl="0" eaLnBrk="1" latinLnBrk="0" hangingPunct="1">
              <a:spcBef>
                <a:spcPct val="20000"/>
              </a:spcBef>
              <a:buFont typeface="Arial"/>
              <a:buChar char="•"/>
              <a:defRPr sz="1800" b="0" i="0" kern="1200">
                <a:gradFill>
                  <a:gsLst>
                    <a:gs pos="0">
                      <a:schemeClr val="tx1"/>
                    </a:gs>
                    <a:gs pos="100000">
                      <a:schemeClr val="tx1"/>
                    </a:gs>
                  </a:gsLst>
                  <a:lin ang="5400000" scaled="1"/>
                </a:gradFill>
                <a:latin typeface="+mn-lt"/>
                <a:ea typeface="+mn-ea"/>
                <a:cs typeface="Arial"/>
              </a:defRPr>
            </a:lvl3pPr>
            <a:lvl4pPr marL="16002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4pPr>
            <a:lvl5pPr marL="2057400" indent="-228600" algn="l" defTabSz="457200" rtl="0" eaLnBrk="1" latinLnBrk="0" hangingPunct="1">
              <a:spcBef>
                <a:spcPct val="20000"/>
              </a:spcBef>
              <a:buFont typeface="Arial"/>
              <a:buChar char="»"/>
              <a:defRPr sz="1600" b="0" i="0" kern="1200">
                <a:gradFill>
                  <a:gsLst>
                    <a:gs pos="0">
                      <a:schemeClr val="tx1"/>
                    </a:gs>
                    <a:gs pos="100000">
                      <a:schemeClr val="tx1"/>
                    </a:gs>
                  </a:gsLst>
                  <a:lin ang="5400000" scaled="1"/>
                </a:gradFill>
                <a:latin typeface="+mn-lt"/>
                <a:ea typeface="+mn-ea"/>
                <a:cs typeface="Arial"/>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285750" lvl="1">
              <a:buSzPct val="100000"/>
              <a:buFont typeface="Arial" panose="020B0604020202020204" pitchFamily="34" charset="0"/>
              <a:buChar char="•"/>
            </a:pPr>
            <a:endParaRPr lang="en-US" sz="1600" dirty="0">
              <a:solidFill>
                <a:schemeClr val="tx1"/>
              </a:solidFill>
            </a:endParaRPr>
          </a:p>
        </p:txBody>
      </p:sp>
      <p:sp>
        <p:nvSpPr>
          <p:cNvPr id="5" name="Rectangle 4"/>
          <p:cNvSpPr/>
          <p:nvPr/>
        </p:nvSpPr>
        <p:spPr>
          <a:xfrm>
            <a:off x="4872789" y="4203769"/>
            <a:ext cx="4572000" cy="646331"/>
          </a:xfrm>
          <a:prstGeom prst="rect">
            <a:avLst/>
          </a:prstGeom>
        </p:spPr>
        <p:txBody>
          <a:bodyPr>
            <a:spAutoFit/>
          </a:bodyPr>
          <a:lstStyle/>
          <a:p>
            <a:pPr marL="342900" lvl="1" indent="-342900">
              <a:buSzPct val="100000"/>
            </a:pPr>
            <a:r>
              <a:rPr lang="en-US" sz="1600" dirty="0">
                <a:latin typeface="Lucida Console" panose="020B0609040504020204" pitchFamily="49" charset="0"/>
              </a:rPr>
              <a:t>String</a:t>
            </a:r>
            <a:r>
              <a:rPr lang="en-US" dirty="0"/>
              <a:t> </a:t>
            </a:r>
            <a:r>
              <a:rPr lang="en-US" sz="1600" dirty="0" err="1">
                <a:latin typeface="Lucida Console" panose="020B0609040504020204" pitchFamily="49" charset="0"/>
              </a:rPr>
              <a:t>shardId</a:t>
            </a:r>
            <a:r>
              <a:rPr lang="en-US" sz="1600" dirty="0">
                <a:latin typeface="Lucida Console" panose="020B0609040504020204" pitchFamily="49" charset="0"/>
              </a:rPr>
              <a:t> = </a:t>
            </a:r>
            <a:r>
              <a:rPr lang="en-US" sz="1600" dirty="0" err="1">
                <a:latin typeface="Lucida Console" panose="020B0609040504020204" pitchFamily="49" charset="0"/>
              </a:rPr>
              <a:t>putRecordResult.getShardId</a:t>
            </a:r>
            <a:r>
              <a:rPr lang="en-US" dirty="0"/>
              <a:t>();</a:t>
            </a:r>
          </a:p>
        </p:txBody>
      </p:sp>
      <p:sp>
        <p:nvSpPr>
          <p:cNvPr id="8" name="Rectangle 7"/>
          <p:cNvSpPr/>
          <p:nvPr/>
        </p:nvSpPr>
        <p:spPr>
          <a:xfrm>
            <a:off x="4745199" y="3430978"/>
            <a:ext cx="4572000" cy="584775"/>
          </a:xfrm>
          <a:prstGeom prst="rect">
            <a:avLst/>
          </a:prstGeom>
        </p:spPr>
        <p:txBody>
          <a:bodyPr>
            <a:spAutoFit/>
          </a:bodyPr>
          <a:lstStyle/>
          <a:p>
            <a:r>
              <a:rPr lang="en-US" sz="1600" dirty="0" err="1">
                <a:latin typeface="Lucida Console" panose="020B0609040504020204" pitchFamily="49" charset="0"/>
              </a:rPr>
              <a:t>putRecordRequest.setPartitionKey</a:t>
            </a:r>
            <a:endParaRPr lang="en-US" sz="1600" dirty="0">
              <a:latin typeface="Lucida Console" panose="020B0609040504020204" pitchFamily="49" charset="0"/>
            </a:endParaRPr>
          </a:p>
          <a:p>
            <a:r>
              <a:rPr lang="en-US" sz="1600" dirty="0">
                <a:latin typeface="Lucida Console" panose="020B0609040504020204" pitchFamily="49" charset="0"/>
              </a:rPr>
              <a:t>(</a:t>
            </a:r>
            <a:r>
              <a:rPr lang="en-US" sz="1600" dirty="0" err="1">
                <a:latin typeface="Lucida Console" panose="020B0609040504020204" pitchFamily="49" charset="0"/>
              </a:rPr>
              <a:t>String.format</a:t>
            </a:r>
            <a:r>
              <a:rPr lang="en-US" sz="1600" dirty="0">
                <a:latin typeface="Lucida Console" panose="020B0609040504020204" pitchFamily="49" charset="0"/>
              </a:rPr>
              <a:t>( "</a:t>
            </a:r>
            <a:r>
              <a:rPr lang="en-US" sz="1600" dirty="0" err="1">
                <a:latin typeface="Lucida Console" panose="020B0609040504020204" pitchFamily="49" charset="0"/>
              </a:rPr>
              <a:t>myPartitionKey</a:t>
            </a:r>
            <a:r>
              <a:rPr lang="en-US" sz="1600" dirty="0">
                <a:latin typeface="Lucida Console" panose="020B0609040504020204" pitchFamily="49" charset="0"/>
              </a:rPr>
              <a:t>"));</a:t>
            </a:r>
          </a:p>
        </p:txBody>
      </p:sp>
    </p:spTree>
    <p:extLst>
      <p:ext uri="{BB962C8B-B14F-4D97-AF65-F5344CB8AC3E}">
        <p14:creationId xmlns:p14="http://schemas.microsoft.com/office/powerpoint/2010/main" val="157242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Low-Level AWS APIs</a:t>
            </a:r>
          </a:p>
        </p:txBody>
      </p:sp>
      <p:sp>
        <p:nvSpPr>
          <p:cNvPr id="3" name="Content Placeholder 2"/>
          <p:cNvSpPr>
            <a:spLocks noGrp="1"/>
          </p:cNvSpPr>
          <p:nvPr>
            <p:ph idx="1"/>
          </p:nvPr>
        </p:nvSpPr>
        <p:spPr/>
        <p:txBody>
          <a:bodyPr/>
          <a:lstStyle/>
          <a:p>
            <a:r>
              <a:rPr lang="en-US" dirty="0"/>
              <a:t>REST API’s for all services</a:t>
            </a:r>
            <a:endParaRPr lang="en-US" sz="3600" dirty="0"/>
          </a:p>
          <a:p>
            <a:pPr lvl="1"/>
            <a:r>
              <a:rPr lang="en-US" dirty="0"/>
              <a:t>Very complex to create signed URLs</a:t>
            </a:r>
            <a:endParaRPr lang="en-US" sz="2600" dirty="0"/>
          </a:p>
          <a:p>
            <a:endParaRPr lang="en-US" dirty="0"/>
          </a:p>
        </p:txBody>
      </p:sp>
    </p:spTree>
    <p:extLst>
      <p:ext uri="{BB962C8B-B14F-4D97-AF65-F5344CB8AC3E}">
        <p14:creationId xmlns:p14="http://schemas.microsoft.com/office/powerpoint/2010/main" val="3523423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2900" y="117809"/>
            <a:ext cx="8458200" cy="561428"/>
          </a:xfrm>
        </p:spPr>
        <p:txBody>
          <a:bodyPr>
            <a:normAutofit/>
          </a:bodyPr>
          <a:lstStyle/>
          <a:p>
            <a:r>
              <a:rPr lang="en-US" sz="2800" dirty="0"/>
              <a:t>Best Practices: Scaling Kinesis Shards</a:t>
            </a:r>
          </a:p>
        </p:txBody>
      </p:sp>
      <p:sp>
        <p:nvSpPr>
          <p:cNvPr id="8" name="Content Placeholder 7"/>
          <p:cNvSpPr>
            <a:spLocks noGrp="1"/>
          </p:cNvSpPr>
          <p:nvPr>
            <p:ph sz="quarter" idx="10"/>
          </p:nvPr>
        </p:nvSpPr>
        <p:spPr>
          <a:xfrm>
            <a:off x="342900" y="1514474"/>
            <a:ext cx="4391025" cy="3343275"/>
          </a:xfrm>
        </p:spPr>
        <p:txBody>
          <a:bodyPr/>
          <a:lstStyle/>
          <a:p>
            <a:r>
              <a:rPr lang="en-US" sz="2000" dirty="0"/>
              <a:t>java -</a:t>
            </a:r>
            <a:r>
              <a:rPr lang="en-US" sz="2000" dirty="0" err="1"/>
              <a:t>cp</a:t>
            </a:r>
            <a:r>
              <a:rPr lang="en-US" sz="2000" dirty="0"/>
              <a:t> KinesisScalingUtils.jar-complete.jar -</a:t>
            </a:r>
            <a:r>
              <a:rPr lang="en-US" sz="2000" dirty="0" err="1"/>
              <a:t>Dstream</a:t>
            </a:r>
            <a:r>
              <a:rPr lang="en-US" sz="2000" dirty="0"/>
              <a:t>-name=</a:t>
            </a:r>
            <a:r>
              <a:rPr lang="en-US" sz="2000" dirty="0" err="1"/>
              <a:t>MyStream</a:t>
            </a:r>
            <a:r>
              <a:rPr lang="en-US" sz="2000" dirty="0"/>
              <a:t> -</a:t>
            </a:r>
            <a:r>
              <a:rPr lang="en-US" sz="2000" dirty="0" err="1"/>
              <a:t>Dscaling</a:t>
            </a:r>
            <a:r>
              <a:rPr lang="en-US" sz="2000" dirty="0"/>
              <a:t>-action=</a:t>
            </a:r>
            <a:r>
              <a:rPr lang="en-US" sz="2000" dirty="0" err="1"/>
              <a:t>scaleUp</a:t>
            </a:r>
            <a:r>
              <a:rPr lang="en-US" sz="2000" dirty="0"/>
              <a:t> -</a:t>
            </a:r>
            <a:r>
              <a:rPr lang="en-US" sz="2000" dirty="0" err="1"/>
              <a:t>Dcount</a:t>
            </a:r>
            <a:r>
              <a:rPr lang="en-US" sz="2000" dirty="0"/>
              <a:t>=10 -</a:t>
            </a:r>
            <a:r>
              <a:rPr lang="en-US" sz="2000" dirty="0" err="1"/>
              <a:t>Dregion</a:t>
            </a:r>
            <a:r>
              <a:rPr lang="en-US" sz="2000" dirty="0"/>
              <a:t>=eu-west-1</a:t>
            </a:r>
          </a:p>
          <a:p>
            <a:endParaRPr lang="en-US" sz="2000" dirty="0"/>
          </a:p>
        </p:txBody>
      </p:sp>
      <p:sp>
        <p:nvSpPr>
          <p:cNvPr id="10" name="Rectangle 9"/>
          <p:cNvSpPr/>
          <p:nvPr/>
        </p:nvSpPr>
        <p:spPr>
          <a:xfrm>
            <a:off x="5105400" y="1047750"/>
            <a:ext cx="3924300" cy="3693319"/>
          </a:xfrm>
          <a:prstGeom prst="rect">
            <a:avLst/>
          </a:prstGeom>
        </p:spPr>
        <p:txBody>
          <a:bodyPr wrap="square">
            <a:spAutoFit/>
          </a:bodyPr>
          <a:lstStyle/>
          <a:p>
            <a:r>
              <a:rPr lang="en-US" b="1" dirty="0"/>
              <a:t>Options: </a:t>
            </a:r>
          </a:p>
          <a:p>
            <a:pPr marL="285750" indent="-285750">
              <a:buFont typeface="Arial" panose="020B0604020202020204" pitchFamily="34" charset="0"/>
              <a:buChar char="•"/>
            </a:pPr>
            <a:r>
              <a:rPr lang="en-US" dirty="0"/>
              <a:t>stream-name - The name of the Stream to be scaled</a:t>
            </a:r>
          </a:p>
          <a:p>
            <a:pPr marL="285750" indent="-285750">
              <a:buFont typeface="Arial" panose="020B0604020202020204" pitchFamily="34" charset="0"/>
              <a:buChar char="•"/>
            </a:pPr>
            <a:r>
              <a:rPr lang="en-US" dirty="0"/>
              <a:t>scaling-action - The action to be taken to scale. Must be one of "</a:t>
            </a:r>
            <a:r>
              <a:rPr lang="en-US" dirty="0" err="1"/>
              <a:t>scaleUp</a:t>
            </a:r>
            <a:r>
              <a:rPr lang="en-US" dirty="0"/>
              <a:t>”, "</a:t>
            </a:r>
            <a:r>
              <a:rPr lang="en-US" dirty="0" err="1"/>
              <a:t>scaleDown</a:t>
            </a:r>
            <a:r>
              <a:rPr lang="en-US" dirty="0"/>
              <a:t>" or “resize"</a:t>
            </a:r>
          </a:p>
          <a:p>
            <a:pPr marL="285750" indent="-285750">
              <a:buFont typeface="Arial" panose="020B0604020202020204" pitchFamily="34" charset="0"/>
              <a:buChar char="•"/>
            </a:pPr>
            <a:r>
              <a:rPr lang="en-US" dirty="0"/>
              <a:t>count - Number of shards by which to absolutely scale up or down, or resize to or:</a:t>
            </a:r>
          </a:p>
          <a:p>
            <a:pPr marL="285750" indent="-285750">
              <a:buFont typeface="Arial" panose="020B0604020202020204" pitchFamily="34" charset="0"/>
              <a:buChar char="•"/>
            </a:pPr>
            <a:r>
              <a:rPr lang="en-US" dirty="0" err="1"/>
              <a:t>pct</a:t>
            </a:r>
            <a:r>
              <a:rPr lang="en-US" dirty="0"/>
              <a:t> - Percentage of the existing number of shards by which to scale up or down</a:t>
            </a:r>
          </a:p>
        </p:txBody>
      </p:sp>
      <p:sp>
        <p:nvSpPr>
          <p:cNvPr id="11" name="Rectangle 10"/>
          <p:cNvSpPr/>
          <p:nvPr/>
        </p:nvSpPr>
        <p:spPr>
          <a:xfrm>
            <a:off x="347663" y="3992325"/>
            <a:ext cx="4572000" cy="646331"/>
          </a:xfrm>
          <a:prstGeom prst="rect">
            <a:avLst/>
          </a:prstGeom>
        </p:spPr>
        <p:txBody>
          <a:bodyPr>
            <a:spAutoFit/>
          </a:bodyPr>
          <a:lstStyle/>
          <a:p>
            <a:r>
              <a:rPr lang="en-US" dirty="0">
                <a:solidFill>
                  <a:srgbClr val="007CBC"/>
                </a:solidFill>
              </a:rPr>
              <a:t>https://github.com/awslabs/amazon-kinesis-scaling-utils</a:t>
            </a:r>
          </a:p>
        </p:txBody>
      </p:sp>
    </p:spTree>
    <p:extLst>
      <p:ext uri="{BB962C8B-B14F-4D97-AF65-F5344CB8AC3E}">
        <p14:creationId xmlns:p14="http://schemas.microsoft.com/office/powerpoint/2010/main" val="3780114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64" y="13357"/>
            <a:ext cx="8807211" cy="725708"/>
          </a:xfrm>
        </p:spPr>
        <p:txBody>
          <a:bodyPr>
            <a:normAutofit/>
          </a:bodyPr>
          <a:lstStyle/>
          <a:p>
            <a:r>
              <a:rPr lang="en-US" sz="3000" b="1" dirty="0">
                <a:solidFill>
                  <a:schemeClr val="tx1"/>
                </a:solidFill>
              </a:rPr>
              <a:t>Sending &amp; Reading Data from Kinesis Streams</a:t>
            </a:r>
          </a:p>
        </p:txBody>
      </p:sp>
      <p:sp>
        <p:nvSpPr>
          <p:cNvPr id="3" name="Flowchart: Merge 2"/>
          <p:cNvSpPr/>
          <p:nvPr/>
        </p:nvSpPr>
        <p:spPr>
          <a:xfrm rot="5400000">
            <a:off x="3949590" y="1114092"/>
            <a:ext cx="3622385" cy="3464887"/>
          </a:xfrm>
          <a:prstGeom prst="flowChartMerge">
            <a:avLst/>
          </a:prstGeom>
          <a:solidFill>
            <a:schemeClr val="bg1"/>
          </a:solid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en-US"/>
          </a:p>
        </p:txBody>
      </p:sp>
      <p:sp>
        <p:nvSpPr>
          <p:cNvPr id="4" name="Flowchart: Merge 3"/>
          <p:cNvSpPr/>
          <p:nvPr/>
        </p:nvSpPr>
        <p:spPr>
          <a:xfrm rot="16200000">
            <a:off x="1203805" y="1114091"/>
            <a:ext cx="3622385" cy="3464887"/>
          </a:xfrm>
          <a:prstGeom prst="flowChartMerge">
            <a:avLst/>
          </a:prstGeom>
          <a:solidFill>
            <a:schemeClr val="bg1"/>
          </a:solid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endParaRPr lang="en-US" dirty="0"/>
          </a:p>
        </p:txBody>
      </p:sp>
      <p:pic>
        <p:nvPicPr>
          <p:cNvPr id="8" name="Picture 7"/>
          <p:cNvPicPr>
            <a:picLocks noChangeAspect="1"/>
          </p:cNvPicPr>
          <p:nvPr/>
        </p:nvPicPr>
        <p:blipFill>
          <a:blip r:embed="rId3"/>
          <a:stretch>
            <a:fillRect/>
          </a:stretch>
        </p:blipFill>
        <p:spPr>
          <a:xfrm>
            <a:off x="1404125" y="3401109"/>
            <a:ext cx="679162" cy="67916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600" y="3996416"/>
            <a:ext cx="915555" cy="444270"/>
          </a:xfrm>
          <a:prstGeom prst="rect">
            <a:avLst/>
          </a:prstGeom>
        </p:spPr>
      </p:pic>
      <p:pic>
        <p:nvPicPr>
          <p:cNvPr id="10" name="Picture 9" descr="Jav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2221" y="1848487"/>
            <a:ext cx="548640" cy="548640"/>
          </a:xfrm>
          <a:prstGeom prst="rect">
            <a:avLst/>
          </a:prstGeom>
        </p:spPr>
      </p:pic>
      <p:pic>
        <p:nvPicPr>
          <p:cNvPr id="11" name="Picture 10" descr="CLI.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5552" y="1291973"/>
            <a:ext cx="548640" cy="548640"/>
          </a:xfrm>
          <a:prstGeom prst="rect">
            <a:avLst/>
          </a:prstGeom>
        </p:spPr>
      </p:pic>
      <p:pic>
        <p:nvPicPr>
          <p:cNvPr id="12" name="Picture 11"/>
          <p:cNvPicPr>
            <a:picLocks noChangeAspect="1"/>
          </p:cNvPicPr>
          <p:nvPr/>
        </p:nvPicPr>
        <p:blipFill>
          <a:blip r:embed="rId7"/>
          <a:stretch>
            <a:fillRect/>
          </a:stretch>
        </p:blipFill>
        <p:spPr>
          <a:xfrm>
            <a:off x="6664529" y="2822372"/>
            <a:ext cx="809134" cy="417535"/>
          </a:xfrm>
          <a:prstGeom prst="rect">
            <a:avLst/>
          </a:prstGeom>
        </p:spPr>
      </p:pic>
      <p:pic>
        <p:nvPicPr>
          <p:cNvPr id="13" name="Picture 12"/>
          <p:cNvPicPr>
            <a:picLocks noChangeAspect="1"/>
          </p:cNvPicPr>
          <p:nvPr/>
        </p:nvPicPr>
        <p:blipFill>
          <a:blip r:embed="rId8"/>
          <a:stretch>
            <a:fillRect/>
          </a:stretch>
        </p:blipFill>
        <p:spPr>
          <a:xfrm>
            <a:off x="1505787" y="3015738"/>
            <a:ext cx="522099" cy="379951"/>
          </a:xfrm>
          <a:prstGeom prst="rect">
            <a:avLst/>
          </a:prstGeom>
        </p:spPr>
      </p:pic>
      <p:pic>
        <p:nvPicPr>
          <p:cNvPr id="14" name="Picture 13"/>
          <p:cNvPicPr>
            <a:picLocks noChangeAspect="1"/>
          </p:cNvPicPr>
          <p:nvPr/>
        </p:nvPicPr>
        <p:blipFill>
          <a:blip r:embed="rId9"/>
          <a:stretch>
            <a:fillRect/>
          </a:stretch>
        </p:blipFill>
        <p:spPr>
          <a:xfrm>
            <a:off x="6773117" y="3385893"/>
            <a:ext cx="591957" cy="637492"/>
          </a:xfrm>
          <a:prstGeom prst="rect">
            <a:avLst/>
          </a:prstGeom>
        </p:spPr>
      </p:pic>
      <p:pic>
        <p:nvPicPr>
          <p:cNvPr id="16" name="Picture 15" descr="Jav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3117" y="1398197"/>
            <a:ext cx="548640" cy="548640"/>
          </a:xfrm>
          <a:prstGeom prst="rect">
            <a:avLst/>
          </a:prstGeom>
        </p:spPr>
      </p:pic>
      <p:pic>
        <p:nvPicPr>
          <p:cNvPr id="1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48324" y="2210016"/>
            <a:ext cx="1115255" cy="10960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30593" y="2050253"/>
            <a:ext cx="634481" cy="623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291181" y="1454515"/>
            <a:ext cx="909083" cy="230832"/>
          </a:xfrm>
          <a:prstGeom prst="rect">
            <a:avLst/>
          </a:prstGeom>
          <a:noFill/>
        </p:spPr>
        <p:txBody>
          <a:bodyPr wrap="square" lIns="68580" tIns="34290" rIns="68580" bIns="34290" rtlCol="0">
            <a:spAutoFit/>
          </a:bodyPr>
          <a:lstStyle/>
          <a:p>
            <a:r>
              <a:rPr lang="en-US" sz="1050" b="1" dirty="0"/>
              <a:t>HTTP Post</a:t>
            </a:r>
          </a:p>
        </p:txBody>
      </p:sp>
      <p:sp>
        <p:nvSpPr>
          <p:cNvPr id="22" name="TextBox 21"/>
          <p:cNvSpPr txBox="1"/>
          <p:nvPr/>
        </p:nvSpPr>
        <p:spPr>
          <a:xfrm>
            <a:off x="291979" y="2010199"/>
            <a:ext cx="909083" cy="230832"/>
          </a:xfrm>
          <a:prstGeom prst="rect">
            <a:avLst/>
          </a:prstGeom>
          <a:noFill/>
        </p:spPr>
        <p:txBody>
          <a:bodyPr wrap="square" lIns="68580" tIns="34290" rIns="68580" bIns="34290" rtlCol="0">
            <a:spAutoFit/>
          </a:bodyPr>
          <a:lstStyle/>
          <a:p>
            <a:r>
              <a:rPr lang="en-US" sz="1050" b="1" dirty="0"/>
              <a:t>AWS SDK</a:t>
            </a:r>
          </a:p>
        </p:txBody>
      </p:sp>
      <p:sp>
        <p:nvSpPr>
          <p:cNvPr id="23" name="TextBox 22"/>
          <p:cNvSpPr txBox="1"/>
          <p:nvPr/>
        </p:nvSpPr>
        <p:spPr>
          <a:xfrm>
            <a:off x="291181" y="3090873"/>
            <a:ext cx="909083" cy="230832"/>
          </a:xfrm>
          <a:prstGeom prst="rect">
            <a:avLst/>
          </a:prstGeom>
          <a:noFill/>
        </p:spPr>
        <p:txBody>
          <a:bodyPr wrap="square" lIns="68580" tIns="34290" rIns="68580" bIns="34290" rtlCol="0">
            <a:spAutoFit/>
          </a:bodyPr>
          <a:lstStyle/>
          <a:p>
            <a:r>
              <a:rPr lang="en-US" sz="1050" b="1" dirty="0"/>
              <a:t>LOG4J</a:t>
            </a:r>
          </a:p>
        </p:txBody>
      </p:sp>
      <p:sp>
        <p:nvSpPr>
          <p:cNvPr id="24" name="TextBox 23"/>
          <p:cNvSpPr txBox="1"/>
          <p:nvPr/>
        </p:nvSpPr>
        <p:spPr>
          <a:xfrm>
            <a:off x="282541" y="3546546"/>
            <a:ext cx="909083" cy="230832"/>
          </a:xfrm>
          <a:prstGeom prst="rect">
            <a:avLst/>
          </a:prstGeom>
          <a:noFill/>
        </p:spPr>
        <p:txBody>
          <a:bodyPr wrap="square" lIns="68580" tIns="34290" rIns="68580" bIns="34290" rtlCol="0">
            <a:spAutoFit/>
          </a:bodyPr>
          <a:lstStyle/>
          <a:p>
            <a:r>
              <a:rPr lang="en-US" sz="1050" b="1" dirty="0"/>
              <a:t>Flume</a:t>
            </a:r>
          </a:p>
        </p:txBody>
      </p:sp>
      <p:sp>
        <p:nvSpPr>
          <p:cNvPr id="25" name="TextBox 24"/>
          <p:cNvSpPr txBox="1"/>
          <p:nvPr/>
        </p:nvSpPr>
        <p:spPr>
          <a:xfrm>
            <a:off x="291182" y="4059367"/>
            <a:ext cx="909083" cy="230832"/>
          </a:xfrm>
          <a:prstGeom prst="rect">
            <a:avLst/>
          </a:prstGeom>
          <a:noFill/>
        </p:spPr>
        <p:txBody>
          <a:bodyPr wrap="square" lIns="68580" tIns="34290" rIns="68580" bIns="34290" rtlCol="0">
            <a:spAutoFit/>
          </a:bodyPr>
          <a:lstStyle/>
          <a:p>
            <a:r>
              <a:rPr lang="en-US" sz="1050" b="1" dirty="0" err="1"/>
              <a:t>Fluentd</a:t>
            </a:r>
            <a:endParaRPr lang="en-US" sz="1050" b="1" dirty="0"/>
          </a:p>
        </p:txBody>
      </p:sp>
      <p:sp>
        <p:nvSpPr>
          <p:cNvPr id="26" name="TextBox 25"/>
          <p:cNvSpPr txBox="1"/>
          <p:nvPr/>
        </p:nvSpPr>
        <p:spPr>
          <a:xfrm>
            <a:off x="7614992" y="1549765"/>
            <a:ext cx="925903" cy="230832"/>
          </a:xfrm>
          <a:prstGeom prst="rect">
            <a:avLst/>
          </a:prstGeom>
          <a:noFill/>
        </p:spPr>
        <p:txBody>
          <a:bodyPr wrap="square" lIns="68580" tIns="34290" rIns="68580" bIns="34290" rtlCol="0">
            <a:spAutoFit/>
          </a:bodyPr>
          <a:lstStyle/>
          <a:p>
            <a:r>
              <a:rPr lang="en-US" sz="1050" b="1" dirty="0"/>
              <a:t>Get* APIs</a:t>
            </a:r>
          </a:p>
        </p:txBody>
      </p:sp>
      <p:sp>
        <p:nvSpPr>
          <p:cNvPr id="27" name="TextBox 26"/>
          <p:cNvSpPr txBox="1"/>
          <p:nvPr/>
        </p:nvSpPr>
        <p:spPr>
          <a:xfrm>
            <a:off x="7614991" y="2076382"/>
            <a:ext cx="1504089" cy="553998"/>
          </a:xfrm>
          <a:prstGeom prst="rect">
            <a:avLst/>
          </a:prstGeom>
          <a:noFill/>
        </p:spPr>
        <p:txBody>
          <a:bodyPr wrap="square" lIns="68580" tIns="34290" rIns="68580" bIns="34290" rtlCol="0">
            <a:spAutoFit/>
          </a:bodyPr>
          <a:lstStyle/>
          <a:p>
            <a:r>
              <a:rPr lang="en-US" sz="1050" b="1" dirty="0"/>
              <a:t>Kinesis Client Library</a:t>
            </a:r>
          </a:p>
          <a:p>
            <a:r>
              <a:rPr lang="en-US" sz="1050" b="1" dirty="0"/>
              <a:t>                +</a:t>
            </a:r>
          </a:p>
          <a:p>
            <a:r>
              <a:rPr lang="en-US" sz="1050" b="1" dirty="0"/>
              <a:t>Connector Library  </a:t>
            </a:r>
          </a:p>
        </p:txBody>
      </p:sp>
      <p:sp>
        <p:nvSpPr>
          <p:cNvPr id="28" name="TextBox 27"/>
          <p:cNvSpPr txBox="1"/>
          <p:nvPr/>
        </p:nvSpPr>
        <p:spPr>
          <a:xfrm>
            <a:off x="7614992" y="2851342"/>
            <a:ext cx="925903" cy="392415"/>
          </a:xfrm>
          <a:prstGeom prst="rect">
            <a:avLst/>
          </a:prstGeom>
          <a:noFill/>
        </p:spPr>
        <p:txBody>
          <a:bodyPr wrap="square" lIns="68580" tIns="34290" rIns="68580" bIns="34290" rtlCol="0">
            <a:spAutoFit/>
          </a:bodyPr>
          <a:lstStyle/>
          <a:p>
            <a:r>
              <a:rPr lang="en-US" sz="1050" b="1" dirty="0"/>
              <a:t>Apache Storm</a:t>
            </a:r>
          </a:p>
        </p:txBody>
      </p:sp>
      <p:sp>
        <p:nvSpPr>
          <p:cNvPr id="29" name="TextBox 28"/>
          <p:cNvSpPr txBox="1"/>
          <p:nvPr/>
        </p:nvSpPr>
        <p:spPr>
          <a:xfrm>
            <a:off x="7614992" y="3490940"/>
            <a:ext cx="1226680" cy="392415"/>
          </a:xfrm>
          <a:prstGeom prst="rect">
            <a:avLst/>
          </a:prstGeom>
          <a:noFill/>
        </p:spPr>
        <p:txBody>
          <a:bodyPr wrap="square" lIns="68580" tIns="34290" rIns="68580" bIns="34290" rtlCol="0">
            <a:spAutoFit/>
          </a:bodyPr>
          <a:lstStyle/>
          <a:p>
            <a:r>
              <a:rPr lang="en-US" sz="1050" b="1" dirty="0"/>
              <a:t>Amazon Elastic </a:t>
            </a:r>
            <a:r>
              <a:rPr lang="en-US" sz="1050" b="1" dirty="0" err="1"/>
              <a:t>MapReduce</a:t>
            </a:r>
            <a:endParaRPr lang="en-US" sz="1050" b="1" dirty="0"/>
          </a:p>
        </p:txBody>
      </p:sp>
      <p:sp>
        <p:nvSpPr>
          <p:cNvPr id="30" name="TextBox 29"/>
          <p:cNvSpPr txBox="1"/>
          <p:nvPr/>
        </p:nvSpPr>
        <p:spPr>
          <a:xfrm>
            <a:off x="179464" y="833924"/>
            <a:ext cx="1000640" cy="315471"/>
          </a:xfrm>
          <a:prstGeom prst="rect">
            <a:avLst/>
          </a:prstGeom>
          <a:noFill/>
        </p:spPr>
        <p:txBody>
          <a:bodyPr wrap="square" lIns="68580" tIns="34290" rIns="68580" bIns="34290" rtlCol="0">
            <a:spAutoFit/>
          </a:bodyPr>
          <a:lstStyle/>
          <a:p>
            <a:r>
              <a:rPr lang="en-US" sz="1600" b="1" dirty="0"/>
              <a:t>Sending</a:t>
            </a:r>
          </a:p>
        </p:txBody>
      </p:sp>
      <p:sp>
        <p:nvSpPr>
          <p:cNvPr id="31" name="TextBox 30"/>
          <p:cNvSpPr txBox="1"/>
          <p:nvPr/>
        </p:nvSpPr>
        <p:spPr>
          <a:xfrm>
            <a:off x="7600135" y="834486"/>
            <a:ext cx="1386539" cy="315471"/>
          </a:xfrm>
          <a:prstGeom prst="rect">
            <a:avLst/>
          </a:prstGeom>
          <a:noFill/>
        </p:spPr>
        <p:txBody>
          <a:bodyPr wrap="square" lIns="68580" tIns="34290" rIns="68580" bIns="34290" rtlCol="0">
            <a:spAutoFit/>
          </a:bodyPr>
          <a:lstStyle/>
          <a:p>
            <a:r>
              <a:rPr lang="en-US" sz="1600" b="1" dirty="0"/>
              <a:t>Consuming</a:t>
            </a:r>
          </a:p>
        </p:txBody>
      </p:sp>
      <p:pic>
        <p:nvPicPr>
          <p:cNvPr id="32" name="Picture 31" descr="Java.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2221" y="2419083"/>
            <a:ext cx="548640" cy="548640"/>
          </a:xfrm>
          <a:prstGeom prst="rect">
            <a:avLst/>
          </a:prstGeom>
        </p:spPr>
      </p:pic>
      <p:pic>
        <p:nvPicPr>
          <p:cNvPr id="5" name="Picture 4"/>
          <p:cNvPicPr>
            <a:picLocks noChangeAspect="1"/>
          </p:cNvPicPr>
          <p:nvPr/>
        </p:nvPicPr>
        <p:blipFill>
          <a:blip r:embed="rId12"/>
          <a:stretch>
            <a:fillRect/>
          </a:stretch>
        </p:blipFill>
        <p:spPr>
          <a:xfrm>
            <a:off x="1891872" y="2631347"/>
            <a:ext cx="473205" cy="390298"/>
          </a:xfrm>
          <a:prstGeom prst="rect">
            <a:avLst/>
          </a:prstGeom>
        </p:spPr>
      </p:pic>
      <p:sp>
        <p:nvSpPr>
          <p:cNvPr id="33" name="TextBox 32"/>
          <p:cNvSpPr txBox="1"/>
          <p:nvPr/>
        </p:nvSpPr>
        <p:spPr>
          <a:xfrm>
            <a:off x="266561" y="2533253"/>
            <a:ext cx="909083" cy="392415"/>
          </a:xfrm>
          <a:prstGeom prst="rect">
            <a:avLst/>
          </a:prstGeom>
          <a:noFill/>
        </p:spPr>
        <p:txBody>
          <a:bodyPr wrap="square" lIns="68580" tIns="34290" rIns="68580" bIns="34290" rtlCol="0">
            <a:spAutoFit/>
          </a:bodyPr>
          <a:lstStyle/>
          <a:p>
            <a:r>
              <a:rPr lang="en-US" sz="1050" b="1" dirty="0"/>
              <a:t>AWS Mobile SDK</a:t>
            </a:r>
          </a:p>
        </p:txBody>
      </p:sp>
    </p:spTree>
    <p:extLst>
      <p:ext uri="{BB962C8B-B14F-4D97-AF65-F5344CB8AC3E}">
        <p14:creationId xmlns:p14="http://schemas.microsoft.com/office/powerpoint/2010/main" val="143243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369735" y="1668283"/>
            <a:ext cx="8503920" cy="1021556"/>
          </a:xfrm>
        </p:spPr>
        <p:txBody>
          <a:bodyPr/>
          <a:lstStyle/>
          <a:p>
            <a:r>
              <a:rPr lang="en-US" sz="3200" dirty="0"/>
              <a:t>Amazon Kinesis: </a:t>
            </a:r>
            <a:br>
              <a:rPr lang="en-US" sz="3200" dirty="0"/>
            </a:br>
            <a:r>
              <a:rPr lang="en-US" sz="3200" dirty="0"/>
              <a:t>Build Apps w/ Kinesis Client Library</a:t>
            </a:r>
          </a:p>
        </p:txBody>
      </p:sp>
    </p:spTree>
    <p:extLst>
      <p:ext uri="{BB962C8B-B14F-4D97-AF65-F5344CB8AC3E}">
        <p14:creationId xmlns:p14="http://schemas.microsoft.com/office/powerpoint/2010/main" val="329664843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9" y="1085017"/>
            <a:ext cx="9143611" cy="4103798"/>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Content Placeholder 2"/>
          <p:cNvSpPr txBox="1">
            <a:spLocks/>
          </p:cNvSpPr>
          <p:nvPr/>
        </p:nvSpPr>
        <p:spPr>
          <a:xfrm>
            <a:off x="211704" y="895361"/>
            <a:ext cx="4903695" cy="3482242"/>
          </a:xfrm>
          <a:prstGeom prst="rect">
            <a:avLst/>
          </a:prstGeom>
        </p:spPr>
        <p:txBody>
          <a:bodyPr>
            <a:noAutofit/>
          </a:bodyPr>
          <a:lstStyle>
            <a:lvl1pPr marL="342900" indent="-342900" algn="l" defTabSz="457200" rtl="0" eaLnBrk="1" latinLnBrk="0" hangingPunct="1">
              <a:spcBef>
                <a:spcPct val="20000"/>
              </a:spcBef>
              <a:buSzPct val="100000"/>
              <a:buFontTx/>
              <a:buBlip>
                <a:blip r:embed="rId3"/>
              </a:buBlip>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endParaRPr lang="en-US" sz="1400" dirty="0">
              <a:solidFill>
                <a:prstClr val="black"/>
              </a:solidFill>
            </a:endParaRPr>
          </a:p>
        </p:txBody>
      </p:sp>
      <p:sp>
        <p:nvSpPr>
          <p:cNvPr id="17" name="Title 1"/>
          <p:cNvSpPr txBox="1">
            <a:spLocks/>
          </p:cNvSpPr>
          <p:nvPr/>
        </p:nvSpPr>
        <p:spPr>
          <a:xfrm>
            <a:off x="352425" y="58782"/>
            <a:ext cx="8572499" cy="74862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lumMod val="85000"/>
                    <a:lumOff val="15000"/>
                  </a:schemeClr>
                </a:solidFill>
                <a:latin typeface="+mj-lt"/>
                <a:ea typeface="+mj-ea"/>
                <a:cs typeface="+mj-cs"/>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1" i="0" u="none" strike="noStrike" kern="1200" cap="none" spc="0" normalizeH="0" baseline="0" noProof="0" dirty="0">
              <a:ln>
                <a:noFill/>
              </a:ln>
              <a:solidFill>
                <a:srgbClr val="BBD7F8">
                  <a:lumMod val="75000"/>
                </a:srgbClr>
              </a:solidFill>
              <a:effectLst/>
              <a:uLnTx/>
              <a:uFillTx/>
              <a:latin typeface="Arial"/>
            </a:endParaRPr>
          </a:p>
        </p:txBody>
      </p:sp>
      <p:sp>
        <p:nvSpPr>
          <p:cNvPr id="6" name="Title 5"/>
          <p:cNvSpPr>
            <a:spLocks noGrp="1"/>
          </p:cNvSpPr>
          <p:nvPr>
            <p:ph type="title"/>
          </p:nvPr>
        </p:nvSpPr>
        <p:spPr>
          <a:xfrm>
            <a:off x="211704" y="58782"/>
            <a:ext cx="8588135" cy="857250"/>
          </a:xfrm>
        </p:spPr>
        <p:txBody>
          <a:bodyPr>
            <a:noAutofit/>
          </a:bodyPr>
          <a:lstStyle/>
          <a:p>
            <a:pPr lvl="0"/>
            <a:r>
              <a:rPr lang="en-US" sz="2800" b="1" dirty="0">
                <a:solidFill>
                  <a:schemeClr val="tx1"/>
                </a:solidFill>
              </a:rPr>
              <a:t>Building Kinesis Applications: </a:t>
            </a:r>
            <a:r>
              <a:rPr lang="en-US" sz="2400" dirty="0">
                <a:solidFill>
                  <a:schemeClr val="tx1"/>
                </a:solidFill>
              </a:rPr>
              <a:t>Open Source library for fault-tolerant, continuous processing apps</a:t>
            </a:r>
          </a:p>
        </p:txBody>
      </p:sp>
      <p:sp>
        <p:nvSpPr>
          <p:cNvPr id="15" name="Content Placeholder 14"/>
          <p:cNvSpPr>
            <a:spLocks noGrp="1"/>
          </p:cNvSpPr>
          <p:nvPr>
            <p:ph idx="4294967295"/>
          </p:nvPr>
        </p:nvSpPr>
        <p:spPr>
          <a:xfrm>
            <a:off x="211704" y="1081749"/>
            <a:ext cx="8378369" cy="3573462"/>
          </a:xfrm>
        </p:spPr>
        <p:txBody>
          <a:bodyPr>
            <a:noAutofit/>
          </a:bodyPr>
          <a:lstStyle/>
          <a:p>
            <a:pPr marL="398463" lvl="1">
              <a:lnSpc>
                <a:spcPct val="150000"/>
              </a:lnSpc>
              <a:buFont typeface="Arial" panose="020B0604020202020204" pitchFamily="34" charset="0"/>
              <a:buChar char="•"/>
            </a:pPr>
            <a:r>
              <a:rPr lang="en-US" sz="1800" dirty="0">
                <a:solidFill>
                  <a:schemeClr val="tx1"/>
                </a:solidFill>
              </a:rPr>
              <a:t>Java client library, also available for Python Developers </a:t>
            </a:r>
          </a:p>
          <a:p>
            <a:pPr marL="398463" lvl="1">
              <a:lnSpc>
                <a:spcPct val="150000"/>
              </a:lnSpc>
              <a:buFont typeface="Arial" panose="020B0604020202020204" pitchFamily="34" charset="0"/>
              <a:buChar char="•"/>
            </a:pPr>
            <a:r>
              <a:rPr lang="en-US" sz="1800" dirty="0">
                <a:solidFill>
                  <a:schemeClr val="tx1"/>
                </a:solidFill>
              </a:rPr>
              <a:t>Source available on </a:t>
            </a:r>
            <a:r>
              <a:rPr lang="en-US" sz="1800" dirty="0" err="1">
                <a:solidFill>
                  <a:schemeClr val="tx1"/>
                </a:solidFill>
              </a:rPr>
              <a:t>Github</a:t>
            </a:r>
            <a:endParaRPr lang="en-US" sz="1800" dirty="0">
              <a:solidFill>
                <a:schemeClr val="tx1"/>
              </a:solidFill>
            </a:endParaRPr>
          </a:p>
          <a:p>
            <a:pPr marL="398463" lvl="1">
              <a:lnSpc>
                <a:spcPct val="150000"/>
              </a:lnSpc>
              <a:buFont typeface="Arial" panose="020B0604020202020204" pitchFamily="34" charset="0"/>
              <a:buChar char="•"/>
            </a:pPr>
            <a:r>
              <a:rPr lang="en-US" sz="1800" dirty="0">
                <a:solidFill>
                  <a:schemeClr val="tx1"/>
                </a:solidFill>
              </a:rPr>
              <a:t>Build app with Kinesis Client Library </a:t>
            </a:r>
          </a:p>
          <a:p>
            <a:pPr marL="398463" lvl="1">
              <a:lnSpc>
                <a:spcPct val="150000"/>
              </a:lnSpc>
              <a:buFont typeface="Arial" panose="020B0604020202020204" pitchFamily="34" charset="0"/>
              <a:buChar char="•"/>
            </a:pPr>
            <a:r>
              <a:rPr lang="en-US" sz="1800" dirty="0">
                <a:solidFill>
                  <a:schemeClr val="tx1"/>
                </a:solidFill>
              </a:rPr>
              <a:t>Deploy on your set of EC2 instances </a:t>
            </a:r>
          </a:p>
          <a:p>
            <a:r>
              <a:rPr lang="en-US" sz="1800" dirty="0">
                <a:solidFill>
                  <a:schemeClr val="tx1"/>
                </a:solidFill>
              </a:rPr>
              <a:t>Every KCL application includes these components: </a:t>
            </a:r>
          </a:p>
          <a:p>
            <a:pPr lvl="1">
              <a:buFont typeface="Arial" panose="020B0604020202020204" pitchFamily="34" charset="0"/>
              <a:buChar char="•"/>
            </a:pPr>
            <a:r>
              <a:rPr lang="en-US" sz="1800" dirty="0">
                <a:solidFill>
                  <a:schemeClr val="tx1"/>
                </a:solidFill>
              </a:rPr>
              <a:t>Record processor factory: Creates the record processor</a:t>
            </a:r>
          </a:p>
          <a:p>
            <a:pPr lvl="1">
              <a:buFont typeface="Arial" panose="020B0604020202020204" pitchFamily="34" charset="0"/>
              <a:buChar char="•"/>
            </a:pPr>
            <a:r>
              <a:rPr lang="en-US" sz="1800" dirty="0">
                <a:solidFill>
                  <a:schemeClr val="tx1"/>
                </a:solidFill>
              </a:rPr>
              <a:t>Record processor: The processing unit that processes data from a shard of a Kinesis stream</a:t>
            </a:r>
          </a:p>
          <a:p>
            <a:pPr lvl="1">
              <a:buFont typeface="Arial" panose="020B0604020202020204" pitchFamily="34" charset="0"/>
              <a:buChar char="•"/>
            </a:pPr>
            <a:r>
              <a:rPr lang="en-US" sz="1800" dirty="0">
                <a:solidFill>
                  <a:schemeClr val="tx1"/>
                </a:solidFill>
              </a:rPr>
              <a:t>Worker: The processing unit that maps to each application instance</a:t>
            </a:r>
          </a:p>
          <a:p>
            <a:pPr marL="398463" lvl="1">
              <a:lnSpc>
                <a:spcPct val="150000"/>
              </a:lnSpc>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15335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00" y="0"/>
            <a:ext cx="8205304" cy="857250"/>
          </a:xfrm>
        </p:spPr>
        <p:txBody>
          <a:bodyPr vert="horz" lIns="91440" tIns="45720" rIns="91440" bIns="45720" rtlCol="0" anchor="ctr" anchorCtr="0">
            <a:normAutofit fontScale="90000"/>
          </a:bodyPr>
          <a:lstStyle/>
          <a:p>
            <a:r>
              <a:rPr lang="en-US" sz="2800" dirty="0" err="1"/>
              <a:t>IRecordProcessor</a:t>
            </a:r>
            <a:r>
              <a:rPr lang="en-US" sz="2800" dirty="0"/>
              <a:t>: The Heart of Kinesis Client Library</a:t>
            </a:r>
          </a:p>
        </p:txBody>
      </p:sp>
      <p:sp>
        <p:nvSpPr>
          <p:cNvPr id="6" name="Content Placeholder 2"/>
          <p:cNvSpPr>
            <a:spLocks noGrp="1"/>
          </p:cNvSpPr>
          <p:nvPr>
            <p:ph idx="1"/>
          </p:nvPr>
        </p:nvSpPr>
        <p:spPr>
          <a:xfrm>
            <a:off x="248905" y="914572"/>
            <a:ext cx="4971954" cy="3795381"/>
          </a:xfrm>
          <a:noFill/>
        </p:spPr>
        <p:txBody>
          <a:bodyPr>
            <a:normAutofit fontScale="70000" lnSpcReduction="20000"/>
          </a:bodyPr>
          <a:lstStyle/>
          <a:p>
            <a:pPr>
              <a:buSzPct val="100000"/>
            </a:pPr>
            <a:r>
              <a:rPr lang="en-US" sz="3200" dirty="0">
                <a:solidFill>
                  <a:schemeClr val="tx1"/>
                </a:solidFill>
              </a:rPr>
              <a:t>The KCL uses the IRecordProcessor interface to communicate with your application</a:t>
            </a:r>
            <a:br>
              <a:rPr lang="en-US" sz="3200" dirty="0">
                <a:solidFill>
                  <a:schemeClr val="tx1"/>
                </a:solidFill>
              </a:rPr>
            </a:br>
            <a:endParaRPr lang="en-US" sz="3200" dirty="0">
              <a:solidFill>
                <a:schemeClr val="tx1"/>
              </a:solidFill>
            </a:endParaRPr>
          </a:p>
          <a:p>
            <a:pPr>
              <a:buSzPct val="100000"/>
            </a:pPr>
            <a:r>
              <a:rPr lang="en-US" sz="3200" dirty="0">
                <a:solidFill>
                  <a:schemeClr val="tx1"/>
                </a:solidFill>
              </a:rPr>
              <a:t>A Kinesis application must implement the KCL's IRecordProcessor interface</a:t>
            </a:r>
            <a:br>
              <a:rPr lang="en-US" sz="3200" dirty="0">
                <a:solidFill>
                  <a:schemeClr val="tx1"/>
                </a:solidFill>
              </a:rPr>
            </a:br>
            <a:endParaRPr lang="en-US" sz="3200" dirty="0">
              <a:solidFill>
                <a:schemeClr val="tx1"/>
              </a:solidFill>
            </a:endParaRPr>
          </a:p>
          <a:p>
            <a:pPr>
              <a:buSzPct val="100000"/>
            </a:pPr>
            <a:r>
              <a:rPr lang="en-US" sz="3200" dirty="0">
                <a:solidFill>
                  <a:schemeClr val="tx1"/>
                </a:solidFill>
              </a:rPr>
              <a:t>Contains the business logic for processing the data retrieved from the Kinesis stream</a:t>
            </a:r>
            <a:endParaRPr lang="en-US" sz="3800" dirty="0">
              <a:solidFill>
                <a:schemeClr val="tx1"/>
              </a:solidFill>
            </a:endParaRPr>
          </a:p>
          <a:p>
            <a:pPr lvl="2"/>
            <a:endParaRPr lang="en-US" sz="2500" b="0" dirty="0">
              <a:solidFill>
                <a:srgbClr val="595A5D"/>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605" y="1752982"/>
            <a:ext cx="4027395" cy="1543265"/>
          </a:xfrm>
          <a:prstGeom prst="rect">
            <a:avLst/>
          </a:prstGeom>
        </p:spPr>
      </p:pic>
    </p:spTree>
    <p:extLst>
      <p:ext uri="{BB962C8B-B14F-4D97-AF65-F5344CB8AC3E}">
        <p14:creationId xmlns:p14="http://schemas.microsoft.com/office/powerpoint/2010/main" val="27017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63835"/>
            <a:ext cx="8513013" cy="646583"/>
          </a:xfrm>
        </p:spPr>
        <p:txBody>
          <a:bodyPr>
            <a:normAutofit/>
          </a:bodyPr>
          <a:lstStyle/>
          <a:p>
            <a:r>
              <a:rPr lang="en-US" sz="2800" dirty="0"/>
              <a:t>State Management with Kinesis Client Library</a:t>
            </a:r>
          </a:p>
        </p:txBody>
      </p:sp>
      <p:sp>
        <p:nvSpPr>
          <p:cNvPr id="3" name="Content Placeholder 2"/>
          <p:cNvSpPr>
            <a:spLocks noGrp="1"/>
          </p:cNvSpPr>
          <p:nvPr>
            <p:ph idx="1"/>
          </p:nvPr>
        </p:nvSpPr>
        <p:spPr>
          <a:xfrm>
            <a:off x="336788" y="710418"/>
            <a:ext cx="8205304" cy="4097482"/>
          </a:xfrm>
        </p:spPr>
        <p:txBody>
          <a:bodyPr>
            <a:noAutofit/>
          </a:bodyPr>
          <a:lstStyle/>
          <a:p>
            <a:r>
              <a:rPr lang="en-US" sz="1800" dirty="0">
                <a:solidFill>
                  <a:schemeClr val="tx1"/>
                </a:solidFill>
              </a:rPr>
              <a:t>One record processor maps to one shard and processes data records from that shard</a:t>
            </a:r>
          </a:p>
          <a:p>
            <a:r>
              <a:rPr lang="en-US" sz="1800" dirty="0">
                <a:solidFill>
                  <a:schemeClr val="tx1"/>
                </a:solidFill>
              </a:rPr>
              <a:t>One worker maps to one or more record processors</a:t>
            </a:r>
          </a:p>
          <a:p>
            <a:r>
              <a:rPr lang="en-US" sz="1800" dirty="0">
                <a:solidFill>
                  <a:schemeClr val="tx1"/>
                </a:solidFill>
              </a:rPr>
              <a:t>Balances shard-worker associations when worker / instance counts change</a:t>
            </a:r>
          </a:p>
          <a:p>
            <a:r>
              <a:rPr lang="en-US" sz="1800" dirty="0">
                <a:solidFill>
                  <a:schemeClr val="tx1"/>
                </a:solidFill>
              </a:rPr>
              <a:t>Balances shard-worker associations when shards split or merge</a:t>
            </a:r>
          </a:p>
          <a:p>
            <a:endParaRPr lang="en-US" sz="1800" dirty="0">
              <a:solidFill>
                <a:schemeClr val="tx1"/>
              </a:solidFill>
            </a:endParaRPr>
          </a:p>
        </p:txBody>
      </p:sp>
      <p:pic>
        <p:nvPicPr>
          <p:cNvPr id="4" name="Picture 3"/>
          <p:cNvPicPr>
            <a:picLocks noChangeAspect="1"/>
          </p:cNvPicPr>
          <p:nvPr/>
        </p:nvPicPr>
        <p:blipFill>
          <a:blip r:embed="rId3"/>
          <a:stretch>
            <a:fillRect/>
          </a:stretch>
        </p:blipFill>
        <p:spPr>
          <a:xfrm>
            <a:off x="818601" y="2354359"/>
            <a:ext cx="6485966" cy="2789141"/>
          </a:xfrm>
          <a:prstGeom prst="rect">
            <a:avLst/>
          </a:prstGeom>
        </p:spPr>
      </p:pic>
    </p:spTree>
    <p:extLst>
      <p:ext uri="{BB962C8B-B14F-4D97-AF65-F5344CB8AC3E}">
        <p14:creationId xmlns:p14="http://schemas.microsoft.com/office/powerpoint/2010/main" val="40761727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78" y="-6148"/>
            <a:ext cx="8748845" cy="545741"/>
          </a:xfrm>
        </p:spPr>
        <p:txBody>
          <a:bodyPr vert="horz" lIns="91440" tIns="45720" rIns="91440" bIns="45720" rtlCol="0" anchor="t">
            <a:noAutofit/>
          </a:bodyPr>
          <a:lstStyle/>
          <a:p>
            <a:r>
              <a:rPr lang="en-US" dirty="0"/>
              <a:t>Amazon Kinesis Firehose</a:t>
            </a:r>
            <a:br>
              <a:rPr lang="en-US" dirty="0"/>
            </a:br>
            <a:r>
              <a:rPr lang="en-US" sz="2000" dirty="0"/>
              <a:t>Load massive volumes of streaming data into Amazon S3, Redshift and Elasticsearch</a:t>
            </a:r>
            <a:endParaRPr lang="en-US" b="0" dirty="0"/>
          </a:p>
        </p:txBody>
      </p:sp>
      <p:sp>
        <p:nvSpPr>
          <p:cNvPr id="3" name="Content Placeholder 2"/>
          <p:cNvSpPr>
            <a:spLocks noGrp="1"/>
          </p:cNvSpPr>
          <p:nvPr>
            <p:ph idx="1"/>
          </p:nvPr>
        </p:nvSpPr>
        <p:spPr>
          <a:xfrm>
            <a:off x="197578" y="2971174"/>
            <a:ext cx="8878111" cy="1894524"/>
          </a:xfrm>
        </p:spPr>
        <p:txBody>
          <a:bodyPr>
            <a:normAutofit fontScale="85000" lnSpcReduction="20000"/>
          </a:bodyPr>
          <a:lstStyle/>
          <a:p>
            <a:pPr>
              <a:lnSpc>
                <a:spcPct val="115000"/>
              </a:lnSpc>
              <a:spcBef>
                <a:spcPts val="0"/>
              </a:spcBef>
              <a:spcAft>
                <a:spcPts val="600"/>
              </a:spcAft>
            </a:pPr>
            <a:r>
              <a:rPr lang="en-US" sz="1800" b="1" dirty="0">
                <a:solidFill>
                  <a:srgbClr val="414042"/>
                </a:solidFill>
              </a:rPr>
              <a:t>Zero administration: </a:t>
            </a:r>
            <a:r>
              <a:rPr lang="en-US" sz="1600" dirty="0">
                <a:solidFill>
                  <a:srgbClr val="414042"/>
                </a:solidFill>
              </a:rPr>
              <a:t>Capture and deliver streaming data into Amazon S3, Amazon Redshift, and other destinations </a:t>
            </a:r>
            <a:r>
              <a:rPr lang="en-US" sz="1600" b="1" dirty="0">
                <a:solidFill>
                  <a:srgbClr val="414042"/>
                </a:solidFill>
              </a:rPr>
              <a:t>without writing an application or managing infrastructure. </a:t>
            </a:r>
          </a:p>
          <a:p>
            <a:pPr>
              <a:spcAft>
                <a:spcPts val="600"/>
              </a:spcAft>
            </a:pPr>
            <a:r>
              <a:rPr lang="en-US" sz="1800" b="1" dirty="0">
                <a:solidFill>
                  <a:srgbClr val="414042"/>
                </a:solidFill>
              </a:rPr>
              <a:t>Direct-to-data store integration: </a:t>
            </a:r>
            <a:r>
              <a:rPr lang="en-US" sz="1600" b="1" dirty="0">
                <a:solidFill>
                  <a:srgbClr val="414042"/>
                </a:solidFill>
              </a:rPr>
              <a:t>Batch, compress</a:t>
            </a:r>
            <a:r>
              <a:rPr lang="en-US" sz="1600" dirty="0">
                <a:solidFill>
                  <a:srgbClr val="414042"/>
                </a:solidFill>
              </a:rPr>
              <a:t>, and </a:t>
            </a:r>
            <a:r>
              <a:rPr lang="en-US" sz="1600" b="1" dirty="0">
                <a:solidFill>
                  <a:srgbClr val="414042"/>
                </a:solidFill>
              </a:rPr>
              <a:t>encrypt</a:t>
            </a:r>
            <a:r>
              <a:rPr lang="en-US" sz="1600" dirty="0">
                <a:solidFill>
                  <a:srgbClr val="414042"/>
                </a:solidFill>
              </a:rPr>
              <a:t> streaming data for delivery into data destinations </a:t>
            </a:r>
            <a:r>
              <a:rPr lang="en-US" sz="1600" b="1" dirty="0">
                <a:solidFill>
                  <a:srgbClr val="414042"/>
                </a:solidFill>
              </a:rPr>
              <a:t>in as little as 60 secs </a:t>
            </a:r>
            <a:r>
              <a:rPr lang="en-US" sz="1600" dirty="0">
                <a:solidFill>
                  <a:srgbClr val="414042"/>
                </a:solidFill>
              </a:rPr>
              <a:t>using simple configurations. </a:t>
            </a:r>
            <a:r>
              <a:rPr lang="en-US" sz="1600" dirty="0">
                <a:solidFill>
                  <a:srgbClr val="414042"/>
                </a:solidFill>
                <a:ea typeface="Calibri"/>
              </a:rPr>
              <a:t> </a:t>
            </a:r>
            <a:endParaRPr lang="en-US" sz="1800" dirty="0">
              <a:solidFill>
                <a:srgbClr val="414042"/>
              </a:solidFill>
            </a:endParaRPr>
          </a:p>
          <a:p>
            <a:pPr>
              <a:spcAft>
                <a:spcPts val="600"/>
              </a:spcAft>
            </a:pPr>
            <a:r>
              <a:rPr lang="en-US" sz="1800" b="1" dirty="0">
                <a:solidFill>
                  <a:srgbClr val="414042"/>
                </a:solidFill>
              </a:rPr>
              <a:t>Seamless elasticity:</a:t>
            </a:r>
            <a:r>
              <a:rPr lang="en-US" sz="1800" dirty="0">
                <a:solidFill>
                  <a:srgbClr val="414042"/>
                </a:solidFill>
              </a:rPr>
              <a:t> </a:t>
            </a:r>
            <a:r>
              <a:rPr lang="en-US" sz="1600" dirty="0">
                <a:solidFill>
                  <a:srgbClr val="414042"/>
                </a:solidFill>
              </a:rPr>
              <a:t>Seamlessly scales to match data throughput w/o intervention </a:t>
            </a:r>
          </a:p>
          <a:p>
            <a:pPr>
              <a:spcAft>
                <a:spcPts val="600"/>
              </a:spcAft>
            </a:pPr>
            <a:r>
              <a:rPr lang="en-US" sz="1800" b="1" dirty="0">
                <a:solidFill>
                  <a:srgbClr val="414042"/>
                </a:solidFill>
                <a:ea typeface="Calibri"/>
              </a:rPr>
              <a:t>Serverless ETL using AWS Lambda </a:t>
            </a:r>
            <a:r>
              <a:rPr lang="en-US" sz="1600" dirty="0">
                <a:solidFill>
                  <a:srgbClr val="414042"/>
                </a:solidFill>
                <a:ea typeface="Calibri"/>
              </a:rPr>
              <a:t>-  Firehose can invoke your Lambda function to transform incoming source data.</a:t>
            </a:r>
          </a:p>
        </p:txBody>
      </p:sp>
      <p:sp>
        <p:nvSpPr>
          <p:cNvPr id="9" name="Rectangle 8"/>
          <p:cNvSpPr/>
          <p:nvPr/>
        </p:nvSpPr>
        <p:spPr>
          <a:xfrm>
            <a:off x="185954" y="2401047"/>
            <a:ext cx="2175581" cy="461665"/>
          </a:xfrm>
          <a:prstGeom prst="rect">
            <a:avLst/>
          </a:prstGeom>
          <a:noFill/>
          <a:ln>
            <a:noFill/>
          </a:ln>
        </p:spPr>
        <p:txBody>
          <a:bodyPr wrap="square">
            <a:spAutoFit/>
          </a:bodyPr>
          <a:lstStyle/>
          <a:p>
            <a:pPr algn="ctr"/>
            <a:r>
              <a:rPr lang="en-US" sz="1200" b="1" i="1" dirty="0">
                <a:solidFill>
                  <a:schemeClr val="bg1">
                    <a:lumMod val="65000"/>
                  </a:schemeClr>
                </a:solidFill>
                <a:cs typeface="Times New Roman" panose="02020603050405020304" pitchFamily="18" charset="0"/>
              </a:rPr>
              <a:t>Capture and submit streaming data</a:t>
            </a:r>
          </a:p>
        </p:txBody>
      </p:sp>
      <p:sp>
        <p:nvSpPr>
          <p:cNvPr id="11" name="Rectangle 10"/>
          <p:cNvSpPr/>
          <p:nvPr/>
        </p:nvSpPr>
        <p:spPr>
          <a:xfrm>
            <a:off x="6253166" y="2339692"/>
            <a:ext cx="2625579" cy="461665"/>
          </a:xfrm>
          <a:prstGeom prst="rect">
            <a:avLst/>
          </a:prstGeom>
          <a:noFill/>
        </p:spPr>
        <p:txBody>
          <a:bodyPr wrap="square">
            <a:spAutoFit/>
          </a:bodyPr>
          <a:lstStyle/>
          <a:p>
            <a:r>
              <a:rPr lang="en-US" sz="1200" b="1" i="1" dirty="0">
                <a:solidFill>
                  <a:schemeClr val="bg1">
                    <a:lumMod val="65000"/>
                  </a:schemeClr>
                </a:solidFill>
                <a:cs typeface="Times New Roman" panose="02020603050405020304" pitchFamily="18" charset="0"/>
              </a:rPr>
              <a:t>Analyze streaming data using your favorite BI tools </a:t>
            </a:r>
          </a:p>
        </p:txBody>
      </p:sp>
      <p:sp>
        <p:nvSpPr>
          <p:cNvPr id="10" name="Rectangle 9"/>
          <p:cNvSpPr/>
          <p:nvPr/>
        </p:nvSpPr>
        <p:spPr>
          <a:xfrm>
            <a:off x="2626382" y="2373029"/>
            <a:ext cx="3091002" cy="461665"/>
          </a:xfrm>
          <a:prstGeom prst="rect">
            <a:avLst/>
          </a:prstGeom>
          <a:noFill/>
        </p:spPr>
        <p:txBody>
          <a:bodyPr wrap="square">
            <a:spAutoFit/>
          </a:bodyPr>
          <a:lstStyle/>
          <a:p>
            <a:r>
              <a:rPr lang="en-US" sz="1200" b="1" i="1" dirty="0">
                <a:solidFill>
                  <a:schemeClr val="bg1">
                    <a:lumMod val="65000"/>
                  </a:schemeClr>
                </a:solidFill>
                <a:cs typeface="Times New Roman" panose="02020603050405020304" pitchFamily="18" charset="0"/>
              </a:rPr>
              <a:t>Firehose loads streaming data continuously into Amazon S3, Redshift and </a:t>
            </a:r>
            <a:r>
              <a:rPr lang="en-US" sz="1200" b="1" i="1" dirty="0" err="1">
                <a:solidFill>
                  <a:schemeClr val="bg1">
                    <a:lumMod val="65000"/>
                  </a:schemeClr>
                </a:solidFill>
                <a:cs typeface="Times New Roman" panose="02020603050405020304" pitchFamily="18" charset="0"/>
              </a:rPr>
              <a:t>Elasticsearch</a:t>
            </a:r>
            <a:endParaRPr lang="en-US" sz="1200" b="1" i="1" dirty="0">
              <a:solidFill>
                <a:schemeClr val="bg1">
                  <a:lumMod val="65000"/>
                </a:schemeClr>
              </a:solidFill>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185953" y="1094103"/>
            <a:ext cx="8213604" cy="1322561"/>
          </a:xfrm>
          <a:prstGeom prst="rect">
            <a:avLst/>
          </a:prstGeom>
        </p:spPr>
      </p:pic>
    </p:spTree>
    <p:extLst>
      <p:ext uri="{BB962C8B-B14F-4D97-AF65-F5344CB8AC3E}">
        <p14:creationId xmlns:p14="http://schemas.microsoft.com/office/powerpoint/2010/main" val="283247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77" y="-6149"/>
            <a:ext cx="8748845" cy="545741"/>
          </a:xfrm>
        </p:spPr>
        <p:txBody>
          <a:bodyPr>
            <a:normAutofit fontScale="90000"/>
          </a:bodyPr>
          <a:lstStyle/>
          <a:p>
            <a:r>
              <a:rPr lang="en-US" sz="2600" dirty="0"/>
              <a:t>Amazon Kinesis Firehose</a:t>
            </a:r>
            <a:br>
              <a:rPr lang="en-US" sz="2600" dirty="0"/>
            </a:br>
            <a:r>
              <a:rPr lang="en-US" sz="1600" dirty="0"/>
              <a:t>Load massive volumes of streaming data into Amazon S3 and Amazon Redshift</a:t>
            </a:r>
          </a:p>
        </p:txBody>
      </p:sp>
      <p:sp>
        <p:nvSpPr>
          <p:cNvPr id="3" name="Content Placeholder 2"/>
          <p:cNvSpPr>
            <a:spLocks noGrp="1"/>
          </p:cNvSpPr>
          <p:nvPr>
            <p:ph idx="1"/>
          </p:nvPr>
        </p:nvSpPr>
        <p:spPr>
          <a:xfrm>
            <a:off x="265889" y="2910530"/>
            <a:ext cx="8878111" cy="2232969"/>
          </a:xfrm>
        </p:spPr>
        <p:txBody>
          <a:bodyPr>
            <a:normAutofit fontScale="92500"/>
          </a:bodyPr>
          <a:lstStyle/>
          <a:p>
            <a:pPr lvl="0">
              <a:lnSpc>
                <a:spcPct val="115000"/>
              </a:lnSpc>
              <a:spcBef>
                <a:spcPts val="0"/>
              </a:spcBef>
              <a:spcAft>
                <a:spcPts val="600"/>
              </a:spcAft>
            </a:pPr>
            <a:r>
              <a:rPr lang="en-US" sz="2000" b="1" dirty="0"/>
              <a:t>Zero administration: </a:t>
            </a:r>
            <a:r>
              <a:rPr lang="en-US" sz="1800" dirty="0"/>
              <a:t>Capture and deliver streaming data into S3, Redshift, and other destinations </a:t>
            </a:r>
            <a:r>
              <a:rPr lang="en-US" sz="1800" dirty="0">
                <a:solidFill>
                  <a:srgbClr val="0000FF"/>
                </a:solidFill>
              </a:rPr>
              <a:t>without writing an application </a:t>
            </a:r>
            <a:r>
              <a:rPr lang="en-US" sz="1800" dirty="0"/>
              <a:t>or </a:t>
            </a:r>
            <a:r>
              <a:rPr lang="en-US" sz="1800" dirty="0">
                <a:solidFill>
                  <a:srgbClr val="0000FF"/>
                </a:solidFill>
              </a:rPr>
              <a:t>managing infrastructure</a:t>
            </a:r>
            <a:r>
              <a:rPr lang="en-US" sz="1800" dirty="0"/>
              <a:t>. </a:t>
            </a:r>
          </a:p>
          <a:p>
            <a:pPr>
              <a:spcAft>
                <a:spcPts val="600"/>
              </a:spcAft>
            </a:pPr>
            <a:r>
              <a:rPr lang="en-US" sz="2000" b="1" dirty="0"/>
              <a:t>Direct-to-data store integration: </a:t>
            </a:r>
            <a:r>
              <a:rPr lang="en-US" sz="1800" dirty="0">
                <a:solidFill>
                  <a:srgbClr val="0000FF"/>
                </a:solidFill>
              </a:rPr>
              <a:t>Batch</a:t>
            </a:r>
            <a:r>
              <a:rPr lang="en-US" sz="1800" dirty="0"/>
              <a:t>, </a:t>
            </a:r>
            <a:r>
              <a:rPr lang="en-US" sz="1800" dirty="0">
                <a:solidFill>
                  <a:srgbClr val="0000FF"/>
                </a:solidFill>
              </a:rPr>
              <a:t>compress</a:t>
            </a:r>
            <a:r>
              <a:rPr lang="en-US" sz="1800" dirty="0"/>
              <a:t>, and </a:t>
            </a:r>
            <a:r>
              <a:rPr lang="en-US" sz="1800" dirty="0">
                <a:solidFill>
                  <a:srgbClr val="0000FF"/>
                </a:solidFill>
              </a:rPr>
              <a:t>encrypt</a:t>
            </a:r>
            <a:r>
              <a:rPr lang="en-US" sz="1800" dirty="0"/>
              <a:t> streaming data for delivery into data destinations </a:t>
            </a:r>
            <a:r>
              <a:rPr lang="en-US" sz="1800" dirty="0">
                <a:solidFill>
                  <a:srgbClr val="0000FF"/>
                </a:solidFill>
              </a:rPr>
              <a:t>in as little as 60 secs</a:t>
            </a:r>
            <a:r>
              <a:rPr lang="en-US" sz="1800" dirty="0"/>
              <a:t> using simple configurations. </a:t>
            </a:r>
            <a:r>
              <a:rPr lang="en-US" sz="1800" dirty="0">
                <a:ea typeface="Calibri"/>
              </a:rPr>
              <a:t> </a:t>
            </a:r>
            <a:endParaRPr lang="en-US" sz="2000" dirty="0"/>
          </a:p>
          <a:p>
            <a:pPr>
              <a:spcAft>
                <a:spcPts val="600"/>
              </a:spcAft>
            </a:pPr>
            <a:r>
              <a:rPr lang="en-US" sz="2000" b="1" dirty="0"/>
              <a:t>Seamless elasticity:</a:t>
            </a:r>
            <a:r>
              <a:rPr lang="en-US" sz="2000" dirty="0"/>
              <a:t> </a:t>
            </a:r>
            <a:r>
              <a:rPr lang="en-US" sz="1800" dirty="0"/>
              <a:t>Seamlessly scales to match data throughput w/o intervention </a:t>
            </a:r>
            <a:endParaRPr lang="en-US" sz="1800" dirty="0">
              <a:ea typeface="Calibri"/>
            </a:endParaRPr>
          </a:p>
        </p:txBody>
      </p:sp>
      <p:pic>
        <p:nvPicPr>
          <p:cNvPr id="8" name="Picture 7"/>
          <p:cNvPicPr>
            <a:picLocks noChangeAspect="1"/>
          </p:cNvPicPr>
          <p:nvPr/>
        </p:nvPicPr>
        <p:blipFill>
          <a:blip r:embed="rId2"/>
          <a:stretch>
            <a:fillRect/>
          </a:stretch>
        </p:blipFill>
        <p:spPr>
          <a:xfrm>
            <a:off x="750500" y="848801"/>
            <a:ext cx="7616983" cy="1352486"/>
          </a:xfrm>
          <a:prstGeom prst="rect">
            <a:avLst/>
          </a:prstGeom>
        </p:spPr>
      </p:pic>
      <p:sp>
        <p:nvSpPr>
          <p:cNvPr id="9" name="Rectangle 8"/>
          <p:cNvSpPr/>
          <p:nvPr/>
        </p:nvSpPr>
        <p:spPr>
          <a:xfrm>
            <a:off x="265889" y="2214706"/>
            <a:ext cx="2138689" cy="461665"/>
          </a:xfrm>
          <a:prstGeom prst="rect">
            <a:avLst/>
          </a:prstGeom>
          <a:solidFill>
            <a:schemeClr val="bg1"/>
          </a:solidFill>
        </p:spPr>
        <p:txBody>
          <a:bodyPr wrap="square">
            <a:spAutoFit/>
          </a:bodyPr>
          <a:lstStyle/>
          <a:p>
            <a:pPr algn="ctr"/>
            <a:r>
              <a:rPr lang="en-US" sz="1200" b="1" i="1" dirty="0">
                <a:solidFill>
                  <a:srgbClr val="151519"/>
                </a:solidFill>
                <a:cs typeface="Times New Roman" panose="02020603050405020304" pitchFamily="18" charset="0"/>
              </a:rPr>
              <a:t>Capture and submit streaming data to Firehose</a:t>
            </a:r>
          </a:p>
        </p:txBody>
      </p:sp>
      <p:sp>
        <p:nvSpPr>
          <p:cNvPr id="10" name="Rectangle 9"/>
          <p:cNvSpPr/>
          <p:nvPr/>
        </p:nvSpPr>
        <p:spPr>
          <a:xfrm>
            <a:off x="2424360" y="2214705"/>
            <a:ext cx="2781355" cy="461665"/>
          </a:xfrm>
          <a:prstGeom prst="rect">
            <a:avLst/>
          </a:prstGeom>
          <a:solidFill>
            <a:schemeClr val="bg1"/>
          </a:solidFill>
        </p:spPr>
        <p:txBody>
          <a:bodyPr wrap="square">
            <a:spAutoFit/>
          </a:bodyPr>
          <a:lstStyle/>
          <a:p>
            <a:pPr algn="ctr"/>
            <a:r>
              <a:rPr lang="en-US" sz="1200" b="1" i="1" dirty="0">
                <a:solidFill>
                  <a:srgbClr val="151519"/>
                </a:solidFill>
                <a:cs typeface="Times New Roman" panose="02020603050405020304" pitchFamily="18" charset="0"/>
              </a:rPr>
              <a:t>Firehose loads streaming data continuously into S3 and Redshift </a:t>
            </a:r>
          </a:p>
        </p:txBody>
      </p:sp>
      <p:sp>
        <p:nvSpPr>
          <p:cNvPr id="11" name="Rectangle 10"/>
          <p:cNvSpPr/>
          <p:nvPr/>
        </p:nvSpPr>
        <p:spPr>
          <a:xfrm>
            <a:off x="5158002" y="2214705"/>
            <a:ext cx="3384091" cy="461665"/>
          </a:xfrm>
          <a:prstGeom prst="rect">
            <a:avLst/>
          </a:prstGeom>
          <a:solidFill>
            <a:schemeClr val="bg1"/>
          </a:solidFill>
        </p:spPr>
        <p:txBody>
          <a:bodyPr wrap="square">
            <a:spAutoFit/>
          </a:bodyPr>
          <a:lstStyle/>
          <a:p>
            <a:pPr algn="ctr"/>
            <a:r>
              <a:rPr lang="en-US" sz="1200" b="1" i="1" dirty="0">
                <a:solidFill>
                  <a:srgbClr val="151519"/>
                </a:solidFill>
                <a:cs typeface="Times New Roman" panose="02020603050405020304" pitchFamily="18" charset="0"/>
              </a:rPr>
              <a:t>Analyze streaming data using your favorite BI tools </a:t>
            </a:r>
          </a:p>
        </p:txBody>
      </p:sp>
      <p:pic>
        <p:nvPicPr>
          <p:cNvPr id="4" name="Picture 3"/>
          <p:cNvPicPr>
            <a:picLocks noChangeAspect="1"/>
          </p:cNvPicPr>
          <p:nvPr/>
        </p:nvPicPr>
        <p:blipFill>
          <a:blip r:embed="rId3"/>
          <a:stretch>
            <a:fillRect/>
          </a:stretch>
        </p:blipFill>
        <p:spPr>
          <a:xfrm>
            <a:off x="7938199" y="1692"/>
            <a:ext cx="1170004" cy="1010224"/>
          </a:xfrm>
          <a:prstGeom prst="rect">
            <a:avLst/>
          </a:prstGeom>
        </p:spPr>
      </p:pic>
    </p:spTree>
    <p:extLst>
      <p:ext uri="{BB962C8B-B14F-4D97-AF65-F5344CB8AC3E}">
        <p14:creationId xmlns:p14="http://schemas.microsoft.com/office/powerpoint/2010/main" val="89556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Kinesis Streams vs Firehose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99355546"/>
              </p:ext>
            </p:extLst>
          </p:nvPr>
        </p:nvGraphicFramePr>
        <p:xfrm>
          <a:off x="435442" y="972186"/>
          <a:ext cx="8204199" cy="3185834"/>
        </p:xfrm>
        <a:graphic>
          <a:graphicData uri="http://schemas.openxmlformats.org/drawingml/2006/table">
            <a:tbl>
              <a:tblPr firstRow="1" bandRow="1">
                <a:tableStyleId>{5C22544A-7EE6-4342-B048-85BDC9FD1C3A}</a:tableStyleId>
              </a:tblPr>
              <a:tblGrid>
                <a:gridCol w="1944687">
                  <a:extLst>
                    <a:ext uri="{9D8B030D-6E8A-4147-A177-3AD203B41FA5}">
                      <a16:colId xmlns:a16="http://schemas.microsoft.com/office/drawing/2014/main" val="20000"/>
                    </a:ext>
                  </a:extLst>
                </a:gridCol>
                <a:gridCol w="3173506">
                  <a:extLst>
                    <a:ext uri="{9D8B030D-6E8A-4147-A177-3AD203B41FA5}">
                      <a16:colId xmlns:a16="http://schemas.microsoft.com/office/drawing/2014/main" val="20001"/>
                    </a:ext>
                  </a:extLst>
                </a:gridCol>
                <a:gridCol w="3086006">
                  <a:extLst>
                    <a:ext uri="{9D8B030D-6E8A-4147-A177-3AD203B41FA5}">
                      <a16:colId xmlns:a16="http://schemas.microsoft.com/office/drawing/2014/main" val="20002"/>
                    </a:ext>
                  </a:extLst>
                </a:gridCol>
              </a:tblGrid>
              <a:tr h="427511">
                <a:tc>
                  <a:txBody>
                    <a:bodyPr/>
                    <a:lstStyle/>
                    <a:p>
                      <a:endParaRPr lang="en-US" dirty="0"/>
                    </a:p>
                  </a:txBody>
                  <a:tcPr/>
                </a:tc>
                <a:tc>
                  <a:txBody>
                    <a:bodyPr/>
                    <a:lstStyle/>
                    <a:p>
                      <a:r>
                        <a:rPr lang="en-US" dirty="0"/>
                        <a:t>Kinesis Streams</a:t>
                      </a:r>
                    </a:p>
                  </a:txBody>
                  <a:tcPr/>
                </a:tc>
                <a:tc>
                  <a:txBody>
                    <a:bodyPr/>
                    <a:lstStyle/>
                    <a:p>
                      <a:r>
                        <a:rPr lang="en-US" dirty="0"/>
                        <a:t>Kinesis Firehose</a:t>
                      </a:r>
                    </a:p>
                  </a:txBody>
                  <a:tcPr/>
                </a:tc>
                <a:extLst>
                  <a:ext uri="{0D108BD9-81ED-4DB2-BD59-A6C34878D82A}">
                    <a16:rowId xmlns:a16="http://schemas.microsoft.com/office/drawing/2014/main" val="10000"/>
                  </a:ext>
                </a:extLst>
              </a:tr>
              <a:tr h="427511">
                <a:tc>
                  <a:txBody>
                    <a:bodyPr/>
                    <a:lstStyle/>
                    <a:p>
                      <a:r>
                        <a:rPr lang="en-US" dirty="0"/>
                        <a:t>Granularity</a:t>
                      </a:r>
                    </a:p>
                  </a:txBody>
                  <a:tcPr/>
                </a:tc>
                <a:tc>
                  <a:txBody>
                    <a:bodyPr/>
                    <a:lstStyle/>
                    <a:p>
                      <a:r>
                        <a:rPr lang="en-US" dirty="0"/>
                        <a:t>Processed</a:t>
                      </a:r>
                      <a:r>
                        <a:rPr lang="en-US" baseline="0" dirty="0"/>
                        <a:t> individually</a:t>
                      </a:r>
                      <a:endParaRPr lang="en-US" dirty="0"/>
                    </a:p>
                  </a:txBody>
                  <a:tcPr/>
                </a:tc>
                <a:tc>
                  <a:txBody>
                    <a:bodyPr/>
                    <a:lstStyle/>
                    <a:p>
                      <a:r>
                        <a:rPr lang="en-US" dirty="0"/>
                        <a:t>Micro-batched</a:t>
                      </a:r>
                    </a:p>
                  </a:txBody>
                  <a:tcPr/>
                </a:tc>
                <a:extLst>
                  <a:ext uri="{0D108BD9-81ED-4DB2-BD59-A6C34878D82A}">
                    <a16:rowId xmlns:a16="http://schemas.microsoft.com/office/drawing/2014/main" val="10001"/>
                  </a:ext>
                </a:extLst>
              </a:tr>
              <a:tr h="427511">
                <a:tc>
                  <a:txBody>
                    <a:bodyPr/>
                    <a:lstStyle/>
                    <a:p>
                      <a:r>
                        <a:rPr lang="en-US" dirty="0"/>
                        <a:t>Ease-of-use</a:t>
                      </a:r>
                    </a:p>
                  </a:txBody>
                  <a:tcPr/>
                </a:tc>
                <a:tc>
                  <a:txBody>
                    <a:bodyPr/>
                    <a:lstStyle/>
                    <a:p>
                      <a:r>
                        <a:rPr lang="en-US" dirty="0"/>
                        <a:t>High</a:t>
                      </a:r>
                    </a:p>
                  </a:txBody>
                  <a:tcPr/>
                </a:tc>
                <a:tc>
                  <a:txBody>
                    <a:bodyPr/>
                    <a:lstStyle/>
                    <a:p>
                      <a:r>
                        <a:rPr lang="en-US" dirty="0"/>
                        <a:t>Low</a:t>
                      </a:r>
                    </a:p>
                  </a:txBody>
                  <a:tcPr/>
                </a:tc>
                <a:extLst>
                  <a:ext uri="{0D108BD9-81ED-4DB2-BD59-A6C34878D82A}">
                    <a16:rowId xmlns:a16="http://schemas.microsoft.com/office/drawing/2014/main" val="10002"/>
                  </a:ext>
                </a:extLst>
              </a:tr>
              <a:tr h="427511">
                <a:tc>
                  <a:txBody>
                    <a:bodyPr/>
                    <a:lstStyle/>
                    <a:p>
                      <a:r>
                        <a:rPr lang="en-US" dirty="0"/>
                        <a:t>Delivery Scaling</a:t>
                      </a:r>
                    </a:p>
                  </a:txBody>
                  <a:tcPr/>
                </a:tc>
                <a:tc>
                  <a:txBody>
                    <a:bodyPr/>
                    <a:lstStyle/>
                    <a:p>
                      <a:r>
                        <a:rPr lang="en-US" dirty="0"/>
                        <a:t>Manual</a:t>
                      </a:r>
                    </a:p>
                  </a:txBody>
                  <a:tcPr/>
                </a:tc>
                <a:tc>
                  <a:txBody>
                    <a:bodyPr/>
                    <a:lstStyle/>
                    <a:p>
                      <a:r>
                        <a:rPr lang="en-US" dirty="0"/>
                        <a:t>Automatic</a:t>
                      </a:r>
                    </a:p>
                  </a:txBody>
                  <a:tcPr/>
                </a:tc>
                <a:extLst>
                  <a:ext uri="{0D108BD9-81ED-4DB2-BD59-A6C34878D82A}">
                    <a16:rowId xmlns:a16="http://schemas.microsoft.com/office/drawing/2014/main" val="10003"/>
                  </a:ext>
                </a:extLst>
              </a:tr>
              <a:tr h="737895">
                <a:tc>
                  <a:txBody>
                    <a:bodyPr/>
                    <a:lstStyle/>
                    <a:p>
                      <a:r>
                        <a:rPr lang="en-US" dirty="0"/>
                        <a:t>Output Sources</a:t>
                      </a:r>
                    </a:p>
                  </a:txBody>
                  <a:tcPr/>
                </a:tc>
                <a:tc>
                  <a:txBody>
                    <a:bodyPr/>
                    <a:lstStyle/>
                    <a:p>
                      <a:r>
                        <a:rPr lang="en-US" dirty="0"/>
                        <a:t>Flexible (via Client</a:t>
                      </a:r>
                      <a:r>
                        <a:rPr lang="en-US" baseline="0" dirty="0"/>
                        <a:t> Library)</a:t>
                      </a:r>
                      <a:endParaRPr lang="en-US" dirty="0"/>
                    </a:p>
                  </a:txBody>
                  <a:tcPr/>
                </a:tc>
                <a:tc>
                  <a:txBody>
                    <a:bodyPr/>
                    <a:lstStyle/>
                    <a:p>
                      <a:r>
                        <a:rPr lang="en-US" baseline="0" dirty="0"/>
                        <a:t>S3, </a:t>
                      </a:r>
                      <a:r>
                        <a:rPr lang="en-US" baseline="0" dirty="0" err="1"/>
                        <a:t>ElasticSearch</a:t>
                      </a:r>
                      <a:r>
                        <a:rPr lang="en-US" baseline="0" dirty="0"/>
                        <a:t>, RedShift</a:t>
                      </a:r>
                      <a:endParaRPr lang="en-US" dirty="0"/>
                    </a:p>
                  </a:txBody>
                  <a:tcPr/>
                </a:tc>
                <a:extLst>
                  <a:ext uri="{0D108BD9-81ED-4DB2-BD59-A6C34878D82A}">
                    <a16:rowId xmlns:a16="http://schemas.microsoft.com/office/drawing/2014/main" val="10004"/>
                  </a:ext>
                </a:extLst>
              </a:tr>
              <a:tr h="737895">
                <a:tc>
                  <a:txBody>
                    <a:bodyPr/>
                    <a:lstStyle/>
                    <a:p>
                      <a:r>
                        <a:rPr lang="en-US" dirty="0"/>
                        <a:t>Performance</a:t>
                      </a:r>
                    </a:p>
                  </a:txBody>
                  <a:tcPr/>
                </a:tc>
                <a:tc>
                  <a:txBody>
                    <a:bodyPr/>
                    <a:lstStyle/>
                    <a:p>
                      <a:r>
                        <a:rPr lang="en-US" dirty="0" err="1"/>
                        <a:t>ms</a:t>
                      </a:r>
                      <a:endParaRPr lang="en-US" dirty="0"/>
                    </a:p>
                  </a:txBody>
                  <a:tcPr/>
                </a:tc>
                <a:tc>
                  <a:txBody>
                    <a:bodyPr/>
                    <a:lstStyle/>
                    <a:p>
                      <a:r>
                        <a:rPr lang="en-US" dirty="0"/>
                        <a:t>Buffer interval</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08917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8" y="114936"/>
            <a:ext cx="8718311" cy="545192"/>
          </a:xfrm>
        </p:spPr>
        <p:txBody>
          <a:bodyPr/>
          <a:lstStyle/>
          <a:p>
            <a:r>
              <a:rPr lang="en-US" dirty="0"/>
              <a:t>Step Functions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3923" y="1793107"/>
            <a:ext cx="3210112" cy="2511977"/>
          </a:xfrm>
          <a:prstGeom prst="rect">
            <a:avLst/>
          </a:prstGeom>
        </p:spPr>
      </p:pic>
      <p:pic>
        <p:nvPicPr>
          <p:cNvPr id="4" name="Picture 3"/>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854708" y="1961332"/>
            <a:ext cx="3609716" cy="2073016"/>
          </a:xfrm>
          <a:prstGeom prst="rect">
            <a:avLst/>
          </a:prstGeom>
        </p:spPr>
      </p:pic>
      <p:sp>
        <p:nvSpPr>
          <p:cNvPr id="6" name="TextBox 5"/>
          <p:cNvSpPr txBox="1"/>
          <p:nvPr/>
        </p:nvSpPr>
        <p:spPr>
          <a:xfrm>
            <a:off x="1248701" y="4305084"/>
            <a:ext cx="2501582" cy="369332"/>
          </a:xfrm>
          <a:prstGeom prst="rect">
            <a:avLst/>
          </a:prstGeom>
          <a:noFill/>
        </p:spPr>
        <p:txBody>
          <a:bodyPr wrap="none" rtlCol="0">
            <a:spAutoFit/>
          </a:bodyPr>
          <a:lstStyle/>
          <a:p>
            <a:r>
              <a:rPr lang="en-US" b="1" dirty="0">
                <a:solidFill>
                  <a:srgbClr val="4F81BD"/>
                </a:solidFill>
              </a:rPr>
              <a:t>File Type Conversion</a:t>
            </a:r>
          </a:p>
        </p:txBody>
      </p:sp>
      <p:sp>
        <p:nvSpPr>
          <p:cNvPr id="7" name="TextBox 6"/>
          <p:cNvSpPr txBox="1"/>
          <p:nvPr/>
        </p:nvSpPr>
        <p:spPr>
          <a:xfrm>
            <a:off x="5310450" y="4305084"/>
            <a:ext cx="3044423" cy="369332"/>
          </a:xfrm>
          <a:prstGeom prst="rect">
            <a:avLst/>
          </a:prstGeom>
          <a:noFill/>
        </p:spPr>
        <p:txBody>
          <a:bodyPr wrap="none" rtlCol="0">
            <a:spAutoFit/>
          </a:bodyPr>
          <a:lstStyle/>
          <a:p>
            <a:r>
              <a:rPr lang="en-US" b="1" dirty="0">
                <a:solidFill>
                  <a:srgbClr val="4F81BD"/>
                </a:solidFill>
              </a:rPr>
              <a:t>Parallel Image Processing</a:t>
            </a:r>
          </a:p>
        </p:txBody>
      </p:sp>
      <p:sp>
        <p:nvSpPr>
          <p:cNvPr id="3" name="Rectangle 2"/>
          <p:cNvSpPr/>
          <p:nvPr/>
        </p:nvSpPr>
        <p:spPr>
          <a:xfrm>
            <a:off x="2409943" y="785987"/>
            <a:ext cx="4572000" cy="1131079"/>
          </a:xfrm>
          <a:prstGeom prst="rect">
            <a:avLst/>
          </a:prstGeom>
        </p:spPr>
        <p:txBody>
          <a:bodyPr>
            <a:spAutoFit/>
          </a:bodyPr>
          <a:lstStyle/>
          <a:p>
            <a:pPr algn="ctr">
              <a:lnSpc>
                <a:spcPct val="125000"/>
              </a:lnSpc>
            </a:pPr>
            <a:r>
              <a:rPr lang="is-IS" dirty="0"/>
              <a:t>…</a:t>
            </a:r>
            <a:r>
              <a:rPr lang="en-US" dirty="0"/>
              <a:t>makes it easy to coordinate the components of distributed applications using visual workflows.</a:t>
            </a:r>
          </a:p>
        </p:txBody>
      </p:sp>
    </p:spTree>
    <p:extLst>
      <p:ext uri="{BB962C8B-B14F-4D97-AF65-F5344CB8AC3E}">
        <p14:creationId xmlns:p14="http://schemas.microsoft.com/office/powerpoint/2010/main" val="874071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AWS APIs Are REST based</a:t>
            </a:r>
          </a:p>
        </p:txBody>
      </p:sp>
      <p:sp>
        <p:nvSpPr>
          <p:cNvPr id="3" name="Content Placeholder 2"/>
          <p:cNvSpPr>
            <a:spLocks noGrp="1"/>
          </p:cNvSpPr>
          <p:nvPr>
            <p:ph idx="1"/>
          </p:nvPr>
        </p:nvSpPr>
        <p:spPr/>
        <p:txBody>
          <a:bodyPr/>
          <a:lstStyle/>
          <a:p>
            <a:r>
              <a:rPr lang="en-US" dirty="0"/>
              <a:t>Create canonical request</a:t>
            </a:r>
          </a:p>
          <a:p>
            <a:r>
              <a:rPr lang="en-US" dirty="0"/>
              <a:t>Create a hash of request, append to the request</a:t>
            </a:r>
          </a:p>
          <a:p>
            <a:r>
              <a:rPr lang="en-US" dirty="0"/>
              <a:t>Create a string to sign from </a:t>
            </a:r>
          </a:p>
          <a:p>
            <a:r>
              <a:rPr lang="en-US" dirty="0"/>
              <a:t>Derive a signing key with recursive keyed hash operation</a:t>
            </a:r>
          </a:p>
          <a:p>
            <a:r>
              <a:rPr lang="en-US" dirty="0"/>
              <a:t>Create the request signature</a:t>
            </a:r>
          </a:p>
          <a:p>
            <a:r>
              <a:rPr lang="en-US" dirty="0"/>
              <a:t>Add signature to the header</a:t>
            </a:r>
          </a:p>
        </p:txBody>
      </p:sp>
      <p:sp>
        <p:nvSpPr>
          <p:cNvPr id="4" name="TextBox 3"/>
          <p:cNvSpPr txBox="1"/>
          <p:nvPr/>
        </p:nvSpPr>
        <p:spPr>
          <a:xfrm rot="20034702">
            <a:off x="875114" y="361298"/>
            <a:ext cx="6810975" cy="4247317"/>
          </a:xfrm>
          <a:prstGeom prst="rect">
            <a:avLst/>
          </a:prstGeom>
          <a:solidFill>
            <a:schemeClr val="bg1">
              <a:lumMod val="85000"/>
              <a:alpha val="92000"/>
            </a:schemeClr>
          </a:solidFill>
        </p:spPr>
        <p:txBody>
          <a:bodyPr wrap="square" rtlCol="0">
            <a:spAutoFit/>
          </a:bodyPr>
          <a:lstStyle/>
          <a:p>
            <a:pPr algn="ctr"/>
            <a:endParaRPr lang="en-US" sz="5400" dirty="0"/>
          </a:p>
          <a:p>
            <a:pPr algn="ctr"/>
            <a:r>
              <a:rPr lang="en-US" sz="5400" dirty="0"/>
              <a:t>No one does this, </a:t>
            </a:r>
          </a:p>
          <a:p>
            <a:pPr algn="ctr"/>
            <a:r>
              <a:rPr lang="en-US" sz="5400" dirty="0"/>
              <a:t>this is </a:t>
            </a:r>
          </a:p>
          <a:p>
            <a:pPr algn="ctr"/>
            <a:r>
              <a:rPr lang="en-US" sz="5400" dirty="0"/>
              <a:t>extremely complex.</a:t>
            </a:r>
          </a:p>
          <a:p>
            <a:pPr algn="ctr"/>
            <a:endParaRPr lang="en-US" sz="5400" dirty="0"/>
          </a:p>
        </p:txBody>
      </p:sp>
    </p:spTree>
    <p:extLst>
      <p:ext uri="{BB962C8B-B14F-4D97-AF65-F5344CB8AC3E}">
        <p14:creationId xmlns:p14="http://schemas.microsoft.com/office/powerpoint/2010/main" val="207391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664088" cy="545741"/>
          </a:xfrm>
        </p:spPr>
        <p:txBody>
          <a:bodyPr/>
          <a:lstStyle/>
          <a:p>
            <a:r>
              <a:rPr lang="en-US" dirty="0"/>
              <a:t>Define in JSON and Then Visualize in the Console</a:t>
            </a:r>
          </a:p>
        </p:txBody>
      </p:sp>
      <p:sp>
        <p:nvSpPr>
          <p:cNvPr id="3" name="Content Placeholder 2"/>
          <p:cNvSpPr>
            <a:spLocks noGrp="1"/>
          </p:cNvSpPr>
          <p:nvPr>
            <p:ph idx="1"/>
          </p:nvPr>
        </p:nvSpPr>
        <p:spPr>
          <a:xfrm>
            <a:off x="150244" y="757988"/>
            <a:ext cx="6184072" cy="4134168"/>
          </a:xfrm>
        </p:spPr>
        <p:txBody>
          <a:bodyPr>
            <a:normAutofit lnSpcReduction="10000"/>
          </a:bodyPr>
          <a:lstStyle/>
          <a:p>
            <a:r>
              <a:rPr lang="en-US" sz="1800" dirty="0"/>
              <a:t>{  </a:t>
            </a:r>
          </a:p>
          <a:p>
            <a:r>
              <a:rPr lang="en-US" sz="1800" dirty="0"/>
              <a:t>	”Comment”: “Hello World Example",  </a:t>
            </a:r>
          </a:p>
          <a:p>
            <a:r>
              <a:rPr lang="en-US" sz="1800" dirty="0"/>
              <a:t>	"StartAt” : "</a:t>
            </a:r>
            <a:r>
              <a:rPr lang="en-US" sz="1800" dirty="0">
                <a:solidFill>
                  <a:srgbClr val="FF0000"/>
                </a:solidFill>
              </a:rPr>
              <a:t>HelloWorld</a:t>
            </a:r>
            <a:r>
              <a:rPr lang="en-US" sz="1800" dirty="0"/>
              <a:t>”,  </a:t>
            </a:r>
          </a:p>
          <a:p>
            <a:r>
              <a:rPr lang="en-US" sz="1800" dirty="0"/>
              <a:t>	"States” : {    </a:t>
            </a:r>
          </a:p>
          <a:p>
            <a:r>
              <a:rPr lang="en-US" sz="1800" dirty="0"/>
              <a:t>	"</a:t>
            </a:r>
            <a:r>
              <a:rPr lang="en-US" sz="1800" dirty="0">
                <a:solidFill>
                  <a:srgbClr val="FF0000"/>
                </a:solidFill>
              </a:rPr>
              <a:t>HelloWorld</a:t>
            </a:r>
            <a:r>
              <a:rPr lang="en-US" sz="1800" dirty="0"/>
              <a:t>” : {      </a:t>
            </a:r>
          </a:p>
          <a:p>
            <a:r>
              <a:rPr lang="en-US" sz="1800" dirty="0"/>
              <a:t>		"Type” : "</a:t>
            </a:r>
            <a:r>
              <a:rPr lang="en-US" sz="1800" dirty="0">
                <a:solidFill>
                  <a:schemeClr val="tx1"/>
                </a:solidFill>
              </a:rPr>
              <a:t>Task</a:t>
            </a:r>
            <a:r>
              <a:rPr lang="en-US" sz="1800" dirty="0"/>
              <a:t>",      </a:t>
            </a:r>
          </a:p>
          <a:p>
            <a:r>
              <a:rPr lang="en-US" sz="1800" dirty="0"/>
              <a:t>		"Resource” : "arn:aws:lambda:REGION:ACCOUNT_ID:function:FUNCTION_NAME”,      </a:t>
            </a:r>
          </a:p>
          <a:p>
            <a:r>
              <a:rPr lang="en-US" sz="1800" dirty="0"/>
              <a:t>		"End” : true    </a:t>
            </a:r>
          </a:p>
          <a:p>
            <a:r>
              <a:rPr lang="en-US" sz="1800" dirty="0"/>
              <a:t>		}  </a:t>
            </a:r>
          </a:p>
          <a:p>
            <a:r>
              <a:rPr lang="en-US" sz="1800" dirty="0"/>
              <a:t>	}</a:t>
            </a:r>
          </a:p>
          <a:p>
            <a:r>
              <a:rPr lang="en-US" sz="1800" dirty="0"/>
              <a:t>}</a:t>
            </a:r>
          </a:p>
          <a:p>
            <a:endParaRPr lang="en-US" sz="1800" dirty="0"/>
          </a:p>
        </p:txBody>
      </p:sp>
      <p:sp>
        <p:nvSpPr>
          <p:cNvPr id="5" name="Right Arrow 4"/>
          <p:cNvSpPr/>
          <p:nvPr/>
        </p:nvSpPr>
        <p:spPr>
          <a:xfrm>
            <a:off x="6089206" y="2497860"/>
            <a:ext cx="691681" cy="654423"/>
          </a:xfrm>
          <a:prstGeom prst="rightArrow">
            <a:avLst/>
          </a:prstGeom>
          <a:solidFill>
            <a:schemeClr val="accent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nvGrpSpPr>
          <p:cNvPr id="6" name="Group 5"/>
          <p:cNvGrpSpPr/>
          <p:nvPr/>
        </p:nvGrpSpPr>
        <p:grpSpPr>
          <a:xfrm>
            <a:off x="7342749" y="1519063"/>
            <a:ext cx="1240972" cy="2612016"/>
            <a:chOff x="4337652" y="1064895"/>
            <a:chExt cx="1240972" cy="2612016"/>
          </a:xfrm>
        </p:grpSpPr>
        <p:sp>
          <p:nvSpPr>
            <p:cNvPr id="7" name="Oval 6"/>
            <p:cNvSpPr>
              <a:spLocks noChangeAspect="1"/>
            </p:cNvSpPr>
            <p:nvPr/>
          </p:nvSpPr>
          <p:spPr>
            <a:xfrm>
              <a:off x="4592378" y="1064895"/>
              <a:ext cx="731520" cy="731520"/>
            </a:xfrm>
            <a:prstGeom prst="ellipse">
              <a:avLst/>
            </a:prstGeom>
            <a:solidFill>
              <a:srgbClr val="FFDC6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500" dirty="0">
                  <a:solidFill>
                    <a:schemeClr val="tx1"/>
                  </a:solidFill>
                  <a:latin typeface="Helvetica" charset="0"/>
                  <a:ea typeface="Helvetica" charset="0"/>
                  <a:cs typeface="Helvetica" charset="0"/>
                </a:rPr>
                <a:t>Start</a:t>
              </a:r>
            </a:p>
          </p:txBody>
        </p:sp>
        <p:sp>
          <p:nvSpPr>
            <p:cNvPr id="8" name="Oval 7"/>
            <p:cNvSpPr>
              <a:spLocks noChangeAspect="1"/>
            </p:cNvSpPr>
            <p:nvPr/>
          </p:nvSpPr>
          <p:spPr>
            <a:xfrm>
              <a:off x="4592378" y="2945391"/>
              <a:ext cx="731520" cy="731520"/>
            </a:xfrm>
            <a:prstGeom prst="ellipse">
              <a:avLst/>
            </a:prstGeom>
            <a:solidFill>
              <a:srgbClr val="FFDC6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500" dirty="0">
                  <a:solidFill>
                    <a:schemeClr val="tx1"/>
                  </a:solidFill>
                  <a:latin typeface="Helvetica" charset="0"/>
                  <a:ea typeface="Helvetica" charset="0"/>
                  <a:cs typeface="Helvetica" charset="0"/>
                </a:rPr>
                <a:t>End</a:t>
              </a:r>
            </a:p>
          </p:txBody>
        </p:sp>
        <p:sp>
          <p:nvSpPr>
            <p:cNvPr id="9" name="Rounded Rectangle 8"/>
            <p:cNvSpPr/>
            <p:nvPr/>
          </p:nvSpPr>
          <p:spPr>
            <a:xfrm>
              <a:off x="4337652" y="2098760"/>
              <a:ext cx="1240972" cy="544286"/>
            </a:xfrm>
            <a:prstGeom prst="roundRect">
              <a:avLst/>
            </a:prstGeom>
            <a:noFill/>
            <a:ln>
              <a:solidFill>
                <a:schemeClr val="tx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p:cNvCxnSpPr>
              <a:stCxn id="8" idx="4"/>
            </p:cNvCxnSpPr>
            <p:nvPr/>
          </p:nvCxnSpPr>
          <p:spPr>
            <a:xfrm>
              <a:off x="4958138" y="1796415"/>
              <a:ext cx="0" cy="3023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58138" y="2643046"/>
              <a:ext cx="0" cy="3023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413852" y="2220942"/>
              <a:ext cx="1125565" cy="323165"/>
            </a:xfrm>
            <a:prstGeom prst="rect">
              <a:avLst/>
            </a:prstGeom>
            <a:noFill/>
          </p:spPr>
          <p:txBody>
            <a:bodyPr wrap="none" rtlCol="0">
              <a:spAutoFit/>
            </a:bodyPr>
            <a:lstStyle/>
            <a:p>
              <a:r>
                <a:rPr lang="en-US" sz="1500" dirty="0">
                  <a:latin typeface="Helvetica" charset="0"/>
                  <a:ea typeface="Helvetica" charset="0"/>
                  <a:cs typeface="Helvetica" charset="0"/>
                </a:rPr>
                <a:t>HelloWorld</a:t>
              </a:r>
            </a:p>
          </p:txBody>
        </p:sp>
      </p:grpSp>
    </p:spTree>
    <p:extLst>
      <p:ext uri="{BB962C8B-B14F-4D97-AF65-F5344CB8AC3E}">
        <p14:creationId xmlns:p14="http://schemas.microsoft.com/office/powerpoint/2010/main" val="1445791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Functions Implementation</a:t>
            </a:r>
          </a:p>
        </p:txBody>
      </p:sp>
      <p:sp>
        <p:nvSpPr>
          <p:cNvPr id="3" name="Content Placeholder 2"/>
          <p:cNvSpPr>
            <a:spLocks noGrp="1"/>
          </p:cNvSpPr>
          <p:nvPr>
            <p:ph idx="1"/>
          </p:nvPr>
        </p:nvSpPr>
        <p:spPr>
          <a:xfrm>
            <a:off x="340592" y="1009332"/>
            <a:ext cx="3545608" cy="3553926"/>
          </a:xfrm>
        </p:spPr>
        <p:txBody>
          <a:bodyPr>
            <a:normAutofit fontScale="85000" lnSpcReduction="20000"/>
          </a:bodyPr>
          <a:lstStyle/>
          <a:p>
            <a:r>
              <a:rPr lang="en-US" dirty="0"/>
              <a:t>7 State Types</a:t>
            </a:r>
          </a:p>
          <a:p>
            <a:r>
              <a:rPr lang="en-US" dirty="0"/>
              <a:t>Monitor executions and history from Console, Cloudwatch or API</a:t>
            </a:r>
          </a:p>
          <a:p>
            <a:r>
              <a:rPr lang="en-US" dirty="0"/>
              <a:t>Tasks Executed by:</a:t>
            </a:r>
          </a:p>
          <a:p>
            <a:pPr lvl="1"/>
            <a:r>
              <a:rPr lang="en-US" dirty="0"/>
              <a:t>Push Model – Lambda</a:t>
            </a:r>
          </a:p>
          <a:p>
            <a:pPr lvl="1"/>
            <a:r>
              <a:rPr lang="en-US" dirty="0"/>
              <a:t>Poll Model – EC2, Container, </a:t>
            </a:r>
            <a:r>
              <a:rPr lang="en-US" dirty="0" err="1"/>
              <a:t>OnPremise</a:t>
            </a:r>
            <a:endParaRPr lang="en-US" dirty="0"/>
          </a:p>
          <a:p>
            <a:r>
              <a:rPr lang="en-US" dirty="0"/>
              <a:t>Pay by State Transition</a:t>
            </a:r>
          </a:p>
        </p:txBody>
      </p:sp>
      <p:graphicFrame>
        <p:nvGraphicFramePr>
          <p:cNvPr id="64" name="Table 63"/>
          <p:cNvGraphicFramePr>
            <a:graphicFrameLocks noGrp="1"/>
          </p:cNvGraphicFramePr>
          <p:nvPr>
            <p:extLst>
              <p:ext uri="{D42A27DB-BD31-4B8C-83A1-F6EECF244321}">
                <p14:modId xmlns:p14="http://schemas.microsoft.com/office/powerpoint/2010/main" val="1238603308"/>
              </p:ext>
            </p:extLst>
          </p:nvPr>
        </p:nvGraphicFramePr>
        <p:xfrm>
          <a:off x="3778623" y="821376"/>
          <a:ext cx="5196698" cy="3566160"/>
        </p:xfrm>
        <a:graphic>
          <a:graphicData uri="http://schemas.openxmlformats.org/drawingml/2006/table">
            <a:tbl>
              <a:tblPr firstRow="1" bandRow="1">
                <a:tableStyleId>{69CF1AB2-1976-4502-BF36-3FF5EA218861}</a:tableStyleId>
              </a:tblPr>
              <a:tblGrid>
                <a:gridCol w="1600200">
                  <a:extLst>
                    <a:ext uri="{9D8B030D-6E8A-4147-A177-3AD203B41FA5}">
                      <a16:colId xmlns:a16="http://schemas.microsoft.com/office/drawing/2014/main" val="20000"/>
                    </a:ext>
                  </a:extLst>
                </a:gridCol>
                <a:gridCol w="3596498">
                  <a:extLst>
                    <a:ext uri="{9D8B030D-6E8A-4147-A177-3AD203B41FA5}">
                      <a16:colId xmlns:a16="http://schemas.microsoft.com/office/drawing/2014/main" val="20001"/>
                    </a:ext>
                  </a:extLst>
                </a:gridCol>
              </a:tblGrid>
              <a:tr h="451211">
                <a:tc>
                  <a:txBody>
                    <a:bodyPr/>
                    <a:lstStyle/>
                    <a:p>
                      <a:r>
                        <a:rPr lang="en-US" sz="2400" b="1" dirty="0"/>
                        <a:t>Task</a:t>
                      </a:r>
                      <a:endParaRPr lang="en-US" sz="2400" b="1" dirty="0">
                        <a:solidFill>
                          <a:schemeClr val="tx1"/>
                        </a:solidFill>
                      </a:endParaRPr>
                    </a:p>
                  </a:txBody>
                  <a:tcPr anchor="ctr"/>
                </a:tc>
                <a:tc>
                  <a:txBody>
                    <a:bodyPr/>
                    <a:lstStyle/>
                    <a:p>
                      <a:r>
                        <a:rPr lang="en-US" sz="1800" b="0" kern="1200" dirty="0">
                          <a:effectLst/>
                        </a:rPr>
                        <a:t>A single unit of work</a:t>
                      </a:r>
                      <a:endParaRPr lang="en-US" sz="1800" b="0" dirty="0"/>
                    </a:p>
                  </a:txBody>
                  <a:tcPr anchor="ctr"/>
                </a:tc>
                <a:extLst>
                  <a:ext uri="{0D108BD9-81ED-4DB2-BD59-A6C34878D82A}">
                    <a16:rowId xmlns:a16="http://schemas.microsoft.com/office/drawing/2014/main" val="10000"/>
                  </a:ext>
                </a:extLst>
              </a:tr>
              <a:tr h="451211">
                <a:tc>
                  <a:txBody>
                    <a:bodyPr/>
                    <a:lstStyle/>
                    <a:p>
                      <a:r>
                        <a:rPr lang="en-US" sz="2400" b="1" dirty="0"/>
                        <a:t>Choice</a:t>
                      </a:r>
                      <a:endParaRPr lang="en-US" sz="2400" b="1" dirty="0">
                        <a:solidFill>
                          <a:schemeClr val="tx1"/>
                        </a:solidFill>
                      </a:endParaRPr>
                    </a:p>
                  </a:txBody>
                  <a:tcPr anchor="ctr"/>
                </a:tc>
                <a:tc>
                  <a:txBody>
                    <a:bodyPr/>
                    <a:lstStyle/>
                    <a:p>
                      <a:r>
                        <a:rPr lang="en-US" sz="1800" kern="1200" dirty="0">
                          <a:effectLst/>
                        </a:rPr>
                        <a:t>Adds branching logic</a:t>
                      </a:r>
                      <a:endParaRPr lang="en-US" sz="1800" dirty="0"/>
                    </a:p>
                  </a:txBody>
                  <a:tcPr anchor="ctr"/>
                </a:tc>
                <a:extLst>
                  <a:ext uri="{0D108BD9-81ED-4DB2-BD59-A6C34878D82A}">
                    <a16:rowId xmlns:a16="http://schemas.microsoft.com/office/drawing/2014/main" val="10001"/>
                  </a:ext>
                </a:extLst>
              </a:tr>
              <a:tr h="451211">
                <a:tc>
                  <a:txBody>
                    <a:bodyPr/>
                    <a:lstStyle/>
                    <a:p>
                      <a:r>
                        <a:rPr lang="en-US" sz="2400" b="1" dirty="0"/>
                        <a:t>Parallel</a:t>
                      </a:r>
                      <a:endParaRPr lang="en-US" sz="2400" b="1" dirty="0">
                        <a:solidFill>
                          <a:schemeClr val="tx1"/>
                        </a:solidFill>
                      </a:endParaRPr>
                    </a:p>
                  </a:txBody>
                  <a:tcPr anchor="ctr"/>
                </a:tc>
                <a:tc>
                  <a:txBody>
                    <a:bodyPr/>
                    <a:lstStyle/>
                    <a:p>
                      <a:r>
                        <a:rPr lang="en-US" sz="1800" dirty="0"/>
                        <a:t>Fork and join the data across tasks</a:t>
                      </a:r>
                    </a:p>
                  </a:txBody>
                  <a:tcPr anchor="ctr"/>
                </a:tc>
                <a:extLst>
                  <a:ext uri="{0D108BD9-81ED-4DB2-BD59-A6C34878D82A}">
                    <a16:rowId xmlns:a16="http://schemas.microsoft.com/office/drawing/2014/main" val="10002"/>
                  </a:ext>
                </a:extLst>
              </a:tr>
              <a:tr h="451211">
                <a:tc>
                  <a:txBody>
                    <a:bodyPr/>
                    <a:lstStyle/>
                    <a:p>
                      <a:r>
                        <a:rPr lang="en-US" sz="2400" b="1" dirty="0"/>
                        <a:t>Wait</a:t>
                      </a:r>
                      <a:endParaRPr lang="en-US" sz="2400" b="1" dirty="0">
                        <a:solidFill>
                          <a:schemeClr val="tx1"/>
                        </a:solidFill>
                      </a:endParaRPr>
                    </a:p>
                  </a:txBody>
                  <a:tcPr anchor="ctr"/>
                </a:tc>
                <a:tc>
                  <a:txBody>
                    <a:bodyPr/>
                    <a:lstStyle/>
                    <a:p>
                      <a:r>
                        <a:rPr lang="en-US" sz="1800" kern="1200" dirty="0">
                          <a:effectLst/>
                        </a:rPr>
                        <a:t>Delay</a:t>
                      </a:r>
                      <a:r>
                        <a:rPr lang="en-US" sz="1800" kern="1200" baseline="0" dirty="0">
                          <a:effectLst/>
                        </a:rPr>
                        <a:t> </a:t>
                      </a:r>
                      <a:r>
                        <a:rPr lang="en-US" sz="1800" kern="1200" dirty="0">
                          <a:effectLst/>
                        </a:rPr>
                        <a:t>for a specified time</a:t>
                      </a:r>
                      <a:endParaRPr lang="en-US" sz="1800" dirty="0"/>
                    </a:p>
                  </a:txBody>
                  <a:tcPr anchor="ctr"/>
                </a:tc>
                <a:extLst>
                  <a:ext uri="{0D108BD9-81ED-4DB2-BD59-A6C34878D82A}">
                    <a16:rowId xmlns:a16="http://schemas.microsoft.com/office/drawing/2014/main" val="10003"/>
                  </a:ext>
                </a:extLst>
              </a:tr>
              <a:tr h="451211">
                <a:tc>
                  <a:txBody>
                    <a:bodyPr/>
                    <a:lstStyle/>
                    <a:p>
                      <a:r>
                        <a:rPr lang="en-US" sz="2400" b="1" dirty="0"/>
                        <a:t>Fail</a:t>
                      </a:r>
                      <a:endParaRPr lang="en-US" sz="2400" b="1" dirty="0">
                        <a:solidFill>
                          <a:schemeClr val="tx1"/>
                        </a:solidFill>
                      </a:endParaRPr>
                    </a:p>
                  </a:txBody>
                  <a:tcPr anchor="ctr"/>
                </a:tc>
                <a:tc>
                  <a:txBody>
                    <a:bodyPr/>
                    <a:lstStyle/>
                    <a:p>
                      <a:r>
                        <a:rPr lang="en-US" sz="1800" kern="1200" dirty="0">
                          <a:effectLst/>
                        </a:rPr>
                        <a:t>Stops an execution and marks it as a failure</a:t>
                      </a:r>
                      <a:endParaRPr lang="en-US" sz="1800" dirty="0"/>
                    </a:p>
                  </a:txBody>
                  <a:tcPr anchor="ctr"/>
                </a:tc>
                <a:extLst>
                  <a:ext uri="{0D108BD9-81ED-4DB2-BD59-A6C34878D82A}">
                    <a16:rowId xmlns:a16="http://schemas.microsoft.com/office/drawing/2014/main" val="10004"/>
                  </a:ext>
                </a:extLst>
              </a:tr>
              <a:tr h="451211">
                <a:tc>
                  <a:txBody>
                    <a:bodyPr/>
                    <a:lstStyle/>
                    <a:p>
                      <a:r>
                        <a:rPr lang="en-US" sz="2400" b="1" dirty="0"/>
                        <a:t>Succeed</a:t>
                      </a:r>
                      <a:endParaRPr lang="en-US" sz="2400" b="1" dirty="0">
                        <a:solidFill>
                          <a:schemeClr val="tx1"/>
                        </a:solidFill>
                      </a:endParaRPr>
                    </a:p>
                  </a:txBody>
                  <a:tcPr anchor="ctr"/>
                </a:tc>
                <a:tc>
                  <a:txBody>
                    <a:bodyPr/>
                    <a:lstStyle/>
                    <a:p>
                      <a:r>
                        <a:rPr lang="en-US" sz="1800" kern="1200" dirty="0">
                          <a:effectLst/>
                        </a:rPr>
                        <a:t>Stops an execution successfully</a:t>
                      </a:r>
                      <a:endParaRPr lang="en-US" sz="1800" dirty="0"/>
                    </a:p>
                  </a:txBody>
                  <a:tcPr anchor="ctr"/>
                </a:tc>
                <a:extLst>
                  <a:ext uri="{0D108BD9-81ED-4DB2-BD59-A6C34878D82A}">
                    <a16:rowId xmlns:a16="http://schemas.microsoft.com/office/drawing/2014/main" val="10005"/>
                  </a:ext>
                </a:extLst>
              </a:tr>
              <a:tr h="451211">
                <a:tc>
                  <a:txBody>
                    <a:bodyPr/>
                    <a:lstStyle/>
                    <a:p>
                      <a:r>
                        <a:rPr lang="en-US" sz="2400" b="1" dirty="0"/>
                        <a:t>Pass</a:t>
                      </a:r>
                      <a:endParaRPr lang="en-US" sz="2400" b="1" dirty="0">
                        <a:solidFill>
                          <a:schemeClr val="tx1"/>
                        </a:solidFill>
                      </a:endParaRPr>
                    </a:p>
                  </a:txBody>
                  <a:tcPr anchor="ctr"/>
                </a:tc>
                <a:tc>
                  <a:txBody>
                    <a:bodyPr/>
                    <a:lstStyle/>
                    <a:p>
                      <a:r>
                        <a:rPr lang="en-US" sz="1800" kern="1200" dirty="0">
                          <a:effectLst/>
                        </a:rPr>
                        <a:t>Passes its</a:t>
                      </a:r>
                      <a:r>
                        <a:rPr lang="en-US" sz="1800" kern="1200" baseline="0" dirty="0">
                          <a:effectLst/>
                        </a:rPr>
                        <a:t> </a:t>
                      </a:r>
                      <a:r>
                        <a:rPr lang="en-US" sz="1800" kern="1200" dirty="0">
                          <a:effectLst/>
                        </a:rPr>
                        <a:t>input to its output</a:t>
                      </a:r>
                      <a:endParaRPr lang="en-US" sz="1800" dirty="0"/>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8224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SWF?</a:t>
            </a:r>
          </a:p>
        </p:txBody>
      </p:sp>
      <p:sp>
        <p:nvSpPr>
          <p:cNvPr id="7" name="Content Placeholder 2"/>
          <p:cNvSpPr>
            <a:spLocks noGrp="1"/>
          </p:cNvSpPr>
          <p:nvPr>
            <p:ph idx="1"/>
          </p:nvPr>
        </p:nvSpPr>
        <p:spPr>
          <a:xfrm>
            <a:off x="457200" y="742950"/>
            <a:ext cx="8229600" cy="3886200"/>
          </a:xfrm>
        </p:spPr>
        <p:txBody>
          <a:bodyPr>
            <a:normAutofit fontScale="92500"/>
          </a:bodyPr>
          <a:lstStyle/>
          <a:p>
            <a:r>
              <a:rPr lang="en-US" dirty="0"/>
              <a:t>Enables scalable, resilient, truly distributed applications</a:t>
            </a:r>
          </a:p>
          <a:p>
            <a:pPr lvl="1"/>
            <a:r>
              <a:rPr lang="en-US" dirty="0"/>
              <a:t>Makes it easy to build applications that coordinate work across distributed components.</a:t>
            </a:r>
          </a:p>
          <a:p>
            <a:r>
              <a:rPr lang="en-US" dirty="0"/>
              <a:t>Durable, distributed state management</a:t>
            </a:r>
          </a:p>
          <a:p>
            <a:r>
              <a:rPr lang="en-US" dirty="0"/>
              <a:t>Asynchronous invocation and even-driven execution</a:t>
            </a:r>
          </a:p>
          <a:p>
            <a:r>
              <a:rPr lang="en-US" dirty="0"/>
              <a:t>Accessible anywhere from any programming language</a:t>
            </a:r>
          </a:p>
          <a:p>
            <a:r>
              <a:rPr lang="en-US" dirty="0"/>
              <a:t>Low cost, reliability, and scalability are all built in</a:t>
            </a:r>
          </a:p>
        </p:txBody>
      </p:sp>
    </p:spTree>
    <p:extLst>
      <p:ext uri="{BB962C8B-B14F-4D97-AF65-F5344CB8AC3E}">
        <p14:creationId xmlns:p14="http://schemas.microsoft.com/office/powerpoint/2010/main" val="1809313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SWF?</a:t>
            </a:r>
          </a:p>
        </p:txBody>
      </p:sp>
      <p:sp>
        <p:nvSpPr>
          <p:cNvPr id="7" name="Content Placeholder 2"/>
          <p:cNvSpPr>
            <a:spLocks noGrp="1"/>
          </p:cNvSpPr>
          <p:nvPr>
            <p:ph idx="1"/>
          </p:nvPr>
        </p:nvSpPr>
        <p:spPr>
          <a:xfrm>
            <a:off x="457200" y="742950"/>
            <a:ext cx="8229600" cy="3886200"/>
          </a:xfrm>
        </p:spPr>
        <p:txBody>
          <a:bodyPr>
            <a:normAutofit fontScale="92500" lnSpcReduction="10000"/>
          </a:bodyPr>
          <a:lstStyle/>
          <a:p>
            <a:r>
              <a:rPr lang="en-US" dirty="0"/>
              <a:t>Building reliable task dispatch &amp; state management is hard</a:t>
            </a:r>
          </a:p>
          <a:p>
            <a:r>
              <a:rPr lang="en-US" dirty="0"/>
              <a:t>Provides asynchronous interactions and loosely couple designs</a:t>
            </a:r>
          </a:p>
          <a:p>
            <a:r>
              <a:rPr lang="en-US" dirty="0"/>
              <a:t>Lack of task based programming models</a:t>
            </a:r>
          </a:p>
          <a:p>
            <a:r>
              <a:rPr lang="en-US" dirty="0"/>
              <a:t>Developers should concentrate on building business functionality</a:t>
            </a:r>
          </a:p>
          <a:p>
            <a:r>
              <a:rPr lang="en-US" dirty="0"/>
              <a:t>Reduce infrastructure and administration costs</a:t>
            </a:r>
          </a:p>
          <a:p>
            <a:pPr lvl="1"/>
            <a:r>
              <a:rPr lang="en-US" dirty="0"/>
              <a:t>No longer need to run, and operate the orchestration infrastructure</a:t>
            </a:r>
          </a:p>
          <a:p>
            <a:endParaRPr lang="en-US" dirty="0"/>
          </a:p>
        </p:txBody>
      </p:sp>
    </p:spTree>
    <p:extLst>
      <p:ext uri="{BB962C8B-B14F-4D97-AF65-F5344CB8AC3E}">
        <p14:creationId xmlns:p14="http://schemas.microsoft.com/office/powerpoint/2010/main" val="20485910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Sample E-Commerce Application</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457200" y="895350"/>
            <a:ext cx="8153400" cy="3505200"/>
          </a:xfrm>
          <a:prstGeom prst="rect">
            <a:avLst/>
          </a:prstGeom>
          <a:noFill/>
          <a:ln>
            <a:noFill/>
          </a:ln>
        </p:spPr>
      </p:pic>
    </p:spTree>
    <p:extLst>
      <p:ext uri="{BB962C8B-B14F-4D97-AF65-F5344CB8AC3E}">
        <p14:creationId xmlns:p14="http://schemas.microsoft.com/office/powerpoint/2010/main" val="4271344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a:t>
            </a:r>
          </a:p>
        </p:txBody>
      </p:sp>
      <p:sp>
        <p:nvSpPr>
          <p:cNvPr id="7" name="Content Placeholder 2"/>
          <p:cNvSpPr>
            <a:spLocks noGrp="1"/>
          </p:cNvSpPr>
          <p:nvPr>
            <p:ph idx="1"/>
          </p:nvPr>
        </p:nvSpPr>
        <p:spPr>
          <a:xfrm>
            <a:off x="304800" y="742950"/>
            <a:ext cx="8686800" cy="4114800"/>
          </a:xfrm>
        </p:spPr>
        <p:txBody>
          <a:bodyPr>
            <a:normAutofit/>
          </a:bodyPr>
          <a:lstStyle/>
          <a:p>
            <a:r>
              <a:rPr lang="en-US" sz="2400" dirty="0"/>
              <a:t>The fundamental concept in Amazon SWF is the </a:t>
            </a:r>
            <a:r>
              <a:rPr lang="en-US" sz="2400" b="1" dirty="0">
                <a:solidFill>
                  <a:srgbClr val="3366FF"/>
                </a:solidFill>
              </a:rPr>
              <a:t>workflow</a:t>
            </a:r>
          </a:p>
          <a:p>
            <a:r>
              <a:rPr lang="en-US" sz="2400" dirty="0"/>
              <a:t>A workflow contains</a:t>
            </a:r>
          </a:p>
          <a:p>
            <a:pPr lvl="1"/>
            <a:r>
              <a:rPr lang="en-US" sz="1800" dirty="0"/>
              <a:t>A set of </a:t>
            </a:r>
            <a:r>
              <a:rPr lang="en-US" sz="1800" b="1" dirty="0">
                <a:solidFill>
                  <a:srgbClr val="3366FF"/>
                </a:solidFill>
              </a:rPr>
              <a:t>activities</a:t>
            </a:r>
            <a:r>
              <a:rPr lang="en-US" sz="1800" dirty="0">
                <a:solidFill>
                  <a:srgbClr val="3366FF"/>
                </a:solidFill>
              </a:rPr>
              <a:t> </a:t>
            </a:r>
            <a:r>
              <a:rPr lang="en-US" sz="1800" dirty="0"/>
              <a:t>that carry out some objective</a:t>
            </a:r>
          </a:p>
          <a:p>
            <a:pPr lvl="1"/>
            <a:r>
              <a:rPr lang="en-US" sz="1800" dirty="0"/>
              <a:t>and</a:t>
            </a:r>
            <a:r>
              <a:rPr lang="en-US" sz="1800" b="1" dirty="0">
                <a:solidFill>
                  <a:srgbClr val="3366FF"/>
                </a:solidFill>
              </a:rPr>
              <a:t> logic</a:t>
            </a:r>
            <a:r>
              <a:rPr lang="en-US" sz="1800" dirty="0"/>
              <a:t> that coordinates these activities</a:t>
            </a:r>
          </a:p>
          <a:p>
            <a:r>
              <a:rPr lang="en-US" sz="2400" dirty="0"/>
              <a:t>Workflows activities </a:t>
            </a:r>
          </a:p>
          <a:p>
            <a:pPr lvl="1"/>
            <a:r>
              <a:rPr lang="en-US" sz="1800" dirty="0"/>
              <a:t>Can be run asynchronously across multiple computing devices </a:t>
            </a:r>
          </a:p>
          <a:p>
            <a:pPr lvl="1"/>
            <a:r>
              <a:rPr lang="en-US" sz="1800" dirty="0"/>
              <a:t>Can feature both sequential and parallel processing</a:t>
            </a:r>
          </a:p>
          <a:p>
            <a:pPr lvl="1"/>
            <a:r>
              <a:rPr lang="en-US" sz="1800" dirty="0"/>
              <a:t>The order in which activities are performed is determined by the workflow's coordination logic. </a:t>
            </a:r>
          </a:p>
        </p:txBody>
      </p:sp>
    </p:spTree>
    <p:extLst>
      <p:ext uri="{BB962C8B-B14F-4D97-AF65-F5344CB8AC3E}">
        <p14:creationId xmlns:p14="http://schemas.microsoft.com/office/powerpoint/2010/main" val="17243605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 (Continued)</a:t>
            </a:r>
          </a:p>
        </p:txBody>
      </p:sp>
      <p:sp>
        <p:nvSpPr>
          <p:cNvPr id="7" name="Content Placeholder 2"/>
          <p:cNvSpPr>
            <a:spLocks noGrp="1"/>
          </p:cNvSpPr>
          <p:nvPr>
            <p:ph idx="1"/>
          </p:nvPr>
        </p:nvSpPr>
        <p:spPr>
          <a:xfrm>
            <a:off x="304800" y="742950"/>
            <a:ext cx="8686800" cy="3962400"/>
          </a:xfrm>
        </p:spPr>
        <p:txBody>
          <a:bodyPr>
            <a:normAutofit/>
          </a:bodyPr>
          <a:lstStyle/>
          <a:p>
            <a:r>
              <a:rPr lang="en-US" dirty="0"/>
              <a:t>A </a:t>
            </a:r>
            <a:r>
              <a:rPr lang="en-US" b="1" dirty="0">
                <a:solidFill>
                  <a:srgbClr val="3366FF"/>
                </a:solidFill>
              </a:rPr>
              <a:t>workflow execution </a:t>
            </a:r>
            <a:r>
              <a:rPr lang="en-US" dirty="0"/>
              <a:t>is an running instance of a workflow</a:t>
            </a:r>
          </a:p>
          <a:p>
            <a:pPr lvl="1"/>
            <a:r>
              <a:rPr lang="en-US" dirty="0"/>
              <a:t>Can be started by any process or application</a:t>
            </a:r>
          </a:p>
          <a:p>
            <a:pPr lvl="1"/>
            <a:r>
              <a:rPr lang="en-US" dirty="0"/>
              <a:t>Even another workflow execution</a:t>
            </a:r>
          </a:p>
          <a:p>
            <a:pPr lvl="1"/>
            <a:r>
              <a:rPr lang="en-US" dirty="0"/>
              <a:t>Amazon SWF associates a unique system-generated identifier - a </a:t>
            </a:r>
            <a:r>
              <a:rPr lang="en-US" dirty="0" err="1"/>
              <a:t>runId</a:t>
            </a:r>
            <a:r>
              <a:rPr lang="en-US" dirty="0"/>
              <a:t> - with each workflow execution. </a:t>
            </a:r>
          </a:p>
          <a:p>
            <a:pPr lvl="1"/>
            <a:r>
              <a:rPr lang="en-US" dirty="0"/>
              <a:t>You can associate an identifier called a </a:t>
            </a:r>
            <a:r>
              <a:rPr lang="en-US" dirty="0" err="1"/>
              <a:t>workflowId</a:t>
            </a:r>
            <a:r>
              <a:rPr lang="en-US" dirty="0"/>
              <a:t> with your workflow executions, so you can integrate your existing business identifiers into your workflow. </a:t>
            </a:r>
          </a:p>
          <a:p>
            <a:pPr lvl="1"/>
            <a:r>
              <a:rPr lang="en-US" dirty="0"/>
              <a:t>Progress is recorded in the </a:t>
            </a:r>
            <a:r>
              <a:rPr lang="en-US" b="1" dirty="0">
                <a:solidFill>
                  <a:srgbClr val="3366FF"/>
                </a:solidFill>
              </a:rPr>
              <a:t>workflow history</a:t>
            </a:r>
          </a:p>
        </p:txBody>
      </p:sp>
    </p:spTree>
    <p:extLst>
      <p:ext uri="{BB962C8B-B14F-4D97-AF65-F5344CB8AC3E}">
        <p14:creationId xmlns:p14="http://schemas.microsoft.com/office/powerpoint/2010/main" val="3924201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 (Continued)</a:t>
            </a:r>
          </a:p>
        </p:txBody>
      </p:sp>
      <p:sp>
        <p:nvSpPr>
          <p:cNvPr id="7" name="Content Placeholder 2"/>
          <p:cNvSpPr>
            <a:spLocks noGrp="1"/>
          </p:cNvSpPr>
          <p:nvPr>
            <p:ph idx="1"/>
          </p:nvPr>
        </p:nvSpPr>
        <p:spPr>
          <a:xfrm>
            <a:off x="457200" y="742950"/>
            <a:ext cx="8305800" cy="3810000"/>
          </a:xfrm>
        </p:spPr>
        <p:txBody>
          <a:bodyPr>
            <a:normAutofit fontScale="92500" lnSpcReduction="10000"/>
          </a:bodyPr>
          <a:lstStyle/>
          <a:p>
            <a:r>
              <a:rPr lang="en-US" dirty="0">
                <a:solidFill>
                  <a:srgbClr val="000000"/>
                </a:solidFill>
              </a:rPr>
              <a:t>A </a:t>
            </a:r>
            <a:r>
              <a:rPr lang="en-US" b="1" dirty="0">
                <a:solidFill>
                  <a:srgbClr val="3366FF"/>
                </a:solidFill>
              </a:rPr>
              <a:t>workflow history </a:t>
            </a:r>
          </a:p>
          <a:p>
            <a:pPr lvl="1"/>
            <a:r>
              <a:rPr lang="en-US" dirty="0">
                <a:solidFill>
                  <a:srgbClr val="000000"/>
                </a:solidFill>
              </a:rPr>
              <a:t>A detail, complete and consistent record of every event that occurred since the workflow started</a:t>
            </a:r>
          </a:p>
          <a:p>
            <a:pPr lvl="1"/>
            <a:r>
              <a:rPr lang="en-US" dirty="0">
                <a:solidFill>
                  <a:srgbClr val="000000"/>
                </a:solidFill>
              </a:rPr>
              <a:t>Enables applications to be stateless (all information is stored in the workflow history)</a:t>
            </a:r>
          </a:p>
          <a:p>
            <a:pPr lvl="1"/>
            <a:r>
              <a:rPr lang="en-US" dirty="0">
                <a:solidFill>
                  <a:srgbClr val="000000"/>
                </a:solidFill>
              </a:rPr>
              <a:t>Provides a record of which activities were schedule, their status, and results</a:t>
            </a:r>
          </a:p>
          <a:p>
            <a:pPr lvl="1"/>
            <a:r>
              <a:rPr lang="en-US" dirty="0">
                <a:solidFill>
                  <a:srgbClr val="000000"/>
                </a:solidFill>
              </a:rPr>
              <a:t>Provides detail audit trail</a:t>
            </a:r>
            <a:endParaRPr lang="en-US" dirty="0"/>
          </a:p>
          <a:p>
            <a:r>
              <a:rPr lang="en-US" dirty="0"/>
              <a:t>An </a:t>
            </a:r>
            <a:r>
              <a:rPr lang="en-US" b="1" dirty="0">
                <a:solidFill>
                  <a:srgbClr val="3366FF"/>
                </a:solidFill>
              </a:rPr>
              <a:t>activity</a:t>
            </a:r>
            <a:r>
              <a:rPr lang="en-US" dirty="0">
                <a:solidFill>
                  <a:srgbClr val="3366FF"/>
                </a:solidFill>
              </a:rPr>
              <a:t> </a:t>
            </a:r>
            <a:r>
              <a:rPr lang="en-US" dirty="0"/>
              <a:t>is some logic that needs to be carried out</a:t>
            </a:r>
          </a:p>
          <a:p>
            <a:pPr lvl="1"/>
            <a:r>
              <a:rPr lang="en-US" dirty="0"/>
              <a:t>Can be executed multiple times</a:t>
            </a:r>
          </a:p>
          <a:p>
            <a:pPr lvl="1"/>
            <a:r>
              <a:rPr lang="en-US" dirty="0"/>
              <a:t>An</a:t>
            </a:r>
            <a:r>
              <a:rPr lang="en-US" b="1" i="1" dirty="0"/>
              <a:t> </a:t>
            </a:r>
            <a:r>
              <a:rPr lang="en-US" b="1" dirty="0">
                <a:solidFill>
                  <a:srgbClr val="3366FF"/>
                </a:solidFill>
              </a:rPr>
              <a:t>activity task </a:t>
            </a:r>
            <a:r>
              <a:rPr lang="en-US" dirty="0"/>
              <a:t>that represents one invocation of an activity</a:t>
            </a:r>
          </a:p>
        </p:txBody>
      </p:sp>
    </p:spTree>
    <p:extLst>
      <p:ext uri="{BB962C8B-B14F-4D97-AF65-F5344CB8AC3E}">
        <p14:creationId xmlns:p14="http://schemas.microsoft.com/office/powerpoint/2010/main" val="2138641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 (Continued)</a:t>
            </a:r>
          </a:p>
        </p:txBody>
      </p:sp>
      <p:sp>
        <p:nvSpPr>
          <p:cNvPr id="7" name="Content Placeholder 2"/>
          <p:cNvSpPr>
            <a:spLocks noGrp="1"/>
          </p:cNvSpPr>
          <p:nvPr>
            <p:ph idx="1"/>
          </p:nvPr>
        </p:nvSpPr>
        <p:spPr>
          <a:xfrm>
            <a:off x="457200" y="742950"/>
            <a:ext cx="8229600" cy="3886200"/>
          </a:xfrm>
        </p:spPr>
        <p:txBody>
          <a:bodyPr>
            <a:normAutofit/>
          </a:bodyPr>
          <a:lstStyle/>
          <a:p>
            <a:r>
              <a:rPr lang="en-US" dirty="0"/>
              <a:t>An </a:t>
            </a:r>
            <a:r>
              <a:rPr lang="en-US" b="1" dirty="0">
                <a:solidFill>
                  <a:srgbClr val="3366FF"/>
                </a:solidFill>
              </a:rPr>
              <a:t>activity worker</a:t>
            </a:r>
          </a:p>
          <a:p>
            <a:pPr lvl="1"/>
            <a:r>
              <a:rPr lang="en-US" dirty="0"/>
              <a:t>A process or thread that performs the </a:t>
            </a:r>
            <a:r>
              <a:rPr lang="en-US" i="1" dirty="0"/>
              <a:t>activity tasks </a:t>
            </a:r>
            <a:r>
              <a:rPr lang="en-US" dirty="0"/>
              <a:t>that are part of the workflow </a:t>
            </a:r>
          </a:p>
          <a:p>
            <a:pPr lvl="1"/>
            <a:r>
              <a:rPr lang="en-US" dirty="0"/>
              <a:t>Receives activity tasks, performs them, and provides results back</a:t>
            </a:r>
          </a:p>
          <a:p>
            <a:pPr lvl="1"/>
            <a:r>
              <a:rPr lang="en-US" dirty="0"/>
              <a:t>Each activity worker </a:t>
            </a:r>
            <a:r>
              <a:rPr lang="en-US" b="1" dirty="0"/>
              <a:t>polls</a:t>
            </a:r>
            <a:r>
              <a:rPr lang="en-US" dirty="0"/>
              <a:t> Amazon SWF for new tasks that are appropriate for that activity worker to perform </a:t>
            </a:r>
          </a:p>
          <a:p>
            <a:pPr lvl="1"/>
            <a:r>
              <a:rPr lang="en-US" dirty="0"/>
              <a:t>Certain tasks can be performed only by certain activity workers </a:t>
            </a:r>
          </a:p>
          <a:p>
            <a:endParaRPr lang="en-US" dirty="0"/>
          </a:p>
        </p:txBody>
      </p:sp>
    </p:spTree>
    <p:extLst>
      <p:ext uri="{BB962C8B-B14F-4D97-AF65-F5344CB8AC3E}">
        <p14:creationId xmlns:p14="http://schemas.microsoft.com/office/powerpoint/2010/main" val="5886075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 (Continued)</a:t>
            </a:r>
          </a:p>
        </p:txBody>
      </p:sp>
      <p:sp>
        <p:nvSpPr>
          <p:cNvPr id="7" name="Content Placeholder 2"/>
          <p:cNvSpPr>
            <a:spLocks noGrp="1"/>
          </p:cNvSpPr>
          <p:nvPr>
            <p:ph idx="1"/>
          </p:nvPr>
        </p:nvSpPr>
        <p:spPr>
          <a:xfrm>
            <a:off x="457200" y="742949"/>
            <a:ext cx="8229600" cy="3834519"/>
          </a:xfrm>
        </p:spPr>
        <p:txBody>
          <a:bodyPr>
            <a:normAutofit lnSpcReduction="10000"/>
          </a:bodyPr>
          <a:lstStyle/>
          <a:p>
            <a:r>
              <a:rPr lang="en-US" dirty="0"/>
              <a:t>A </a:t>
            </a:r>
            <a:r>
              <a:rPr lang="en-US" b="1" dirty="0">
                <a:solidFill>
                  <a:srgbClr val="3366FF"/>
                </a:solidFill>
              </a:rPr>
              <a:t>decider</a:t>
            </a:r>
          </a:p>
          <a:p>
            <a:pPr lvl="1"/>
            <a:r>
              <a:rPr lang="en-US" dirty="0"/>
              <a:t>Contains the coordination logic in a workflow based on received decision tasks and responding with decision tasks</a:t>
            </a:r>
          </a:p>
          <a:p>
            <a:pPr lvl="1"/>
            <a:r>
              <a:rPr lang="en-US" dirty="0"/>
              <a:t>A decision represents an action or set of actions which are the next steps in the workflow </a:t>
            </a:r>
          </a:p>
          <a:p>
            <a:pPr lvl="1"/>
            <a:r>
              <a:rPr lang="en-US" dirty="0"/>
              <a:t>Schedules activity tasks, provides input data to the activity workers, processes events that arrive while the workflow is in progress, and ultimately ends (or closes) the workflow when the objective has been completed. </a:t>
            </a:r>
          </a:p>
          <a:p>
            <a:pPr lvl="1"/>
            <a:r>
              <a:rPr lang="en-US" dirty="0"/>
              <a:t>A decider represents a single computer process or thread</a:t>
            </a:r>
          </a:p>
          <a:p>
            <a:pPr lvl="1"/>
            <a:r>
              <a:rPr lang="en-US" dirty="0"/>
              <a:t>Multiple deciders can process tasks for the same workflow type</a:t>
            </a:r>
          </a:p>
          <a:p>
            <a:pPr lvl="1"/>
            <a:endParaRPr lang="en-US" dirty="0"/>
          </a:p>
          <a:p>
            <a:endParaRPr lang="en-US" dirty="0"/>
          </a:p>
        </p:txBody>
      </p:sp>
    </p:spTree>
    <p:extLst>
      <p:ext uri="{BB962C8B-B14F-4D97-AF65-F5344CB8AC3E}">
        <p14:creationId xmlns:p14="http://schemas.microsoft.com/office/powerpoint/2010/main" val="3956510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the SDKs</a:t>
            </a:r>
          </a:p>
        </p:txBody>
      </p:sp>
      <p:sp>
        <p:nvSpPr>
          <p:cNvPr id="3" name="Content Placeholder 2"/>
          <p:cNvSpPr>
            <a:spLocks noGrp="1"/>
          </p:cNvSpPr>
          <p:nvPr>
            <p:ph idx="1"/>
          </p:nvPr>
        </p:nvSpPr>
        <p:spPr>
          <a:xfrm>
            <a:off x="-1216" y="1508755"/>
            <a:ext cx="3649937" cy="3553926"/>
          </a:xfrm>
        </p:spPr>
        <p:txBody>
          <a:bodyPr>
            <a:normAutofit/>
          </a:bodyPr>
          <a:lstStyle/>
          <a:p>
            <a:r>
              <a:rPr lang="en-US" sz="1800" dirty="0"/>
              <a:t>Handles all REST call details</a:t>
            </a:r>
          </a:p>
          <a:p>
            <a:r>
              <a:rPr lang="en-US" sz="1800" dirty="0"/>
              <a:t>Handles access key management (store in </a:t>
            </a:r>
            <a:r>
              <a:rPr lang="en-US" sz="1800" dirty="0" err="1"/>
              <a:t>config</a:t>
            </a:r>
            <a:r>
              <a:rPr lang="en-US" sz="1800" dirty="0"/>
              <a:t> files or EC2 Roles)</a:t>
            </a:r>
          </a:p>
          <a:p>
            <a:r>
              <a:rPr lang="en-US" sz="1800" dirty="0"/>
              <a:t>Exposes all services as an object oriented API</a:t>
            </a:r>
          </a:p>
        </p:txBody>
      </p:sp>
      <p:sp>
        <p:nvSpPr>
          <p:cNvPr id="5" name="TextBox 4"/>
          <p:cNvSpPr txBox="1"/>
          <p:nvPr/>
        </p:nvSpPr>
        <p:spPr>
          <a:xfrm>
            <a:off x="3630965" y="1125252"/>
            <a:ext cx="5395539" cy="2800767"/>
          </a:xfrm>
          <a:prstGeom prst="rect">
            <a:avLst/>
          </a:prstGeom>
          <a:solidFill>
            <a:schemeClr val="bg1">
              <a:lumMod val="95000"/>
            </a:schemeClr>
          </a:solidFill>
          <a:effectLst>
            <a:glow rad="101600">
              <a:schemeClr val="tx1">
                <a:lumMod val="50000"/>
                <a:alpha val="60000"/>
              </a:schemeClr>
            </a:glow>
          </a:effectLst>
        </p:spPr>
        <p:txBody>
          <a:bodyPr wrap="square" rtlCol="0">
            <a:spAutoFit/>
          </a:bodyPr>
          <a:lstStyle/>
          <a:p>
            <a:r>
              <a:rPr lang="en-US" sz="1100" dirty="0">
                <a:latin typeface="Courier New" panose="02070309020205020404" pitchFamily="49" charset="0"/>
                <a:cs typeface="Courier New" panose="02070309020205020404" pitchFamily="49" charset="0"/>
              </a:rPr>
              <a:t> // Print the number of Amazon S3 Buckets.</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IAmazonS3 s3Client = AWSClientFactory.CreateAmazonS3Client();</a:t>
            </a:r>
          </a:p>
          <a:p>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try</a:t>
            </a:r>
          </a:p>
          <a:p>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ListBucketsResponse</a:t>
            </a:r>
            <a:r>
              <a:rPr lang="en-US" sz="1100" dirty="0">
                <a:latin typeface="Courier New" panose="02070309020205020404" pitchFamily="49" charset="0"/>
                <a:cs typeface="Courier New" panose="02070309020205020404" pitchFamily="49" charset="0"/>
              </a:rPr>
              <a:t> response = s3Client.ListBuckets();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int</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numBuckets</a:t>
            </a:r>
            <a:r>
              <a:rPr lang="en-US" sz="1100" dirty="0">
                <a:latin typeface="Courier New" panose="02070309020205020404" pitchFamily="49" charset="0"/>
                <a:cs typeface="Courier New" panose="02070309020205020404" pitchFamily="49" charset="0"/>
              </a:rPr>
              <a:t> = 0;</a:t>
            </a:r>
          </a:p>
          <a:p>
            <a:r>
              <a:rPr lang="en-US" sz="1100" dirty="0">
                <a:latin typeface="Courier New" panose="02070309020205020404" pitchFamily="49" charset="0"/>
                <a:cs typeface="Courier New" panose="02070309020205020404" pitchFamily="49" charset="0"/>
              </a:rPr>
              <a:t>      if (</a:t>
            </a:r>
            <a:r>
              <a:rPr lang="en-US" sz="1100" dirty="0" err="1">
                <a:latin typeface="Courier New" panose="02070309020205020404" pitchFamily="49" charset="0"/>
                <a:cs typeface="Courier New" panose="02070309020205020404" pitchFamily="49" charset="0"/>
              </a:rPr>
              <a:t>response.Buckets</a:t>
            </a:r>
            <a:r>
              <a:rPr lang="en-US" sz="1100" dirty="0">
                <a:latin typeface="Courier New" panose="02070309020205020404" pitchFamily="49" charset="0"/>
                <a:cs typeface="Courier New" panose="02070309020205020404" pitchFamily="49" charset="0"/>
              </a:rPr>
              <a:t> != null &amp;&amp;  </a:t>
            </a:r>
            <a:r>
              <a:rPr lang="en-US" sz="1100" dirty="0" err="1">
                <a:latin typeface="Courier New" panose="02070309020205020404" pitchFamily="49" charset="0"/>
                <a:cs typeface="Courier New" panose="02070309020205020404" pitchFamily="49" charset="0"/>
              </a:rPr>
              <a:t>response.Buckets.Count</a:t>
            </a:r>
            <a:r>
              <a:rPr lang="en-US" sz="1100" dirty="0">
                <a:latin typeface="Courier New" panose="02070309020205020404" pitchFamily="49" charset="0"/>
                <a:cs typeface="Courier New" panose="02070309020205020404" pitchFamily="49" charset="0"/>
              </a:rPr>
              <a:t> &gt; 0)</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numBuckets</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response.Buckets.Count</a:t>
            </a:r>
            <a:r>
              <a:rPr lang="en-US" sz="1100" dirty="0">
                <a:latin typeface="Courier New" panose="02070309020205020404" pitchFamily="49" charset="0"/>
                <a:cs typeface="Courier New" panose="02070309020205020404" pitchFamily="49" charset="0"/>
              </a:rPr>
              <a:t>;</a:t>
            </a:r>
          </a:p>
          <a:p>
            <a:r>
              <a:rPr lang="en-US" sz="1100" dirty="0">
                <a:latin typeface="Courier New" panose="02070309020205020404" pitchFamily="49" charset="0"/>
                <a:cs typeface="Courier New" panose="02070309020205020404" pitchFamily="49" charset="0"/>
              </a:rPr>
              <a:t>       }</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sr.WriteLine</a:t>
            </a:r>
            <a:r>
              <a:rPr lang="en-US" sz="1100" dirty="0">
                <a:latin typeface="Courier New" panose="02070309020205020404" pitchFamily="49" charset="0"/>
                <a:cs typeface="Courier New" panose="02070309020205020404" pitchFamily="49" charset="0"/>
              </a:rPr>
              <a:t>("You have " + </a:t>
            </a:r>
            <a:r>
              <a:rPr lang="en-US" sz="1100" dirty="0" err="1">
                <a:latin typeface="Courier New" panose="02070309020205020404" pitchFamily="49" charset="0"/>
                <a:cs typeface="Courier New" panose="02070309020205020404" pitchFamily="49" charset="0"/>
              </a:rPr>
              <a:t>numBuckets</a:t>
            </a:r>
            <a:r>
              <a:rPr lang="en-US" sz="1100" dirty="0">
                <a:latin typeface="Courier New" panose="02070309020205020404" pitchFamily="49" charset="0"/>
                <a:cs typeface="Courier New" panose="02070309020205020404" pitchFamily="49" charset="0"/>
              </a:rPr>
              <a:t> + " Amazon S3 bucket(s).");</a:t>
            </a:r>
          </a:p>
          <a:p>
            <a:r>
              <a:rPr lang="en-US" sz="1100" dirty="0">
                <a:latin typeface="Courier New" panose="02070309020205020404" pitchFamily="49" charset="0"/>
                <a:cs typeface="Courier New" panose="02070309020205020404" pitchFamily="49" charset="0"/>
              </a:rPr>
              <a:t>}</a:t>
            </a:r>
          </a:p>
        </p:txBody>
      </p:sp>
      <p:cxnSp>
        <p:nvCxnSpPr>
          <p:cNvPr id="6" name="Straight Arrow Connector 5"/>
          <p:cNvCxnSpPr/>
          <p:nvPr/>
        </p:nvCxnSpPr>
        <p:spPr>
          <a:xfrm flipV="1">
            <a:off x="3426781" y="1589103"/>
            <a:ext cx="275207" cy="887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44117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Simple Workflow Concepts (Continued)</a:t>
            </a:r>
          </a:p>
        </p:txBody>
      </p:sp>
      <p:sp>
        <p:nvSpPr>
          <p:cNvPr id="7" name="Content Placeholder 2"/>
          <p:cNvSpPr>
            <a:spLocks noGrp="1"/>
          </p:cNvSpPr>
          <p:nvPr>
            <p:ph idx="1"/>
          </p:nvPr>
        </p:nvSpPr>
        <p:spPr>
          <a:xfrm>
            <a:off x="457200" y="742950"/>
            <a:ext cx="8229600" cy="3886200"/>
          </a:xfrm>
        </p:spPr>
        <p:txBody>
          <a:bodyPr>
            <a:normAutofit/>
          </a:bodyPr>
          <a:lstStyle/>
          <a:p>
            <a:r>
              <a:rPr lang="en-US" dirty="0"/>
              <a:t>Deciders and activity workers communicate with Amazon SWF using </a:t>
            </a:r>
            <a:r>
              <a:rPr lang="en-US" i="1" dirty="0"/>
              <a:t>long polling</a:t>
            </a:r>
            <a:r>
              <a:rPr lang="en-US" dirty="0"/>
              <a:t>. </a:t>
            </a:r>
          </a:p>
          <a:p>
            <a:pPr lvl="1"/>
            <a:r>
              <a:rPr lang="en-US" dirty="0"/>
              <a:t>The decider or activity worker periodically initiates communication with Amazon SWF, notifying Amazon SWF of its availability to accept a task, and then specifies a task list to get tasks from</a:t>
            </a:r>
          </a:p>
          <a:p>
            <a:pPr lvl="1"/>
            <a:r>
              <a:rPr lang="en-US" dirty="0"/>
              <a:t>Amazon SWF holds the TCP connection open for up to 60 seconds so that, if a task becomes available during that time, it can be returned in the same connection. </a:t>
            </a:r>
          </a:p>
          <a:p>
            <a:pPr lvl="1"/>
            <a:endParaRPr lang="en-US" dirty="0"/>
          </a:p>
          <a:p>
            <a:endParaRPr lang="en-US" dirty="0"/>
          </a:p>
        </p:txBody>
      </p:sp>
    </p:spTree>
    <p:extLst>
      <p:ext uri="{BB962C8B-B14F-4D97-AF65-F5344CB8AC3E}">
        <p14:creationId xmlns:p14="http://schemas.microsoft.com/office/powerpoint/2010/main" val="3563987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Steps to Develop and Build a Workflow</a:t>
            </a:r>
          </a:p>
        </p:txBody>
      </p:sp>
      <p:pic>
        <p:nvPicPr>
          <p:cNvPr id="3" name="Picture 2"/>
          <p:cNvPicPr>
            <a:picLocks noChangeAspect="1"/>
          </p:cNvPicPr>
          <p:nvPr/>
        </p:nvPicPr>
        <p:blipFill>
          <a:blip r:embed="rId3"/>
          <a:stretch>
            <a:fillRect/>
          </a:stretch>
        </p:blipFill>
        <p:spPr>
          <a:xfrm>
            <a:off x="152400" y="819150"/>
            <a:ext cx="8771388" cy="3587542"/>
          </a:xfrm>
          <a:prstGeom prst="rect">
            <a:avLst/>
          </a:prstGeom>
        </p:spPr>
      </p:pic>
    </p:spTree>
    <p:extLst>
      <p:ext uri="{BB962C8B-B14F-4D97-AF65-F5344CB8AC3E}">
        <p14:creationId xmlns:p14="http://schemas.microsoft.com/office/powerpoint/2010/main" val="403543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Workflow Registration and Execution</a:t>
            </a:r>
          </a:p>
        </p:txBody>
      </p:sp>
      <p:sp>
        <p:nvSpPr>
          <p:cNvPr id="7" name="Content Placeholder 2"/>
          <p:cNvSpPr>
            <a:spLocks noGrp="1"/>
          </p:cNvSpPr>
          <p:nvPr>
            <p:ph idx="1"/>
          </p:nvPr>
        </p:nvSpPr>
        <p:spPr>
          <a:xfrm>
            <a:off x="457200" y="742950"/>
            <a:ext cx="8229600" cy="3886200"/>
          </a:xfrm>
        </p:spPr>
        <p:txBody>
          <a:bodyPr>
            <a:normAutofit/>
          </a:bodyPr>
          <a:lstStyle/>
          <a:p>
            <a:r>
              <a:rPr lang="en-US" dirty="0"/>
              <a:t>Workflows and activity types must get registered with Amazon SWF</a:t>
            </a:r>
          </a:p>
          <a:p>
            <a:pPr lvl="1"/>
            <a:r>
              <a:rPr lang="en-US" dirty="0"/>
              <a:t>For each type you would specify:</a:t>
            </a:r>
          </a:p>
          <a:p>
            <a:pPr lvl="2"/>
            <a:r>
              <a:rPr lang="en-US" dirty="0"/>
              <a:t>a name</a:t>
            </a:r>
          </a:p>
          <a:p>
            <a:pPr lvl="2"/>
            <a:r>
              <a:rPr lang="en-US" dirty="0"/>
              <a:t>a version </a:t>
            </a:r>
          </a:p>
          <a:p>
            <a:pPr lvl="2"/>
            <a:r>
              <a:rPr lang="en-US" dirty="0"/>
              <a:t>and additional default configurations specific to each type</a:t>
            </a:r>
          </a:p>
        </p:txBody>
      </p:sp>
    </p:spTree>
    <p:extLst>
      <p:ext uri="{BB962C8B-B14F-4D97-AF65-F5344CB8AC3E}">
        <p14:creationId xmlns:p14="http://schemas.microsoft.com/office/powerpoint/2010/main" val="16593411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Workflow Actors, Tasks, Task Lists</a:t>
            </a:r>
          </a:p>
        </p:txBody>
      </p:sp>
      <p:sp>
        <p:nvSpPr>
          <p:cNvPr id="7" name="Content Placeholder 2"/>
          <p:cNvSpPr>
            <a:spLocks noGrp="1"/>
          </p:cNvSpPr>
          <p:nvPr>
            <p:ph idx="1"/>
          </p:nvPr>
        </p:nvSpPr>
        <p:spPr>
          <a:xfrm>
            <a:off x="457200" y="742950"/>
            <a:ext cx="8229600" cy="3886200"/>
          </a:xfrm>
        </p:spPr>
        <p:txBody>
          <a:bodyPr>
            <a:normAutofit/>
          </a:bodyPr>
          <a:lstStyle/>
          <a:p>
            <a:r>
              <a:rPr lang="en-US" dirty="0"/>
              <a:t>Actors can be workflow starters, deciders, or activity workers</a:t>
            </a:r>
          </a:p>
          <a:p>
            <a:r>
              <a:rPr lang="en-US" dirty="0"/>
              <a:t>A workflow starter is any application that can initiate workflow executions. </a:t>
            </a:r>
          </a:p>
          <a:p>
            <a:r>
              <a:rPr lang="en-US" dirty="0"/>
              <a:t>Deciders control the flow of activity tasks in a workflow execution </a:t>
            </a:r>
          </a:p>
          <a:p>
            <a:endParaRPr lang="en-US" dirty="0"/>
          </a:p>
        </p:txBody>
      </p:sp>
    </p:spTree>
    <p:extLst>
      <p:ext uri="{BB962C8B-B14F-4D97-AF65-F5344CB8AC3E}">
        <p14:creationId xmlns:p14="http://schemas.microsoft.com/office/powerpoint/2010/main" val="2858692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SWF Tasks</a:t>
            </a:r>
          </a:p>
        </p:txBody>
      </p:sp>
      <p:sp>
        <p:nvSpPr>
          <p:cNvPr id="7" name="Content Placeholder 2"/>
          <p:cNvSpPr>
            <a:spLocks noGrp="1"/>
          </p:cNvSpPr>
          <p:nvPr>
            <p:ph idx="1"/>
          </p:nvPr>
        </p:nvSpPr>
        <p:spPr>
          <a:xfrm>
            <a:off x="457200" y="666750"/>
            <a:ext cx="8229600" cy="3871343"/>
          </a:xfrm>
        </p:spPr>
        <p:txBody>
          <a:bodyPr>
            <a:normAutofit lnSpcReduction="10000"/>
          </a:bodyPr>
          <a:lstStyle/>
          <a:p>
            <a:r>
              <a:rPr lang="en-US" dirty="0"/>
              <a:t>Amazon SWF interacts with activity workers and deciders by providing them with tasks (i.e. work assignments) </a:t>
            </a:r>
          </a:p>
          <a:p>
            <a:pPr lvl="1"/>
            <a:r>
              <a:rPr lang="en-US" b="1" dirty="0">
                <a:solidFill>
                  <a:srgbClr val="3366FF"/>
                </a:solidFill>
              </a:rPr>
              <a:t>Activity task</a:t>
            </a:r>
            <a:r>
              <a:rPr lang="en-US" dirty="0"/>
              <a:t> - An </a:t>
            </a:r>
            <a:r>
              <a:rPr lang="en-US" i="1" dirty="0"/>
              <a:t>Activity </a:t>
            </a:r>
            <a:r>
              <a:rPr lang="en-US" dirty="0"/>
              <a:t>task tells an activity worker to perform its function, such as to check inventory or charge a credit card</a:t>
            </a:r>
          </a:p>
          <a:p>
            <a:pPr lvl="2"/>
            <a:r>
              <a:rPr lang="en-US" dirty="0"/>
              <a:t>Contains all of the information needed by the worker</a:t>
            </a:r>
          </a:p>
          <a:p>
            <a:pPr lvl="2"/>
            <a:r>
              <a:rPr lang="en-US" dirty="0"/>
              <a:t>Could be implemented as a </a:t>
            </a:r>
            <a:r>
              <a:rPr lang="en-US" b="1" dirty="0"/>
              <a:t>Lambda</a:t>
            </a:r>
            <a:r>
              <a:rPr lang="en-US" dirty="0"/>
              <a:t> function</a:t>
            </a:r>
          </a:p>
          <a:p>
            <a:pPr lvl="1"/>
            <a:r>
              <a:rPr lang="en-US" b="1" dirty="0">
                <a:solidFill>
                  <a:srgbClr val="3366FF"/>
                </a:solidFill>
              </a:rPr>
              <a:t>Decision task </a:t>
            </a:r>
            <a:r>
              <a:rPr lang="en-US" b="1" dirty="0"/>
              <a:t>- </a:t>
            </a:r>
            <a:r>
              <a:rPr lang="en-US" dirty="0"/>
              <a:t>A </a:t>
            </a:r>
            <a:r>
              <a:rPr lang="en-US" i="1" dirty="0"/>
              <a:t>Decision </a:t>
            </a:r>
            <a:r>
              <a:rPr lang="en-US" dirty="0"/>
              <a:t>task tells a decider that the state of the workflow execution has changed </a:t>
            </a:r>
          </a:p>
          <a:p>
            <a:pPr lvl="2"/>
            <a:r>
              <a:rPr lang="en-US" dirty="0"/>
              <a:t>Can determine the next activity</a:t>
            </a:r>
          </a:p>
          <a:p>
            <a:pPr lvl="2"/>
            <a:r>
              <a:rPr lang="en-US" dirty="0"/>
              <a:t>Contains the current workflow history. </a:t>
            </a:r>
          </a:p>
          <a:p>
            <a:endParaRPr lang="en-US" dirty="0"/>
          </a:p>
        </p:txBody>
      </p:sp>
    </p:spTree>
    <p:extLst>
      <p:ext uri="{BB962C8B-B14F-4D97-AF65-F5344CB8AC3E}">
        <p14:creationId xmlns:p14="http://schemas.microsoft.com/office/powerpoint/2010/main" val="1870749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SWF Tasks (Continue)</a:t>
            </a:r>
            <a:endParaRPr lang="en-US" dirty="0"/>
          </a:p>
        </p:txBody>
      </p:sp>
      <p:sp>
        <p:nvSpPr>
          <p:cNvPr id="3" name="Content Placeholder 2"/>
          <p:cNvSpPr>
            <a:spLocks noGrp="1"/>
          </p:cNvSpPr>
          <p:nvPr>
            <p:ph idx="1"/>
          </p:nvPr>
        </p:nvSpPr>
        <p:spPr>
          <a:xfrm>
            <a:off x="457200" y="819150"/>
            <a:ext cx="8229600" cy="3775473"/>
          </a:xfrm>
        </p:spPr>
        <p:txBody>
          <a:bodyPr>
            <a:normAutofit fontScale="92500"/>
          </a:bodyPr>
          <a:lstStyle/>
          <a:p>
            <a:r>
              <a:rPr lang="en-US" dirty="0"/>
              <a:t>Amazon SWF assigns each decision task to exactly one decider and allows only one decision task at a time to be active in a workflow execution</a:t>
            </a:r>
          </a:p>
          <a:p>
            <a:r>
              <a:rPr lang="en-US" dirty="0"/>
              <a:t>When the activity task completes</a:t>
            </a:r>
          </a:p>
          <a:p>
            <a:pPr lvl="1"/>
            <a:r>
              <a:rPr lang="en-US" dirty="0"/>
              <a:t>Activity worker reports to Amazon SWF that the task was completed</a:t>
            </a:r>
          </a:p>
          <a:p>
            <a:pPr lvl="1"/>
            <a:r>
              <a:rPr lang="en-US" dirty="0"/>
              <a:t>Includes any relevant results that were generated</a:t>
            </a:r>
          </a:p>
          <a:p>
            <a:pPr lvl="1"/>
            <a:r>
              <a:rPr lang="en-US" dirty="0"/>
              <a:t>Amazon SWF </a:t>
            </a:r>
          </a:p>
          <a:p>
            <a:pPr lvl="2"/>
            <a:r>
              <a:rPr lang="en-US" dirty="0"/>
              <a:t>Updates the workflow execution history with an event that indicates the task completed </a:t>
            </a:r>
          </a:p>
          <a:p>
            <a:pPr lvl="2"/>
            <a:r>
              <a:rPr lang="en-US" dirty="0"/>
              <a:t>Schedules a decision task to transmit the updated history to the decider</a:t>
            </a:r>
          </a:p>
          <a:p>
            <a:endParaRPr lang="en-US" dirty="0"/>
          </a:p>
          <a:p>
            <a:endParaRPr lang="en-US" dirty="0"/>
          </a:p>
        </p:txBody>
      </p:sp>
    </p:spTree>
    <p:extLst>
      <p:ext uri="{BB962C8B-B14F-4D97-AF65-F5344CB8AC3E}">
        <p14:creationId xmlns:p14="http://schemas.microsoft.com/office/powerpoint/2010/main" val="1749440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Task List</a:t>
            </a:r>
          </a:p>
        </p:txBody>
      </p:sp>
      <p:sp>
        <p:nvSpPr>
          <p:cNvPr id="3" name="Content Placeholder 2"/>
          <p:cNvSpPr>
            <a:spLocks noGrp="1"/>
          </p:cNvSpPr>
          <p:nvPr>
            <p:ph idx="1"/>
          </p:nvPr>
        </p:nvSpPr>
        <p:spPr>
          <a:xfrm>
            <a:off x="457200" y="819150"/>
            <a:ext cx="8229600" cy="3775473"/>
          </a:xfrm>
        </p:spPr>
        <p:txBody>
          <a:bodyPr/>
          <a:lstStyle/>
          <a:p>
            <a:r>
              <a:rPr lang="en-US" dirty="0"/>
              <a:t>There are separate lists for activity tasks and decision tasks.</a:t>
            </a:r>
          </a:p>
          <a:p>
            <a:pPr lvl="1"/>
            <a:r>
              <a:rPr lang="en-US" dirty="0"/>
              <a:t>Decision Task Lists</a:t>
            </a:r>
          </a:p>
          <a:p>
            <a:pPr lvl="1"/>
            <a:r>
              <a:rPr lang="en-US" dirty="0"/>
              <a:t>Activity Task Lists</a:t>
            </a:r>
          </a:p>
          <a:p>
            <a:r>
              <a:rPr lang="en-US" dirty="0"/>
              <a:t> A task is always scheduled on only one task list; tasks are not shared across lists </a:t>
            </a:r>
          </a:p>
          <a:p>
            <a:endParaRPr lang="en-US" dirty="0"/>
          </a:p>
        </p:txBody>
      </p:sp>
    </p:spTree>
    <p:extLst>
      <p:ext uri="{BB962C8B-B14F-4D97-AF65-F5344CB8AC3E}">
        <p14:creationId xmlns:p14="http://schemas.microsoft.com/office/powerpoint/2010/main" val="37377579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Workflow Execution Closure</a:t>
            </a:r>
            <a:endParaRPr lang="en-US" dirty="0"/>
          </a:p>
        </p:txBody>
      </p:sp>
      <p:sp>
        <p:nvSpPr>
          <p:cNvPr id="3" name="Content Placeholder 2"/>
          <p:cNvSpPr>
            <a:spLocks noGrp="1"/>
          </p:cNvSpPr>
          <p:nvPr>
            <p:ph idx="1"/>
          </p:nvPr>
        </p:nvSpPr>
        <p:spPr>
          <a:xfrm>
            <a:off x="457200" y="742950"/>
            <a:ext cx="8229600" cy="4114799"/>
          </a:xfrm>
        </p:spPr>
        <p:txBody>
          <a:bodyPr>
            <a:normAutofit fontScale="92500" lnSpcReduction="10000"/>
          </a:bodyPr>
          <a:lstStyle/>
          <a:p>
            <a:r>
              <a:rPr lang="en-US" dirty="0"/>
              <a:t>An open workflow execution could be closed as</a:t>
            </a:r>
          </a:p>
          <a:p>
            <a:pPr lvl="1"/>
            <a:r>
              <a:rPr lang="en-US" dirty="0"/>
              <a:t>Completed</a:t>
            </a:r>
          </a:p>
          <a:p>
            <a:pPr lvl="1"/>
            <a:r>
              <a:rPr lang="en-US" dirty="0"/>
              <a:t>Canceled</a:t>
            </a:r>
          </a:p>
          <a:p>
            <a:pPr lvl="1"/>
            <a:r>
              <a:rPr lang="en-US" dirty="0"/>
              <a:t>Failed</a:t>
            </a:r>
          </a:p>
          <a:p>
            <a:pPr lvl="1"/>
            <a:r>
              <a:rPr lang="en-US" dirty="0"/>
              <a:t>Timed out</a:t>
            </a:r>
          </a:p>
          <a:p>
            <a:r>
              <a:rPr lang="en-US" dirty="0"/>
              <a:t>Could be closed by the decider, by the person administering the workflow via the console, or by Amazon SWF</a:t>
            </a:r>
          </a:p>
          <a:p>
            <a:r>
              <a:rPr lang="en-US" dirty="0"/>
              <a:t>For long-running workflow executions</a:t>
            </a:r>
          </a:p>
          <a:p>
            <a:pPr lvl="1"/>
            <a:r>
              <a:rPr lang="en-US" dirty="0"/>
              <a:t>Workflow history may grow too large</a:t>
            </a:r>
          </a:p>
          <a:p>
            <a:pPr lvl="1"/>
            <a:r>
              <a:rPr lang="en-US" dirty="0"/>
              <a:t>Close the execution and logically continue it as a new execution </a:t>
            </a:r>
          </a:p>
        </p:txBody>
      </p:sp>
    </p:spTree>
    <p:extLst>
      <p:ext uri="{BB962C8B-B14F-4D97-AF65-F5344CB8AC3E}">
        <p14:creationId xmlns:p14="http://schemas.microsoft.com/office/powerpoint/2010/main" val="40693161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Endpoints and Domains</a:t>
            </a:r>
          </a:p>
        </p:txBody>
      </p:sp>
      <p:sp>
        <p:nvSpPr>
          <p:cNvPr id="3" name="Content Placeholder 2"/>
          <p:cNvSpPr>
            <a:spLocks noGrp="1"/>
          </p:cNvSpPr>
          <p:nvPr>
            <p:ph idx="1"/>
          </p:nvPr>
        </p:nvSpPr>
        <p:spPr>
          <a:xfrm>
            <a:off x="457200" y="819150"/>
            <a:ext cx="8229600" cy="3962399"/>
          </a:xfrm>
        </p:spPr>
        <p:txBody>
          <a:bodyPr>
            <a:normAutofit fontScale="92500" lnSpcReduction="10000"/>
          </a:bodyPr>
          <a:lstStyle/>
          <a:p>
            <a:r>
              <a:rPr lang="en-US" dirty="0"/>
              <a:t>Each workflow runs in an AWS resource called a </a:t>
            </a:r>
            <a:r>
              <a:rPr lang="en-US" b="1" dirty="0">
                <a:solidFill>
                  <a:srgbClr val="3366FF"/>
                </a:solidFill>
              </a:rPr>
              <a:t>domain</a:t>
            </a:r>
          </a:p>
          <a:p>
            <a:pPr lvl="1"/>
            <a:r>
              <a:rPr lang="en-US" dirty="0"/>
              <a:t>Controls the workflow's scope. </a:t>
            </a:r>
          </a:p>
          <a:p>
            <a:pPr lvl="1"/>
            <a:r>
              <a:rPr lang="en-US" dirty="0"/>
              <a:t>An AWS account can have multiple domains, each of which can contain multiple workflows</a:t>
            </a:r>
          </a:p>
          <a:p>
            <a:pPr lvl="1"/>
            <a:r>
              <a:rPr lang="en-US" dirty="0"/>
              <a:t>Workflows in different domains cannot interact. </a:t>
            </a:r>
          </a:p>
          <a:p>
            <a:r>
              <a:rPr lang="en-US" dirty="0"/>
              <a:t>All the components of a workflow, such as the workflow type and activity types, must be specified to be in a domain</a:t>
            </a:r>
          </a:p>
          <a:p>
            <a:r>
              <a:rPr lang="en-US" dirty="0"/>
              <a:t>When you register a domain</a:t>
            </a:r>
          </a:p>
          <a:p>
            <a:pPr lvl="1"/>
            <a:r>
              <a:rPr lang="en-US" dirty="0"/>
              <a:t>You specify a </a:t>
            </a:r>
            <a:r>
              <a:rPr lang="en-US" i="1" dirty="0"/>
              <a:t>workflow history retention period</a:t>
            </a:r>
            <a:endParaRPr lang="en-US" dirty="0"/>
          </a:p>
        </p:txBody>
      </p:sp>
    </p:spTree>
    <p:extLst>
      <p:ext uri="{BB962C8B-B14F-4D97-AF65-F5344CB8AC3E}">
        <p14:creationId xmlns:p14="http://schemas.microsoft.com/office/powerpoint/2010/main" val="16782801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Advanced Concepts</a:t>
            </a:r>
          </a:p>
        </p:txBody>
      </p:sp>
      <p:sp>
        <p:nvSpPr>
          <p:cNvPr id="3" name="Content Placeholder 2"/>
          <p:cNvSpPr>
            <a:spLocks noGrp="1"/>
          </p:cNvSpPr>
          <p:nvPr>
            <p:ph idx="1"/>
          </p:nvPr>
        </p:nvSpPr>
        <p:spPr>
          <a:xfrm>
            <a:off x="457200" y="819150"/>
            <a:ext cx="8229600" cy="3775473"/>
          </a:xfrm>
        </p:spPr>
        <p:txBody>
          <a:bodyPr>
            <a:normAutofit fontScale="92500" lnSpcReduction="10000"/>
          </a:bodyPr>
          <a:lstStyle/>
          <a:p>
            <a:r>
              <a:rPr lang="en-US" dirty="0"/>
              <a:t>Versioning</a:t>
            </a:r>
          </a:p>
          <a:p>
            <a:pPr lvl="1"/>
            <a:r>
              <a:rPr lang="en-US" dirty="0"/>
              <a:t>Enables execution of multiple implementations of workflows and activities concurrently </a:t>
            </a:r>
          </a:p>
          <a:p>
            <a:r>
              <a:rPr lang="en-US" dirty="0"/>
              <a:t>Signals</a:t>
            </a:r>
          </a:p>
          <a:p>
            <a:pPr lvl="1"/>
            <a:r>
              <a:rPr lang="en-US" dirty="0"/>
              <a:t>Inject information into a running workflow execution </a:t>
            </a:r>
          </a:p>
          <a:p>
            <a:r>
              <a:rPr lang="en-US" dirty="0"/>
              <a:t>Child Workflows</a:t>
            </a:r>
          </a:p>
          <a:p>
            <a:pPr lvl="1"/>
            <a:r>
              <a:rPr lang="en-US" dirty="0"/>
              <a:t>Complicated workflows can be broken into smaller, more manageable workflows </a:t>
            </a:r>
          </a:p>
          <a:p>
            <a:pPr lvl="1"/>
            <a:r>
              <a:rPr lang="en-US" dirty="0"/>
              <a:t>A child workflow is a workflow execution that is initiated by another (parent) workflow execution </a:t>
            </a:r>
          </a:p>
          <a:p>
            <a:pPr lvl="1"/>
            <a:r>
              <a:rPr lang="en-US" dirty="0"/>
              <a:t>Specify Child Policy Termination if parent fails </a:t>
            </a:r>
          </a:p>
          <a:p>
            <a:endParaRPr lang="en-US" dirty="0"/>
          </a:p>
          <a:p>
            <a:pPr lvl="1"/>
            <a:endParaRPr lang="en-US" dirty="0"/>
          </a:p>
          <a:p>
            <a:endParaRPr lang="en-US" dirty="0"/>
          </a:p>
        </p:txBody>
      </p:sp>
    </p:spTree>
    <p:extLst>
      <p:ext uri="{BB962C8B-B14F-4D97-AF65-F5344CB8AC3E}">
        <p14:creationId xmlns:p14="http://schemas.microsoft.com/office/powerpoint/2010/main" val="55072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SDKs Exist?</a:t>
            </a:r>
            <a:endParaRPr lang="en-US" b="1" dirty="0"/>
          </a:p>
        </p:txBody>
      </p:sp>
      <p:sp>
        <p:nvSpPr>
          <p:cNvPr id="3" name="Content Placeholder 2"/>
          <p:cNvSpPr>
            <a:spLocks noGrp="1"/>
          </p:cNvSpPr>
          <p:nvPr>
            <p:ph idx="1"/>
          </p:nvPr>
        </p:nvSpPr>
        <p:spPr/>
        <p:txBody>
          <a:bodyPr>
            <a:normAutofit/>
          </a:bodyPr>
          <a:lstStyle/>
          <a:p>
            <a:pPr marL="0" indent="0">
              <a:buNone/>
            </a:pPr>
            <a:endParaRPr lang="en-US" sz="2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85" y="937004"/>
            <a:ext cx="1524800" cy="1524800"/>
          </a:xfrm>
          <a:prstGeom prst="rect">
            <a:avLst/>
          </a:prstGeom>
        </p:spPr>
      </p:pic>
      <p:pic>
        <p:nvPicPr>
          <p:cNvPr id="11" name="Picture 10"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789" y="2867738"/>
            <a:ext cx="1029197" cy="1208188"/>
          </a:xfrm>
          <a:prstGeom prst="rect">
            <a:avLst/>
          </a:prstGeom>
        </p:spPr>
      </p:pic>
      <p:pic>
        <p:nvPicPr>
          <p:cNvPr id="12" name="Picture 11"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2374" y="1113307"/>
            <a:ext cx="1183078" cy="1357506"/>
          </a:xfrm>
          <a:prstGeom prst="rect">
            <a:avLst/>
          </a:prstGeom>
        </p:spPr>
      </p:pic>
      <p:pic>
        <p:nvPicPr>
          <p:cNvPr id="13" name="Picture 12"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5314" y="3191296"/>
            <a:ext cx="2517663" cy="845727"/>
          </a:xfrm>
          <a:prstGeom prst="rect">
            <a:avLst/>
          </a:prstGeom>
        </p:spPr>
      </p:pic>
      <p:pic>
        <p:nvPicPr>
          <p:cNvPr id="14" name="Picture 13" descr="imgr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1408" y="897222"/>
            <a:ext cx="1751617" cy="1651431"/>
          </a:xfrm>
          <a:prstGeom prst="rect">
            <a:avLst/>
          </a:prstGeom>
        </p:spPr>
      </p:pic>
      <p:pic>
        <p:nvPicPr>
          <p:cNvPr id="15" name="Picture 14" descr="imag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022" y="3330939"/>
            <a:ext cx="2030125" cy="1218075"/>
          </a:xfrm>
          <a:prstGeom prst="rect">
            <a:avLst/>
          </a:prstGeom>
        </p:spPr>
      </p:pic>
      <p:pic>
        <p:nvPicPr>
          <p:cNvPr id="16" name="Picture 15" descr="imgre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4660" y="1283719"/>
            <a:ext cx="1632804" cy="816402"/>
          </a:xfrm>
          <a:prstGeom prst="rect">
            <a:avLst/>
          </a:prstGeom>
        </p:spPr>
      </p:pic>
      <p:pic>
        <p:nvPicPr>
          <p:cNvPr id="17" name="Picture 16" descr="imgre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77715" y="3009143"/>
            <a:ext cx="966229" cy="789087"/>
          </a:xfrm>
          <a:prstGeom prst="rect">
            <a:avLst/>
          </a:prstGeom>
        </p:spPr>
      </p:pic>
      <p:pic>
        <p:nvPicPr>
          <p:cNvPr id="18" name="Picture 17" descr="imgres.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83503" y="250382"/>
            <a:ext cx="1538072" cy="1010574"/>
          </a:xfrm>
          <a:prstGeom prst="rect">
            <a:avLst/>
          </a:prstGeom>
        </p:spPr>
      </p:pic>
      <p:pic>
        <p:nvPicPr>
          <p:cNvPr id="4" name="Picture 3" descr="url.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8764" y="128612"/>
            <a:ext cx="1205615" cy="1197631"/>
          </a:xfrm>
          <a:prstGeom prst="rect">
            <a:avLst/>
          </a:prstGeom>
        </p:spPr>
      </p:pic>
      <p:pic>
        <p:nvPicPr>
          <p:cNvPr id="5" name="Picture 4"/>
          <p:cNvPicPr>
            <a:picLocks noChangeAspect="1"/>
          </p:cNvPicPr>
          <p:nvPr/>
        </p:nvPicPr>
        <p:blipFill>
          <a:blip r:embed="rId13"/>
          <a:stretch>
            <a:fillRect/>
          </a:stretch>
        </p:blipFill>
        <p:spPr>
          <a:xfrm>
            <a:off x="4933417" y="2040436"/>
            <a:ext cx="1449608" cy="1449608"/>
          </a:xfrm>
          <a:prstGeom prst="rect">
            <a:avLst/>
          </a:prstGeom>
        </p:spPr>
      </p:pic>
    </p:spTree>
    <p:extLst>
      <p:ext uri="{BB962C8B-B14F-4D97-AF65-F5344CB8AC3E}">
        <p14:creationId xmlns:p14="http://schemas.microsoft.com/office/powerpoint/2010/main" val="1819098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Advanced Concepts (Continued)</a:t>
            </a:r>
          </a:p>
        </p:txBody>
      </p:sp>
      <p:sp>
        <p:nvSpPr>
          <p:cNvPr id="3" name="Content Placeholder 2"/>
          <p:cNvSpPr>
            <a:spLocks noGrp="1"/>
          </p:cNvSpPr>
          <p:nvPr>
            <p:ph idx="1"/>
          </p:nvPr>
        </p:nvSpPr>
        <p:spPr>
          <a:xfrm>
            <a:off x="457200" y="819150"/>
            <a:ext cx="8229600" cy="3775473"/>
          </a:xfrm>
        </p:spPr>
        <p:txBody>
          <a:bodyPr>
            <a:normAutofit/>
          </a:bodyPr>
          <a:lstStyle/>
          <a:p>
            <a:r>
              <a:rPr lang="en-US" dirty="0"/>
              <a:t>Markers</a:t>
            </a:r>
          </a:p>
          <a:p>
            <a:pPr lvl="1"/>
            <a:r>
              <a:rPr lang="en-US" dirty="0"/>
              <a:t>Record information in the workflow execution history that you can use for any custom or scenario-specific purpose</a:t>
            </a:r>
          </a:p>
          <a:p>
            <a:r>
              <a:rPr lang="en-US" dirty="0"/>
              <a:t>Tags</a:t>
            </a:r>
          </a:p>
          <a:p>
            <a:pPr lvl="1"/>
            <a:r>
              <a:rPr lang="en-US" dirty="0"/>
              <a:t>Associate tags with workflow executions and later query for workflow executions based on these tags </a:t>
            </a:r>
          </a:p>
          <a:p>
            <a:pPr lvl="1"/>
            <a:r>
              <a:rPr lang="en-US" dirty="0"/>
              <a:t>Supports up to five tags. Each tag is a free-form string and may be up to 256 characters in length</a:t>
            </a:r>
          </a:p>
          <a:p>
            <a:endParaRPr lang="en-US" dirty="0"/>
          </a:p>
          <a:p>
            <a:pPr lvl="1"/>
            <a:endParaRPr lang="en-US" dirty="0"/>
          </a:p>
          <a:p>
            <a:endParaRPr lang="en-US" dirty="0"/>
          </a:p>
        </p:txBody>
      </p:sp>
    </p:spTree>
    <p:extLst>
      <p:ext uri="{BB962C8B-B14F-4D97-AF65-F5344CB8AC3E}">
        <p14:creationId xmlns:p14="http://schemas.microsoft.com/office/powerpoint/2010/main" val="2824582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IAM Policies</a:t>
            </a:r>
          </a:p>
        </p:txBody>
      </p:sp>
      <p:sp>
        <p:nvSpPr>
          <p:cNvPr id="3" name="Content Placeholder 2"/>
          <p:cNvSpPr>
            <a:spLocks noGrp="1"/>
          </p:cNvSpPr>
          <p:nvPr>
            <p:ph idx="1"/>
          </p:nvPr>
        </p:nvSpPr>
        <p:spPr>
          <a:xfrm>
            <a:off x="457200" y="819150"/>
            <a:ext cx="8229600" cy="3775473"/>
          </a:xfrm>
        </p:spPr>
        <p:txBody>
          <a:bodyPr>
            <a:normAutofit/>
          </a:bodyPr>
          <a:lstStyle/>
          <a:p>
            <a:r>
              <a:rPr lang="en-US" dirty="0"/>
              <a:t>Every actor must have authorized AWS access keys (i.e. deciders, activity workers, workflow administrators)</a:t>
            </a:r>
          </a:p>
          <a:p>
            <a:r>
              <a:rPr lang="en-US" dirty="0"/>
              <a:t>Two types of permissions: </a:t>
            </a:r>
          </a:p>
          <a:p>
            <a:pPr lvl="1"/>
            <a:r>
              <a:rPr lang="en-US" b="1" dirty="0">
                <a:solidFill>
                  <a:srgbClr val="3366FF"/>
                </a:solidFill>
              </a:rPr>
              <a:t>Resource permissions</a:t>
            </a:r>
            <a:r>
              <a:rPr lang="en-US" dirty="0"/>
              <a:t>: Which Amazon SWF resources a user can access ( domain-specific ) </a:t>
            </a:r>
          </a:p>
          <a:p>
            <a:pPr lvl="1"/>
            <a:r>
              <a:rPr lang="en-US" b="1" dirty="0">
                <a:solidFill>
                  <a:srgbClr val="3366FF"/>
                </a:solidFill>
              </a:rPr>
              <a:t>API permissions</a:t>
            </a:r>
            <a:r>
              <a:rPr lang="en-US" dirty="0"/>
              <a:t>: Which Amazon SWF actions a user can call</a:t>
            </a:r>
          </a:p>
          <a:p>
            <a:endParaRPr lang="en-US" dirty="0"/>
          </a:p>
          <a:p>
            <a:endParaRPr lang="en-US" dirty="0"/>
          </a:p>
        </p:txBody>
      </p:sp>
    </p:spTree>
    <p:extLst>
      <p:ext uri="{BB962C8B-B14F-4D97-AF65-F5344CB8AC3E}">
        <p14:creationId xmlns:p14="http://schemas.microsoft.com/office/powerpoint/2010/main" val="452533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IAM Policies (Continued)</a:t>
            </a:r>
            <a:endParaRPr lang="en-US" dirty="0"/>
          </a:p>
        </p:txBody>
      </p:sp>
      <p:sp>
        <p:nvSpPr>
          <p:cNvPr id="3" name="Content Placeholder 2"/>
          <p:cNvSpPr>
            <a:spLocks noGrp="1"/>
          </p:cNvSpPr>
          <p:nvPr>
            <p:ph idx="1"/>
          </p:nvPr>
        </p:nvSpPr>
        <p:spPr>
          <a:xfrm>
            <a:off x="457200" y="971550"/>
            <a:ext cx="8229600" cy="3623073"/>
          </a:xfrm>
        </p:spPr>
        <p:txBody>
          <a:bodyPr>
            <a:normAutofit fontScale="55000" lnSpcReduction="20000"/>
          </a:bodyPr>
          <a:lstStyle/>
          <a:p>
            <a:pPr marL="0" indent="0">
              <a:buNone/>
            </a:pPr>
            <a:r>
              <a:rPr lang="en-US" dirty="0">
                <a:latin typeface="Courier"/>
                <a:cs typeface="Courier"/>
              </a:rPr>
              <a:t>{</a:t>
            </a:r>
          </a:p>
          <a:p>
            <a:pPr marL="0" indent="0">
              <a:buNone/>
            </a:pPr>
            <a:r>
              <a:rPr lang="en-US" dirty="0">
                <a:latin typeface="Courier"/>
                <a:cs typeface="Courier"/>
              </a:rPr>
              <a:t>   "Version": "2012-10-17",</a:t>
            </a:r>
          </a:p>
          <a:p>
            <a:pPr marL="0" indent="0">
              <a:buNone/>
            </a:pPr>
            <a:r>
              <a:rPr lang="en-US" dirty="0">
                <a:latin typeface="Courier"/>
                <a:cs typeface="Courier"/>
              </a:rPr>
              <a:t>   "Statement": [</a:t>
            </a:r>
          </a:p>
          <a:p>
            <a:pPr marL="0" indent="0">
              <a:buNone/>
            </a:pPr>
            <a:r>
              <a:rPr lang="en-US" dirty="0">
                <a:latin typeface="Courier"/>
                <a:cs typeface="Courier"/>
              </a:rPr>
              <a:t>      {</a:t>
            </a:r>
          </a:p>
          <a:p>
            <a:pPr marL="0" indent="0">
              <a:buNone/>
            </a:pPr>
            <a:r>
              <a:rPr lang="en-US" dirty="0">
                <a:latin typeface="Courier"/>
                <a:cs typeface="Courier"/>
              </a:rPr>
              <a:t>         "</a:t>
            </a:r>
            <a:r>
              <a:rPr lang="en-US" dirty="0">
                <a:solidFill>
                  <a:srgbClr val="3366FF"/>
                </a:solidFill>
                <a:latin typeface="Courier"/>
                <a:cs typeface="Courier"/>
              </a:rPr>
              <a:t>Effect</a:t>
            </a:r>
            <a:r>
              <a:rPr lang="en-US" dirty="0">
                <a:latin typeface="Courier"/>
                <a:cs typeface="Courier"/>
              </a:rPr>
              <a:t>" : "Allow",</a:t>
            </a:r>
          </a:p>
          <a:p>
            <a:pPr marL="0" indent="0">
              <a:buNone/>
            </a:pPr>
            <a:r>
              <a:rPr lang="en-US" dirty="0">
                <a:latin typeface="Courier"/>
                <a:cs typeface="Courier"/>
              </a:rPr>
              <a:t>         "</a:t>
            </a:r>
            <a:r>
              <a:rPr lang="en-US" dirty="0">
                <a:solidFill>
                  <a:srgbClr val="3366FF"/>
                </a:solidFill>
                <a:latin typeface="Courier"/>
                <a:cs typeface="Courier"/>
              </a:rPr>
              <a:t>Action</a:t>
            </a:r>
            <a:r>
              <a:rPr lang="en-US" dirty="0">
                <a:latin typeface="Courier"/>
                <a:cs typeface="Courier"/>
              </a:rPr>
              <a:t>" : "</a:t>
            </a:r>
            <a:r>
              <a:rPr lang="en-US" dirty="0" err="1">
                <a:latin typeface="Courier"/>
                <a:cs typeface="Courier"/>
              </a:rPr>
              <a:t>swf</a:t>
            </a:r>
            <a:r>
              <a:rPr lang="en-US" dirty="0">
                <a:latin typeface="Courier"/>
                <a:cs typeface="Courier"/>
              </a:rPr>
              <a:t>:*",</a:t>
            </a:r>
          </a:p>
          <a:p>
            <a:pPr marL="0" indent="0">
              <a:buNone/>
            </a:pPr>
            <a:r>
              <a:rPr lang="en-US" dirty="0">
                <a:latin typeface="Courier"/>
                <a:cs typeface="Courier"/>
              </a:rPr>
              <a:t>         "</a:t>
            </a:r>
            <a:r>
              <a:rPr lang="en-US" dirty="0">
                <a:solidFill>
                  <a:srgbClr val="3366FF"/>
                </a:solidFill>
                <a:latin typeface="Courier"/>
                <a:cs typeface="Courier"/>
              </a:rPr>
              <a:t>Resource</a:t>
            </a:r>
            <a:r>
              <a:rPr lang="en-US" dirty="0">
                <a:latin typeface="Courier"/>
                <a:cs typeface="Courier"/>
              </a:rPr>
              <a:t>" : "</a:t>
            </a:r>
            <a:r>
              <a:rPr lang="en-US" dirty="0" err="1">
                <a:latin typeface="Courier"/>
                <a:cs typeface="Courier"/>
              </a:rPr>
              <a:t>arn:aws:swf</a:t>
            </a:r>
            <a:r>
              <a:rPr lang="en-US" dirty="0">
                <a:latin typeface="Courier"/>
                <a:cs typeface="Courier"/>
              </a:rPr>
              <a:t>:*:123456789012:/domain/department1"</a:t>
            </a:r>
          </a:p>
          <a:p>
            <a:pPr marL="0" indent="0">
              <a:buNone/>
            </a:pPr>
            <a:r>
              <a:rPr lang="en-US" dirty="0">
                <a:latin typeface="Courier"/>
                <a:cs typeface="Courier"/>
              </a:rPr>
              <a:t>      }, {</a:t>
            </a:r>
          </a:p>
          <a:p>
            <a:pPr marL="0" indent="0">
              <a:buNone/>
            </a:pPr>
            <a:r>
              <a:rPr lang="en-US" dirty="0">
                <a:latin typeface="Courier"/>
                <a:cs typeface="Courier"/>
              </a:rPr>
              <a:t>         "Effect" : "Allow",</a:t>
            </a:r>
          </a:p>
          <a:p>
            <a:pPr marL="0" indent="0">
              <a:buNone/>
            </a:pPr>
            <a:r>
              <a:rPr lang="en-US" dirty="0">
                <a:latin typeface="Courier"/>
                <a:cs typeface="Courier"/>
              </a:rPr>
              <a:t>         "Action" : "</a:t>
            </a:r>
            <a:r>
              <a:rPr lang="en-US" dirty="0" err="1">
                <a:latin typeface="Courier"/>
                <a:cs typeface="Courier"/>
              </a:rPr>
              <a:t>swf</a:t>
            </a:r>
            <a:r>
              <a:rPr lang="en-US" dirty="0">
                <a:latin typeface="Courier"/>
                <a:cs typeface="Courier"/>
              </a:rPr>
              <a:t>:*",</a:t>
            </a:r>
          </a:p>
          <a:p>
            <a:pPr marL="0" indent="0">
              <a:buNone/>
            </a:pPr>
            <a:r>
              <a:rPr lang="en-US" dirty="0">
                <a:latin typeface="Courier"/>
                <a:cs typeface="Courier"/>
              </a:rPr>
              <a:t>         "Resource" : "</a:t>
            </a:r>
            <a:r>
              <a:rPr lang="en-US" dirty="0" err="1">
                <a:latin typeface="Courier"/>
                <a:cs typeface="Courier"/>
              </a:rPr>
              <a:t>arn:aws:swf</a:t>
            </a:r>
            <a:r>
              <a:rPr lang="en-US" dirty="0">
                <a:latin typeface="Courier"/>
                <a:cs typeface="Courier"/>
              </a:rPr>
              <a:t>:*:123456789012:/domain/department2"</a:t>
            </a:r>
          </a:p>
          <a:p>
            <a:pPr marL="0" indent="0">
              <a:buNone/>
            </a:pPr>
            <a:r>
              <a:rPr lang="en-US" dirty="0">
                <a:latin typeface="Courier"/>
                <a:cs typeface="Courier"/>
              </a:rPr>
              <a:t>      } </a:t>
            </a:r>
          </a:p>
          <a:p>
            <a:pPr marL="0" indent="0">
              <a:buNone/>
            </a:pPr>
            <a:r>
              <a:rPr lang="en-US" dirty="0">
                <a:latin typeface="Courier"/>
                <a:cs typeface="Courier"/>
              </a:rPr>
              <a:t>    ]</a:t>
            </a:r>
          </a:p>
          <a:p>
            <a:pPr marL="0" indent="0">
              <a:buNone/>
            </a:pPr>
            <a:r>
              <a:rPr lang="en-US" dirty="0">
                <a:latin typeface="Courier"/>
                <a:cs typeface="Courier"/>
              </a:rPr>
              <a:t>} </a:t>
            </a:r>
          </a:p>
          <a:p>
            <a:pPr marL="0" indent="0">
              <a:buNone/>
            </a:pPr>
            <a:endParaRPr lang="en-US" dirty="0"/>
          </a:p>
        </p:txBody>
      </p:sp>
    </p:spTree>
    <p:extLst>
      <p:ext uri="{BB962C8B-B14F-4D97-AF65-F5344CB8AC3E}">
        <p14:creationId xmlns:p14="http://schemas.microsoft.com/office/powerpoint/2010/main" val="1062175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IAM Policies (Continued)</a:t>
            </a:r>
            <a:endParaRPr lang="en-US" dirty="0"/>
          </a:p>
        </p:txBody>
      </p:sp>
      <p:sp>
        <p:nvSpPr>
          <p:cNvPr id="3" name="Content Placeholder 2"/>
          <p:cNvSpPr>
            <a:spLocks noGrp="1"/>
          </p:cNvSpPr>
          <p:nvPr>
            <p:ph idx="1"/>
          </p:nvPr>
        </p:nvSpPr>
        <p:spPr>
          <a:xfrm>
            <a:off x="457200" y="971550"/>
            <a:ext cx="8458200" cy="3623073"/>
          </a:xfrm>
        </p:spPr>
        <p:txBody>
          <a:bodyPr>
            <a:normAutofit fontScale="55000" lnSpcReduction="20000"/>
          </a:bodyPr>
          <a:lstStyle/>
          <a:p>
            <a:pPr marL="0" indent="0">
              <a:buNone/>
            </a:pPr>
            <a:r>
              <a:rPr lang="en-US" dirty="0">
                <a:latin typeface="Courier"/>
                <a:cs typeface="Courier"/>
              </a:rPr>
              <a:t>{</a:t>
            </a:r>
          </a:p>
          <a:p>
            <a:pPr marL="0" indent="0">
              <a:buNone/>
            </a:pPr>
            <a:r>
              <a:rPr lang="en-US" dirty="0">
                <a:latin typeface="Courier"/>
                <a:cs typeface="Courier"/>
              </a:rPr>
              <a:t>   "Version": "2012-10-17",</a:t>
            </a:r>
          </a:p>
          <a:p>
            <a:pPr marL="0" indent="0">
              <a:buNone/>
            </a:pPr>
            <a:r>
              <a:rPr lang="en-US" dirty="0">
                <a:latin typeface="Courier"/>
                <a:cs typeface="Courier"/>
              </a:rPr>
              <a:t>   "Statement": [</a:t>
            </a:r>
          </a:p>
          <a:p>
            <a:pPr marL="0" indent="0">
              <a:buNone/>
            </a:pPr>
            <a:r>
              <a:rPr lang="en-US" dirty="0">
                <a:latin typeface="Courier"/>
                <a:cs typeface="Courier"/>
              </a:rPr>
              <a:t>      {</a:t>
            </a:r>
          </a:p>
          <a:p>
            <a:pPr marL="0" indent="0">
              <a:buNone/>
            </a:pPr>
            <a:r>
              <a:rPr lang="en-US" dirty="0">
                <a:latin typeface="Courier"/>
                <a:cs typeface="Courier"/>
              </a:rPr>
              <a:t>         "Effect" : "Allow",</a:t>
            </a:r>
          </a:p>
          <a:p>
            <a:pPr marL="0" indent="0">
              <a:buNone/>
            </a:pPr>
            <a:r>
              <a:rPr lang="en-US" dirty="0">
                <a:latin typeface="Courier"/>
                <a:cs typeface="Courier"/>
              </a:rPr>
              <a:t>         "Action" : "</a:t>
            </a:r>
            <a:r>
              <a:rPr lang="en-US" dirty="0" err="1">
                <a:latin typeface="Courier"/>
                <a:cs typeface="Courier"/>
              </a:rPr>
              <a:t>swf:StartWorkflowExecution</a:t>
            </a:r>
            <a:r>
              <a:rPr lang="en-US" dirty="0">
                <a:latin typeface="Courier"/>
                <a:cs typeface="Courier"/>
              </a:rPr>
              <a:t>",</a:t>
            </a:r>
          </a:p>
          <a:p>
            <a:pPr marL="0" indent="0">
              <a:buNone/>
            </a:pPr>
            <a:r>
              <a:rPr lang="en-US" dirty="0">
                <a:latin typeface="Courier"/>
                <a:cs typeface="Courier"/>
              </a:rPr>
              <a:t>         "Resource" : "</a:t>
            </a:r>
            <a:r>
              <a:rPr lang="en-US" dirty="0" err="1">
                <a:latin typeface="Courier"/>
                <a:cs typeface="Courier"/>
              </a:rPr>
              <a:t>arn:aws:swf</a:t>
            </a:r>
            <a:r>
              <a:rPr lang="en-US" dirty="0">
                <a:latin typeface="Courier"/>
                <a:cs typeface="Courier"/>
              </a:rPr>
              <a:t>:*:123456789012:/domain/department1",</a:t>
            </a:r>
          </a:p>
          <a:p>
            <a:pPr marL="0" indent="0">
              <a:buNone/>
            </a:pPr>
            <a:r>
              <a:rPr lang="en-US" dirty="0">
                <a:latin typeface="Courier"/>
                <a:cs typeface="Courier"/>
              </a:rPr>
              <a:t>         "Condition" : {</a:t>
            </a:r>
          </a:p>
          <a:p>
            <a:pPr marL="0" indent="0">
              <a:buNone/>
            </a:pPr>
            <a:r>
              <a:rPr lang="en-US" dirty="0">
                <a:latin typeface="Courier"/>
                <a:cs typeface="Courier"/>
              </a:rPr>
              <a:t>		"</a:t>
            </a:r>
            <a:r>
              <a:rPr lang="en-US" dirty="0" err="1">
                <a:solidFill>
                  <a:srgbClr val="3366FF"/>
                </a:solidFill>
                <a:latin typeface="Courier"/>
                <a:cs typeface="Courier"/>
              </a:rPr>
              <a:t>StringEquals</a:t>
            </a:r>
            <a:r>
              <a:rPr lang="en-US" dirty="0">
                <a:latin typeface="Courier"/>
                <a:cs typeface="Courier"/>
              </a:rPr>
              <a:t>" : { "</a:t>
            </a:r>
            <a:r>
              <a:rPr lang="en-US" dirty="0" err="1">
                <a:latin typeface="Courier"/>
                <a:cs typeface="Courier"/>
              </a:rPr>
              <a:t>swf:workflowType.name</a:t>
            </a:r>
            <a:r>
              <a:rPr lang="en-US" dirty="0">
                <a:latin typeface="Courier"/>
                <a:cs typeface="Courier"/>
              </a:rPr>
              <a:t>" : "</a:t>
            </a:r>
            <a:r>
              <a:rPr lang="en-US" dirty="0">
                <a:solidFill>
                  <a:srgbClr val="3366FF"/>
                </a:solidFill>
                <a:latin typeface="Courier"/>
                <a:cs typeface="Courier"/>
              </a:rPr>
              <a:t>workflow1</a:t>
            </a:r>
            <a:r>
              <a:rPr lang="en-US" dirty="0">
                <a:latin typeface="Courier"/>
                <a:cs typeface="Courier"/>
              </a:rPr>
              <a:t>" },</a:t>
            </a:r>
          </a:p>
          <a:p>
            <a:pPr marL="0" indent="0">
              <a:buNone/>
            </a:pPr>
            <a:r>
              <a:rPr lang="en-US" dirty="0">
                <a:latin typeface="Courier"/>
                <a:cs typeface="Courier"/>
              </a:rPr>
              <a:t>   		"</a:t>
            </a:r>
            <a:r>
              <a:rPr lang="en-US" dirty="0" err="1">
                <a:solidFill>
                  <a:srgbClr val="3366FF"/>
                </a:solidFill>
                <a:latin typeface="Courier"/>
                <a:cs typeface="Courier"/>
              </a:rPr>
              <a:t>StringEquals</a:t>
            </a:r>
            <a:r>
              <a:rPr lang="en-US" dirty="0">
                <a:latin typeface="Courier"/>
                <a:cs typeface="Courier"/>
              </a:rPr>
              <a:t>" : { "</a:t>
            </a:r>
            <a:r>
              <a:rPr lang="en-US" dirty="0" err="1">
                <a:latin typeface="Courier"/>
                <a:cs typeface="Courier"/>
              </a:rPr>
              <a:t>swf:workflowType.version</a:t>
            </a:r>
            <a:r>
              <a:rPr lang="en-US" dirty="0">
                <a:latin typeface="Courier"/>
                <a:cs typeface="Courier"/>
              </a:rPr>
              <a:t>" : "</a:t>
            </a:r>
            <a:r>
              <a:rPr lang="en-US" dirty="0">
                <a:solidFill>
                  <a:srgbClr val="3366FF"/>
                </a:solidFill>
                <a:latin typeface="Courier"/>
                <a:cs typeface="Courier"/>
              </a:rPr>
              <a:t>version2</a:t>
            </a:r>
            <a:r>
              <a:rPr lang="en-US" dirty="0">
                <a:latin typeface="Courier"/>
                <a:cs typeface="Courier"/>
              </a:rPr>
              <a:t>" }</a:t>
            </a:r>
          </a:p>
          <a:p>
            <a:pPr marL="0" indent="0">
              <a:buNone/>
            </a:pPr>
            <a:r>
              <a:rPr lang="en-US" dirty="0">
                <a:latin typeface="Courier"/>
                <a:cs typeface="Courier"/>
              </a:rPr>
              <a:t>	  }</a:t>
            </a:r>
          </a:p>
          <a:p>
            <a:pPr marL="0" indent="0">
              <a:buNone/>
            </a:pPr>
            <a:r>
              <a:rPr lang="en-US" dirty="0"/>
              <a:t>             } ] </a:t>
            </a:r>
          </a:p>
          <a:p>
            <a:pPr marL="0" indent="0">
              <a:buNone/>
            </a:pPr>
            <a:r>
              <a:rPr lang="en-US" dirty="0"/>
              <a:t>} </a:t>
            </a:r>
          </a:p>
          <a:p>
            <a:pPr marL="0" indent="0">
              <a:buNone/>
            </a:pPr>
            <a:endParaRPr lang="en-US" dirty="0">
              <a:latin typeface="Courier"/>
              <a:cs typeface="Courier"/>
            </a:endParaRPr>
          </a:p>
        </p:txBody>
      </p:sp>
    </p:spTree>
    <p:extLst>
      <p:ext uri="{BB962C8B-B14F-4D97-AF65-F5344CB8AC3E}">
        <p14:creationId xmlns:p14="http://schemas.microsoft.com/office/powerpoint/2010/main" val="73744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SWF Development Options</a:t>
            </a:r>
          </a:p>
        </p:txBody>
      </p:sp>
      <p:sp>
        <p:nvSpPr>
          <p:cNvPr id="3" name="Content Placeholder 2"/>
          <p:cNvSpPr>
            <a:spLocks noGrp="1"/>
          </p:cNvSpPr>
          <p:nvPr>
            <p:ph idx="1"/>
          </p:nvPr>
        </p:nvSpPr>
        <p:spPr>
          <a:xfrm>
            <a:off x="457200" y="819150"/>
            <a:ext cx="8229600" cy="3775473"/>
          </a:xfrm>
        </p:spPr>
        <p:txBody>
          <a:bodyPr>
            <a:normAutofit/>
          </a:bodyPr>
          <a:lstStyle/>
          <a:p>
            <a:r>
              <a:rPr lang="en-US" dirty="0"/>
              <a:t>Amazon HTTP API</a:t>
            </a:r>
          </a:p>
          <a:p>
            <a:r>
              <a:rPr lang="en-US" dirty="0"/>
              <a:t>AWS CLI</a:t>
            </a:r>
          </a:p>
          <a:p>
            <a:r>
              <a:rPr lang="en-US" dirty="0"/>
              <a:t>AWS SDKs for Java, .NET, </a:t>
            </a:r>
            <a:r>
              <a:rPr lang="en-US" dirty="0" err="1"/>
              <a:t>Node.js</a:t>
            </a:r>
            <a:r>
              <a:rPr lang="en-US" dirty="0"/>
              <a:t>, PHP, PHP2, Python and Ruby </a:t>
            </a:r>
          </a:p>
          <a:p>
            <a:r>
              <a:rPr lang="en-US" dirty="0"/>
              <a:t>AWS Flow for Java and Ruby</a:t>
            </a:r>
          </a:p>
          <a:p>
            <a:pPr lvl="1"/>
            <a:r>
              <a:rPr lang="en-US" dirty="0"/>
              <a:t>Enhanced SDK for writing distributed, asynchronous programs that can run as workflows on Amazon SWF. </a:t>
            </a:r>
          </a:p>
          <a:p>
            <a:pPr lvl="1"/>
            <a:r>
              <a:rPr lang="en-US" dirty="0"/>
              <a:t>Java based annotations</a:t>
            </a:r>
          </a:p>
          <a:p>
            <a:endParaRPr lang="en-US" dirty="0"/>
          </a:p>
        </p:txBody>
      </p:sp>
    </p:spTree>
    <p:extLst>
      <p:ext uri="{BB962C8B-B14F-4D97-AF65-F5344CB8AC3E}">
        <p14:creationId xmlns:p14="http://schemas.microsoft.com/office/powerpoint/2010/main" val="30128646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964"/>
            <a:ext cx="9144000" cy="5233451"/>
          </a:xfrm>
          <a:prstGeom prst="rect">
            <a:avLst/>
          </a:prstGeom>
          <a:solidFill>
            <a:srgbClr val="4CB5FF"/>
          </a:solidFill>
          <a:ln>
            <a:noFill/>
          </a:ln>
          <a:effectLst/>
        </p:spPr>
        <p:style>
          <a:lnRef idx="1">
            <a:schemeClr val="accent1"/>
          </a:lnRef>
          <a:fillRef idx="3">
            <a:schemeClr val="accent1"/>
          </a:fillRef>
          <a:effectRef idx="2">
            <a:schemeClr val="accent1"/>
          </a:effectRef>
          <a:fontRef idx="minor">
            <a:schemeClr val="lt1"/>
          </a:fontRef>
        </p:style>
        <p:txBody>
          <a:bodyPr lIns="67591" tIns="33819" rIns="67591" bIns="33819" rtlCol="0" anchor="ctr"/>
          <a:lstStyle/>
          <a:p>
            <a:pPr algn="ctr" defTabSz="338238"/>
            <a:endParaRPr lang="en-US" sz="6000" dirty="0">
              <a:solidFill>
                <a:prstClr val="white"/>
              </a:solidFill>
              <a:latin typeface="Arial"/>
              <a:cs typeface="Arial"/>
            </a:endParaRPr>
          </a:p>
        </p:txBody>
      </p:sp>
      <p:sp>
        <p:nvSpPr>
          <p:cNvPr id="2" name="Oval 1"/>
          <p:cNvSpPr/>
          <p:nvPr/>
        </p:nvSpPr>
        <p:spPr>
          <a:xfrm>
            <a:off x="3699318" y="1017523"/>
            <a:ext cx="1617068" cy="1617068"/>
          </a:xfrm>
          <a:prstGeom prst="ellipse">
            <a:avLst/>
          </a:prstGeom>
          <a:solidFill>
            <a:srgbClr val="4CB5FF"/>
          </a:solid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lIns="90232" tIns="45109" rIns="90232" bIns="45109" spcCol="0" rtlCol="0" anchor="ctr"/>
          <a:lstStyle/>
          <a:p>
            <a:pPr algn="ctr"/>
            <a:endParaRPr lang="en-US" sz="11500" dirty="0">
              <a:solidFill>
                <a:srgbClr val="E79C0F"/>
              </a:solidFill>
            </a:endParaRPr>
          </a:p>
        </p:txBody>
      </p:sp>
      <p:sp>
        <p:nvSpPr>
          <p:cNvPr id="4" name="Rectangle 3"/>
          <p:cNvSpPr/>
          <p:nvPr/>
        </p:nvSpPr>
        <p:spPr>
          <a:xfrm>
            <a:off x="4011305" y="854702"/>
            <a:ext cx="1002419" cy="1860814"/>
          </a:xfrm>
          <a:prstGeom prst="rect">
            <a:avLst/>
          </a:prstGeom>
          <a:effectLst/>
        </p:spPr>
        <p:txBody>
          <a:bodyPr wrap="none" lIns="90232" tIns="45109" rIns="90232" bIns="45109">
            <a:spAutoFit/>
          </a:bodyPr>
          <a:lstStyle/>
          <a:p>
            <a:pPr algn="ctr"/>
            <a:r>
              <a:rPr lang="en-US" sz="11500" b="1" dirty="0">
                <a:solidFill>
                  <a:schemeClr val="bg1"/>
                </a:solidFill>
                <a:latin typeface="Arial"/>
                <a:cs typeface="Arial"/>
              </a:rPr>
              <a:t>5</a:t>
            </a:r>
          </a:p>
        </p:txBody>
      </p:sp>
      <p:sp>
        <p:nvSpPr>
          <p:cNvPr id="5" name="Rectangle 4"/>
          <p:cNvSpPr/>
          <p:nvPr/>
        </p:nvSpPr>
        <p:spPr>
          <a:xfrm>
            <a:off x="450415" y="2865622"/>
            <a:ext cx="8238818" cy="2122424"/>
          </a:xfrm>
          <a:prstGeom prst="rect">
            <a:avLst/>
          </a:prstGeom>
        </p:spPr>
        <p:txBody>
          <a:bodyPr wrap="square" lIns="90232" tIns="45109" rIns="90232" bIns="45109">
            <a:spAutoFit/>
          </a:bodyPr>
          <a:lstStyle/>
          <a:p>
            <a:pPr algn="ctr" defTabSz="338238"/>
            <a:r>
              <a:rPr lang="en-US" sz="6600" dirty="0">
                <a:solidFill>
                  <a:prstClr val="white"/>
                </a:solidFill>
                <a:latin typeface="Arial"/>
                <a:cs typeface="Arial"/>
              </a:rPr>
              <a:t>Lambda and API Gateway</a:t>
            </a:r>
          </a:p>
        </p:txBody>
      </p:sp>
    </p:spTree>
    <p:extLst>
      <p:ext uri="{BB962C8B-B14F-4D97-AF65-F5344CB8AC3E}">
        <p14:creationId xmlns:p14="http://schemas.microsoft.com/office/powerpoint/2010/main" val="1955797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Event Driven Architecture</a:t>
            </a:r>
            <a:endParaRPr lang="en-US" b="1" dirty="0"/>
          </a:p>
        </p:txBody>
      </p:sp>
      <p:sp>
        <p:nvSpPr>
          <p:cNvPr id="3" name="Content Placeholder 2"/>
          <p:cNvSpPr>
            <a:spLocks noGrp="1"/>
          </p:cNvSpPr>
          <p:nvPr>
            <p:ph idx="1"/>
          </p:nvPr>
        </p:nvSpPr>
        <p:spPr>
          <a:xfrm>
            <a:off x="457200" y="728219"/>
            <a:ext cx="6163050" cy="3930649"/>
          </a:xfrm>
        </p:spPr>
        <p:txBody>
          <a:bodyPr>
            <a:normAutofit/>
          </a:bodyPr>
          <a:lstStyle/>
          <a:p>
            <a:pPr>
              <a:lnSpc>
                <a:spcPct val="130000"/>
              </a:lnSpc>
            </a:pPr>
            <a:r>
              <a:rPr lang="en-US" dirty="0"/>
              <a:t>Not a new concept</a:t>
            </a:r>
          </a:p>
          <a:p>
            <a:pPr>
              <a:lnSpc>
                <a:spcPct val="130000"/>
              </a:lnSpc>
            </a:pPr>
            <a:r>
              <a:rPr lang="en-US" dirty="0"/>
              <a:t>Fire and forget or check back later</a:t>
            </a:r>
          </a:p>
          <a:p>
            <a:pPr>
              <a:lnSpc>
                <a:spcPct val="130000"/>
              </a:lnSpc>
            </a:pPr>
            <a:r>
              <a:rPr lang="en-US" dirty="0"/>
              <a:t>Synchronous transactions are evil</a:t>
            </a:r>
          </a:p>
          <a:p>
            <a:pPr>
              <a:lnSpc>
                <a:spcPct val="130000"/>
              </a:lnSpc>
            </a:pPr>
            <a:r>
              <a:rPr lang="en-US" dirty="0"/>
              <a:t>Something that the cloud can uniquely deliver on</a:t>
            </a:r>
          </a:p>
          <a:p>
            <a:pPr>
              <a:lnSpc>
                <a:spcPct val="130000"/>
              </a:lnSpc>
            </a:pPr>
            <a:r>
              <a:rPr lang="en-US" dirty="0"/>
              <a:t>AWS has seen this pattern before</a:t>
            </a:r>
          </a:p>
          <a:p>
            <a:pPr>
              <a:lnSpc>
                <a:spcPct val="130000"/>
              </a:lnSpc>
            </a:pPr>
            <a:endParaRPr lang="en-US" dirty="0"/>
          </a:p>
        </p:txBody>
      </p:sp>
      <p:pic>
        <p:nvPicPr>
          <p:cNvPr id="4" name="Picture 3"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200" y="405799"/>
            <a:ext cx="2717800" cy="2857500"/>
          </a:xfrm>
          <a:prstGeom prst="rect">
            <a:avLst/>
          </a:prstGeom>
        </p:spPr>
      </p:pic>
    </p:spTree>
    <p:extLst>
      <p:ext uri="{BB962C8B-B14F-4D97-AF65-F5344CB8AC3E}">
        <p14:creationId xmlns:p14="http://schemas.microsoft.com/office/powerpoint/2010/main" val="930394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789" y="298866"/>
            <a:ext cx="3008313" cy="871538"/>
          </a:xfrm>
        </p:spPr>
        <p:txBody>
          <a:bodyPr/>
          <a:lstStyle/>
          <a:p>
            <a:r>
              <a:rPr lang="en-US" dirty="0"/>
              <a:t>No Infrastructure to Manage</a:t>
            </a:r>
          </a:p>
        </p:txBody>
      </p:sp>
      <p:sp>
        <p:nvSpPr>
          <p:cNvPr id="4" name="Text Placeholder 3"/>
          <p:cNvSpPr>
            <a:spLocks noGrp="1"/>
          </p:cNvSpPr>
          <p:nvPr>
            <p:ph type="body" sz="half" idx="2"/>
          </p:nvPr>
        </p:nvSpPr>
        <p:spPr>
          <a:xfrm>
            <a:off x="5207789" y="1170405"/>
            <a:ext cx="3008313" cy="3518297"/>
          </a:xfrm>
        </p:spPr>
        <p:txBody>
          <a:bodyPr/>
          <a:lstStyle/>
          <a:p>
            <a:pPr marL="285750" indent="-285750">
              <a:buFont typeface="Arial" panose="020B0604020202020204" pitchFamily="34" charset="0"/>
              <a:buChar char="•"/>
            </a:pPr>
            <a:r>
              <a:rPr lang="en-US" sz="1600" dirty="0"/>
              <a:t>Focus on business logic, not infrastructure</a:t>
            </a:r>
          </a:p>
          <a:p>
            <a:pPr marL="285750" indent="-285750">
              <a:buFont typeface="Arial" panose="020B0604020202020204" pitchFamily="34" charset="0"/>
              <a:buChar char="•"/>
            </a:pPr>
            <a:r>
              <a:rPr lang="en-US" sz="1600" dirty="0"/>
              <a:t>Customer uploads code; AWS Lambda handles</a:t>
            </a:r>
          </a:p>
          <a:p>
            <a:pPr marL="742950" lvl="1" indent="-285750">
              <a:buFont typeface="Arial" panose="020B0604020202020204" pitchFamily="34" charset="0"/>
              <a:buChar char="•"/>
            </a:pPr>
            <a:r>
              <a:rPr lang="en-US" sz="1400" dirty="0"/>
              <a:t>Capacity</a:t>
            </a:r>
          </a:p>
          <a:p>
            <a:pPr marL="742950" lvl="1" indent="-285750">
              <a:buFont typeface="Arial" panose="020B0604020202020204" pitchFamily="34" charset="0"/>
              <a:buChar char="•"/>
            </a:pPr>
            <a:r>
              <a:rPr lang="en-US" sz="1400" dirty="0"/>
              <a:t>Scaling</a:t>
            </a:r>
          </a:p>
          <a:p>
            <a:pPr marL="742950" lvl="1" indent="-285750">
              <a:buFont typeface="Arial" panose="020B0604020202020204" pitchFamily="34" charset="0"/>
              <a:buChar char="•"/>
            </a:pPr>
            <a:r>
              <a:rPr lang="en-US" sz="1400" dirty="0"/>
              <a:t>Deployment</a:t>
            </a:r>
          </a:p>
          <a:p>
            <a:pPr marL="742950" lvl="1" indent="-285750">
              <a:buFont typeface="Arial" panose="020B0604020202020204" pitchFamily="34" charset="0"/>
              <a:buChar char="•"/>
            </a:pPr>
            <a:r>
              <a:rPr lang="en-US" sz="1400" dirty="0"/>
              <a:t>Fault tolerance</a:t>
            </a:r>
          </a:p>
          <a:p>
            <a:pPr marL="742950" lvl="1" indent="-285750">
              <a:buFont typeface="Arial" panose="020B0604020202020204" pitchFamily="34" charset="0"/>
              <a:buChar char="•"/>
            </a:pPr>
            <a:r>
              <a:rPr lang="en-US" sz="1400" dirty="0"/>
              <a:t>Monitoring</a:t>
            </a:r>
          </a:p>
          <a:p>
            <a:pPr marL="742950" lvl="1" indent="-285750">
              <a:buFont typeface="Arial" panose="020B0604020202020204" pitchFamily="34" charset="0"/>
              <a:buChar char="•"/>
            </a:pPr>
            <a:r>
              <a:rPr lang="en-US" sz="1400" dirty="0"/>
              <a:t>Logging</a:t>
            </a:r>
          </a:p>
          <a:p>
            <a:pPr marL="742950" lvl="1" indent="-285750">
              <a:buFont typeface="Arial" panose="020B0604020202020204" pitchFamily="34" charset="0"/>
              <a:buChar char="•"/>
            </a:pPr>
            <a:r>
              <a:rPr lang="en-US" sz="1400" dirty="0"/>
              <a:t>Web service front end</a:t>
            </a:r>
          </a:p>
          <a:p>
            <a:pPr marL="742950" lvl="1" indent="-285750">
              <a:buFont typeface="Arial" panose="020B0604020202020204" pitchFamily="34" charset="0"/>
              <a:buChar char="•"/>
            </a:pPr>
            <a:r>
              <a:rPr lang="en-US" sz="1400" dirty="0"/>
              <a:t>Security patching</a:t>
            </a:r>
          </a:p>
        </p:txBody>
      </p:sp>
      <p:pic>
        <p:nvPicPr>
          <p:cNvPr id="2050" name="Picture 2" descr="C:\Users\timwagne\Downloads\AWS Image Library\PNG\Application_Runn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080" y="2123768"/>
            <a:ext cx="3838314" cy="243156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5731" y="305216"/>
            <a:ext cx="1919157" cy="2785184"/>
          </a:xfrm>
        </p:spPr>
      </p:pic>
    </p:spTree>
    <p:extLst>
      <p:ext uri="{BB962C8B-B14F-4D97-AF65-F5344CB8AC3E}">
        <p14:creationId xmlns:p14="http://schemas.microsoft.com/office/powerpoint/2010/main" val="26885753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84172" y="157747"/>
            <a:ext cx="3008313" cy="871538"/>
          </a:xfrm>
        </p:spPr>
        <p:txBody>
          <a:bodyPr/>
          <a:lstStyle/>
          <a:p>
            <a:r>
              <a:rPr lang="en-US" dirty="0"/>
              <a:t>Automatic scaling</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4510" y="171450"/>
            <a:ext cx="4520279" cy="4686300"/>
          </a:xfrm>
        </p:spPr>
      </p:pic>
      <p:sp>
        <p:nvSpPr>
          <p:cNvPr id="11" name="Text Placeholder 10"/>
          <p:cNvSpPr>
            <a:spLocks noGrp="1"/>
          </p:cNvSpPr>
          <p:nvPr>
            <p:ph type="body" sz="half" idx="2"/>
          </p:nvPr>
        </p:nvSpPr>
        <p:spPr>
          <a:xfrm>
            <a:off x="5384172" y="1029286"/>
            <a:ext cx="3008313" cy="3518297"/>
          </a:xfrm>
        </p:spPr>
        <p:txBody>
          <a:bodyPr/>
          <a:lstStyle/>
          <a:p>
            <a:pPr marL="285750" indent="-285750">
              <a:buFont typeface="Arial" panose="020B0604020202020204" pitchFamily="34" charset="0"/>
              <a:buChar char="•"/>
            </a:pPr>
            <a:r>
              <a:rPr lang="en-US" sz="1600" dirty="0"/>
              <a:t>Customers can’t over or under provision</a:t>
            </a:r>
          </a:p>
          <a:p>
            <a:pPr marL="285750" indent="-285750">
              <a:buFont typeface="Arial" panose="020B0604020202020204" pitchFamily="34" charset="0"/>
              <a:buChar char="•"/>
            </a:pPr>
            <a:r>
              <a:rPr lang="en-US" sz="1600" dirty="0"/>
              <a:t>Customers pay only for what they use</a:t>
            </a:r>
          </a:p>
          <a:p>
            <a:pPr marL="285750" indent="-285750">
              <a:buFont typeface="Arial" panose="020B0604020202020204" pitchFamily="34" charset="0"/>
              <a:buChar char="•"/>
            </a:pPr>
            <a:r>
              <a:rPr lang="en-US" sz="1600" dirty="0"/>
              <a:t>E.g. Each object uploaded to Amazon S3 is an event</a:t>
            </a:r>
          </a:p>
          <a:p>
            <a:pPr marL="285750" indent="-285750">
              <a:buFont typeface="Arial" panose="020B0604020202020204" pitchFamily="34" charset="0"/>
              <a:buChar char="•"/>
            </a:pPr>
            <a:r>
              <a:rPr lang="en-US" sz="1600" dirty="0"/>
              <a:t>Each event becomes a Lambda request (hands free delivery)</a:t>
            </a:r>
          </a:p>
          <a:p>
            <a:pPr marL="285750" indent="-285750">
              <a:buFont typeface="Arial" panose="020B0604020202020204" pitchFamily="34" charset="0"/>
              <a:buChar char="•"/>
            </a:pPr>
            <a:r>
              <a:rPr lang="en-US" sz="1600" dirty="0"/>
              <a:t>Lambda scales to match the event rate</a:t>
            </a:r>
          </a:p>
        </p:txBody>
      </p:sp>
    </p:spTree>
    <p:extLst>
      <p:ext uri="{BB962C8B-B14F-4D97-AF65-F5344CB8AC3E}">
        <p14:creationId xmlns:p14="http://schemas.microsoft.com/office/powerpoint/2010/main" val="259589385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1307" y="240067"/>
            <a:ext cx="3008313" cy="871538"/>
          </a:xfrm>
        </p:spPr>
        <p:txBody>
          <a:bodyPr/>
          <a:lstStyle/>
          <a:p>
            <a:r>
              <a:rPr lang="en-US" dirty="0"/>
              <a:t>Bring your own code (BYOC)</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5466" y="279655"/>
            <a:ext cx="4768797" cy="4648653"/>
          </a:xfrm>
        </p:spPr>
      </p:pic>
      <p:sp>
        <p:nvSpPr>
          <p:cNvPr id="4" name="Text Placeholder 3"/>
          <p:cNvSpPr>
            <a:spLocks noGrp="1"/>
          </p:cNvSpPr>
          <p:nvPr>
            <p:ph type="body" sz="half" idx="2"/>
          </p:nvPr>
        </p:nvSpPr>
        <p:spPr>
          <a:xfrm>
            <a:off x="5113719" y="1252726"/>
            <a:ext cx="3008313" cy="3518297"/>
          </a:xfrm>
        </p:spPr>
        <p:txBody>
          <a:bodyPr/>
          <a:lstStyle/>
          <a:p>
            <a:pPr marL="285750" indent="-285750">
              <a:buFont typeface="Arial" panose="020B0604020202020204" pitchFamily="34" charset="0"/>
              <a:buChar char="•"/>
            </a:pPr>
            <a:r>
              <a:rPr lang="en-US" sz="1800" dirty="0"/>
              <a:t>Create threads and processes, run batch scripts or other executables, and read/write files in /</a:t>
            </a:r>
            <a:r>
              <a:rPr lang="en-US" sz="1800" dirty="0" err="1"/>
              <a:t>tmp</a:t>
            </a:r>
            <a:r>
              <a:rPr lang="en-US" sz="1800" dirty="0"/>
              <a:t>.</a:t>
            </a:r>
          </a:p>
          <a:p>
            <a:pPr marL="285750" indent="-285750">
              <a:buFont typeface="Arial" panose="020B0604020202020204" pitchFamily="34" charset="0"/>
              <a:buChar char="•"/>
            </a:pPr>
            <a:r>
              <a:rPr lang="en-US" sz="1800" dirty="0"/>
              <a:t>Include any library with a Lambda function code, even native libraries.</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64458836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Java SDK</a:t>
            </a:r>
          </a:p>
        </p:txBody>
      </p:sp>
      <p:sp>
        <p:nvSpPr>
          <p:cNvPr id="3" name="Content Placeholder 2"/>
          <p:cNvSpPr>
            <a:spLocks noGrp="1"/>
          </p:cNvSpPr>
          <p:nvPr>
            <p:ph idx="1"/>
          </p:nvPr>
        </p:nvSpPr>
        <p:spPr/>
        <p:txBody>
          <a:bodyPr>
            <a:normAutofit/>
          </a:bodyPr>
          <a:lstStyle/>
          <a:p>
            <a:r>
              <a:rPr lang="en-US" sz="2000" dirty="0"/>
              <a:t>Core</a:t>
            </a:r>
          </a:p>
          <a:p>
            <a:r>
              <a:rPr lang="en-US" sz="2000" dirty="0"/>
              <a:t>High-Level APIs</a:t>
            </a:r>
          </a:p>
          <a:p>
            <a:r>
              <a:rPr lang="en-US" sz="2000" dirty="0"/>
              <a:t>AWS Labs (</a:t>
            </a:r>
            <a:r>
              <a:rPr lang="en-US" sz="2000" dirty="0" err="1"/>
              <a:t>Github</a:t>
            </a:r>
            <a:r>
              <a:rPr lang="en-US" sz="2000" dirty="0"/>
              <a:t>)</a:t>
            </a:r>
          </a:p>
          <a:p>
            <a:endParaRPr lang="en-US" sz="2000" dirty="0"/>
          </a:p>
          <a:p>
            <a:pPr marL="0" indent="0">
              <a:buNone/>
            </a:pPr>
            <a:endParaRPr lang="en-US" sz="1800" dirty="0"/>
          </a:p>
          <a:p>
            <a:pPr marL="0" indent="0">
              <a:buNone/>
            </a:pPr>
            <a:endParaRPr lang="en-US" sz="1800" dirty="0"/>
          </a:p>
          <a:p>
            <a:endParaRPr lang="en-US" sz="1800" dirty="0"/>
          </a:p>
          <a:p>
            <a:pPr marL="0" indent="0">
              <a:buNone/>
            </a:pPr>
            <a:endParaRPr lang="en-US" sz="1800" dirty="0"/>
          </a:p>
          <a:p>
            <a:endParaRPr lang="en-US" sz="1800" dirty="0"/>
          </a:p>
          <a:p>
            <a:endParaRPr lang="en-US" sz="1800" dirty="0"/>
          </a:p>
          <a:p>
            <a:endParaRPr lang="en-US" sz="1800" dirty="0"/>
          </a:p>
        </p:txBody>
      </p:sp>
      <p:pic>
        <p:nvPicPr>
          <p:cNvPr id="7" name="Picture 6" descr="imgr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19" y="2870876"/>
            <a:ext cx="1524800" cy="1524800"/>
          </a:xfrm>
          <a:prstGeom prst="rect">
            <a:avLst/>
          </a:prstGeom>
        </p:spPr>
      </p:pic>
      <p:sp>
        <p:nvSpPr>
          <p:cNvPr id="4" name="Rectangle 3"/>
          <p:cNvSpPr/>
          <p:nvPr/>
        </p:nvSpPr>
        <p:spPr>
          <a:xfrm>
            <a:off x="5571618" y="706408"/>
            <a:ext cx="3135105" cy="90838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AWS Labs</a:t>
            </a:r>
          </a:p>
        </p:txBody>
      </p:sp>
      <p:sp>
        <p:nvSpPr>
          <p:cNvPr id="11" name="Rectangle 10"/>
          <p:cNvSpPr/>
          <p:nvPr/>
        </p:nvSpPr>
        <p:spPr>
          <a:xfrm>
            <a:off x="5571618" y="1742325"/>
            <a:ext cx="3135105" cy="1492290"/>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High-level APIs</a:t>
            </a:r>
          </a:p>
        </p:txBody>
      </p:sp>
      <p:sp>
        <p:nvSpPr>
          <p:cNvPr id="12" name="Rectangle 11"/>
          <p:cNvSpPr/>
          <p:nvPr/>
        </p:nvSpPr>
        <p:spPr>
          <a:xfrm>
            <a:off x="5571618" y="3299822"/>
            <a:ext cx="3135105" cy="908383"/>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r>
              <a:rPr lang="en-US" dirty="0">
                <a:solidFill>
                  <a:schemeClr val="tx1"/>
                </a:solidFill>
              </a:rPr>
              <a:t>SDK Core</a:t>
            </a:r>
          </a:p>
        </p:txBody>
      </p:sp>
      <p:sp>
        <p:nvSpPr>
          <p:cNvPr id="13" name="Rectangle 12"/>
          <p:cNvSpPr/>
          <p:nvPr/>
        </p:nvSpPr>
        <p:spPr>
          <a:xfrm>
            <a:off x="5660519" y="1069143"/>
            <a:ext cx="920750" cy="45321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Kinesis Client Library</a:t>
            </a:r>
          </a:p>
        </p:txBody>
      </p:sp>
      <p:sp>
        <p:nvSpPr>
          <p:cNvPr id="14" name="Rectangle 13"/>
          <p:cNvSpPr/>
          <p:nvPr/>
        </p:nvSpPr>
        <p:spPr>
          <a:xfrm>
            <a:off x="6670169" y="1069143"/>
            <a:ext cx="920750" cy="45321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AWS Resource APIs</a:t>
            </a:r>
          </a:p>
        </p:txBody>
      </p:sp>
      <p:sp>
        <p:nvSpPr>
          <p:cNvPr id="15" name="Rectangle 14"/>
          <p:cNvSpPr/>
          <p:nvPr/>
        </p:nvSpPr>
        <p:spPr>
          <a:xfrm>
            <a:off x="7679819" y="1069143"/>
            <a:ext cx="920750" cy="453217"/>
          </a:xfrm>
          <a:prstGeom prst="rect">
            <a:avLst/>
          </a:prstGeom>
          <a:solidFill>
            <a:schemeClr val="accent1">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err="1">
                <a:solidFill>
                  <a:schemeClr val="tx1"/>
                </a:solidFill>
              </a:rPr>
              <a:t>DynamoDB</a:t>
            </a:r>
            <a:r>
              <a:rPr lang="en-US" sz="900" dirty="0">
                <a:solidFill>
                  <a:schemeClr val="tx1"/>
                </a:solidFill>
              </a:rPr>
              <a:t> Transaction Library</a:t>
            </a:r>
          </a:p>
        </p:txBody>
      </p:sp>
      <p:sp>
        <p:nvSpPr>
          <p:cNvPr id="18" name="Rectangle 17"/>
          <p:cNvSpPr/>
          <p:nvPr/>
        </p:nvSpPr>
        <p:spPr>
          <a:xfrm>
            <a:off x="5657344" y="2087042"/>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a:t>
            </a:r>
            <a:r>
              <a:rPr lang="en-US" sz="900" dirty="0" err="1">
                <a:solidFill>
                  <a:schemeClr val="tx1"/>
                </a:solidFill>
              </a:rPr>
              <a:t>DynamoDB</a:t>
            </a:r>
            <a:r>
              <a:rPr lang="en-US" sz="900" dirty="0">
                <a:solidFill>
                  <a:schemeClr val="tx1"/>
                </a:solidFill>
              </a:rPr>
              <a:t> Document API</a:t>
            </a:r>
          </a:p>
        </p:txBody>
      </p:sp>
      <p:sp>
        <p:nvSpPr>
          <p:cNvPr id="19" name="Rectangle 18"/>
          <p:cNvSpPr/>
          <p:nvPr/>
        </p:nvSpPr>
        <p:spPr>
          <a:xfrm>
            <a:off x="6666994" y="2087042"/>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a:t>
            </a:r>
            <a:r>
              <a:rPr lang="en-US" sz="900" dirty="0" err="1">
                <a:solidFill>
                  <a:schemeClr val="tx1"/>
                </a:solidFill>
              </a:rPr>
              <a:t>DynamoDB</a:t>
            </a:r>
            <a:r>
              <a:rPr lang="en-US" sz="900" dirty="0">
                <a:solidFill>
                  <a:schemeClr val="tx1"/>
                </a:solidFill>
              </a:rPr>
              <a:t> Mapper</a:t>
            </a:r>
          </a:p>
        </p:txBody>
      </p:sp>
      <p:sp>
        <p:nvSpPr>
          <p:cNvPr id="20" name="Rectangle 19"/>
          <p:cNvSpPr/>
          <p:nvPr/>
        </p:nvSpPr>
        <p:spPr>
          <a:xfrm>
            <a:off x="7676644" y="2087042"/>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S3 Encryption Client</a:t>
            </a:r>
          </a:p>
        </p:txBody>
      </p:sp>
      <p:sp>
        <p:nvSpPr>
          <p:cNvPr id="21" name="Rectangle 20"/>
          <p:cNvSpPr/>
          <p:nvPr/>
        </p:nvSpPr>
        <p:spPr>
          <a:xfrm>
            <a:off x="5668493" y="2644268"/>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SQS Buffered Client</a:t>
            </a:r>
          </a:p>
        </p:txBody>
      </p:sp>
      <p:sp>
        <p:nvSpPr>
          <p:cNvPr id="22" name="Rectangle 21"/>
          <p:cNvSpPr/>
          <p:nvPr/>
        </p:nvSpPr>
        <p:spPr>
          <a:xfrm>
            <a:off x="6678143" y="2644268"/>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SES </a:t>
            </a:r>
            <a:r>
              <a:rPr lang="en-US" sz="900" dirty="0" err="1">
                <a:solidFill>
                  <a:schemeClr val="tx1"/>
                </a:solidFill>
              </a:rPr>
              <a:t>JavaMail</a:t>
            </a:r>
            <a:r>
              <a:rPr lang="en-US" sz="900" dirty="0">
                <a:solidFill>
                  <a:schemeClr val="tx1"/>
                </a:solidFill>
              </a:rPr>
              <a:t> Provider</a:t>
            </a:r>
          </a:p>
        </p:txBody>
      </p:sp>
      <p:sp>
        <p:nvSpPr>
          <p:cNvPr id="23" name="Rectangle 22"/>
          <p:cNvSpPr/>
          <p:nvPr/>
        </p:nvSpPr>
        <p:spPr>
          <a:xfrm>
            <a:off x="7687793" y="2644268"/>
            <a:ext cx="920750" cy="453217"/>
          </a:xfrm>
          <a:prstGeom prst="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Amazon S3 Transfer Manager</a:t>
            </a:r>
          </a:p>
        </p:txBody>
      </p:sp>
      <p:sp>
        <p:nvSpPr>
          <p:cNvPr id="24" name="Rectangle 23"/>
          <p:cNvSpPr/>
          <p:nvPr/>
        </p:nvSpPr>
        <p:spPr>
          <a:xfrm>
            <a:off x="5668493" y="3661818"/>
            <a:ext cx="920750" cy="453217"/>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lumMod val="50000"/>
                  </a:schemeClr>
                </a:solidFill>
              </a:rPr>
              <a:t>~40 Service Clients</a:t>
            </a:r>
          </a:p>
        </p:txBody>
      </p:sp>
      <p:sp>
        <p:nvSpPr>
          <p:cNvPr id="25" name="Rectangle 24"/>
          <p:cNvSpPr/>
          <p:nvPr/>
        </p:nvSpPr>
        <p:spPr>
          <a:xfrm>
            <a:off x="6678143" y="3661818"/>
            <a:ext cx="920750" cy="453217"/>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lumMod val="50000"/>
                  </a:schemeClr>
                </a:solidFill>
              </a:rPr>
              <a:t>AWS Credentials Providers</a:t>
            </a:r>
          </a:p>
        </p:txBody>
      </p:sp>
      <p:sp>
        <p:nvSpPr>
          <p:cNvPr id="26" name="Rectangle 25"/>
          <p:cNvSpPr/>
          <p:nvPr/>
        </p:nvSpPr>
        <p:spPr>
          <a:xfrm>
            <a:off x="7687793" y="3661818"/>
            <a:ext cx="920750" cy="453217"/>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lumMod val="50000"/>
                  </a:schemeClr>
                </a:solidFill>
              </a:rPr>
              <a:t>Metrics Collection Infrastructure</a:t>
            </a:r>
          </a:p>
        </p:txBody>
      </p:sp>
    </p:spTree>
    <p:extLst>
      <p:ext uri="{BB962C8B-B14F-4D97-AF65-F5344CB8AC3E}">
        <p14:creationId xmlns:p14="http://schemas.microsoft.com/office/powerpoint/2010/main" val="8980195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654" y="134227"/>
            <a:ext cx="3008313" cy="871538"/>
          </a:xfrm>
        </p:spPr>
        <p:txBody>
          <a:bodyPr/>
          <a:lstStyle/>
          <a:p>
            <a:r>
              <a:rPr lang="en-US" dirty="0"/>
              <a:t>Fine-grained pricing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076" y="1067627"/>
            <a:ext cx="5143500" cy="2911876"/>
          </a:xfrm>
        </p:spPr>
      </p:pic>
      <p:sp>
        <p:nvSpPr>
          <p:cNvPr id="4" name="Text Placeholder 3"/>
          <p:cNvSpPr>
            <a:spLocks noGrp="1"/>
          </p:cNvSpPr>
          <p:nvPr>
            <p:ph type="body" sz="half" idx="2"/>
          </p:nvPr>
        </p:nvSpPr>
        <p:spPr>
          <a:xfrm>
            <a:off x="5360654" y="1005766"/>
            <a:ext cx="3008313" cy="3518297"/>
          </a:xfrm>
        </p:spPr>
        <p:txBody>
          <a:bodyPr/>
          <a:lstStyle/>
          <a:p>
            <a:pPr marL="285750" indent="-285750">
              <a:buFont typeface="Arial" panose="020B0604020202020204" pitchFamily="34" charset="0"/>
              <a:buChar char="•"/>
            </a:pPr>
            <a:r>
              <a:rPr lang="en-US" sz="1800" dirty="0"/>
              <a:t>Price compute time by 100ms, so even short jobs make sense</a:t>
            </a:r>
          </a:p>
          <a:p>
            <a:pPr marL="285750" indent="-285750">
              <a:buFont typeface="Arial" panose="020B0604020202020204" pitchFamily="34" charset="0"/>
              <a:buChar char="•"/>
            </a:pPr>
            <a:r>
              <a:rPr lang="en-US" sz="1800" dirty="0"/>
              <a:t>Low request charge</a:t>
            </a:r>
          </a:p>
          <a:p>
            <a:pPr marL="285750" indent="-285750">
              <a:buFont typeface="Arial" panose="020B0604020202020204" pitchFamily="34" charset="0"/>
              <a:buChar char="•"/>
            </a:pPr>
            <a:r>
              <a:rPr lang="en-US" sz="1800" dirty="0"/>
              <a:t>No hourly, daily, or monthly minimums</a:t>
            </a:r>
          </a:p>
          <a:p>
            <a:pPr marL="285750" indent="-285750">
              <a:buFont typeface="Arial" panose="020B0604020202020204" pitchFamily="34" charset="0"/>
              <a:buChar char="•"/>
            </a:pPr>
            <a:r>
              <a:rPr lang="en-US" sz="1800" dirty="0"/>
              <a:t>Free tier </a:t>
            </a:r>
            <a:endParaRPr lang="en-US" sz="1600" dirty="0"/>
          </a:p>
          <a:p>
            <a:pPr marL="285750" indent="-285750">
              <a:buFont typeface="Arial" panose="020B0604020202020204" pitchFamily="34" charset="0"/>
              <a:buChar char="•"/>
            </a:pPr>
            <a:endParaRPr lang="en-US" sz="1800" dirty="0">
              <a:latin typeface="Arial"/>
            </a:endParaRPr>
          </a:p>
          <a:p>
            <a:pPr marL="285750" indent="-285750">
              <a:buFont typeface="Arial" panose="020B0604020202020204" pitchFamily="34" charset="0"/>
              <a:buChar char="•"/>
            </a:pPr>
            <a:endParaRPr lang="en-US" sz="1800" dirty="0">
              <a:latin typeface="Arial"/>
            </a:endParaRP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6413901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7231" y="171450"/>
            <a:ext cx="3603870" cy="871538"/>
          </a:xfrm>
        </p:spPr>
        <p:txBody>
          <a:bodyPr/>
          <a:lstStyle/>
          <a:p>
            <a:r>
              <a:rPr lang="en-US" dirty="0"/>
              <a:t>Event driven, modular services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933" y="0"/>
            <a:ext cx="5143500" cy="3578086"/>
          </a:xfrm>
        </p:spPr>
      </p:pic>
      <p:sp>
        <p:nvSpPr>
          <p:cNvPr id="4" name="Text Placeholder 3"/>
          <p:cNvSpPr>
            <a:spLocks noGrp="1"/>
          </p:cNvSpPr>
          <p:nvPr>
            <p:ph type="body" sz="half" idx="2"/>
          </p:nvPr>
        </p:nvSpPr>
        <p:spPr>
          <a:xfrm>
            <a:off x="5196031" y="1123366"/>
            <a:ext cx="3008313" cy="3518297"/>
          </a:xfrm>
        </p:spPr>
        <p:txBody>
          <a:bodyPr>
            <a:normAutofit fontScale="92500" lnSpcReduction="10000"/>
          </a:bodyPr>
          <a:lstStyle/>
          <a:p>
            <a:pPr marL="285750" indent="-285750">
              <a:buFont typeface="Arial" panose="020B0604020202020204" pitchFamily="34" charset="0"/>
              <a:buChar char="•"/>
            </a:pPr>
            <a:r>
              <a:rPr lang="en-US" sz="1800" dirty="0"/>
              <a:t>Intelligent Infrastructure - Turn storage services like S3 and Dynamo into dynamic, reactive services.</a:t>
            </a:r>
          </a:p>
          <a:p>
            <a:pPr marL="285750" indent="-285750">
              <a:buFont typeface="Arial" panose="020B0604020202020204" pitchFamily="34" charset="0"/>
              <a:buChar char="•"/>
            </a:pPr>
            <a:r>
              <a:rPr lang="en-US" sz="1800" dirty="0"/>
              <a:t>Attach code to a stream so that it can automatically aggregate or transforms data flowing through.</a:t>
            </a:r>
          </a:p>
          <a:p>
            <a:pPr marL="285750" indent="-285750">
              <a:buFont typeface="Arial" panose="020B0604020202020204" pitchFamily="34" charset="0"/>
              <a:buChar char="•"/>
            </a:pPr>
            <a:r>
              <a:rPr lang="en-US" sz="1800" dirty="0"/>
              <a:t>Cost effectively add even small amounts of code, like audit checks, where you need them.</a:t>
            </a:r>
          </a:p>
        </p:txBody>
      </p:sp>
      <p:pic>
        <p:nvPicPr>
          <p:cNvPr id="3074" name="Picture 2" descr="C:\Users\timwagne\Downloads\AWS Image Library\PNG\Generic-Orange-Gear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988" y="2790825"/>
            <a:ext cx="3084381" cy="17992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3954658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AWS Compute Offerings</a:t>
            </a:r>
          </a:p>
        </p:txBody>
      </p:sp>
      <p:sp>
        <p:nvSpPr>
          <p:cNvPr id="5" name="Text Placeholder 4"/>
          <p:cNvSpPr>
            <a:spLocks noGrp="1"/>
          </p:cNvSpPr>
          <p:nvPr>
            <p:ph type="body" idx="1"/>
          </p:nvPr>
        </p:nvSpPr>
        <p:spPr/>
        <p:txBody>
          <a:bodyPr/>
          <a:lstStyle/>
          <a:p>
            <a:r>
              <a:rPr lang="en-US" dirty="0"/>
              <a:t>Amazon EC2 - Flexibility</a:t>
            </a:r>
          </a:p>
        </p:txBody>
      </p:sp>
      <p:sp>
        <p:nvSpPr>
          <p:cNvPr id="6" name="Content Placeholder 5"/>
          <p:cNvSpPr>
            <a:spLocks noGrp="1"/>
          </p:cNvSpPr>
          <p:nvPr>
            <p:ph sz="half" idx="2"/>
          </p:nvPr>
        </p:nvSpPr>
        <p:spPr/>
        <p:txBody>
          <a:bodyPr/>
          <a:lstStyle/>
          <a:p>
            <a:r>
              <a:rPr lang="en-US" sz="2000" dirty="0"/>
              <a:t>Customize your OS, environment, instance type</a:t>
            </a:r>
          </a:p>
          <a:p>
            <a:r>
              <a:rPr lang="en-US" sz="2000" dirty="0"/>
              <a:t>DIY fault tolerance </a:t>
            </a:r>
          </a:p>
          <a:p>
            <a:r>
              <a:rPr lang="en-US" sz="2000" dirty="0"/>
              <a:t>Assisted auto scaling by adding more instances</a:t>
            </a:r>
          </a:p>
          <a:p>
            <a:r>
              <a:rPr lang="en-US" sz="2000" dirty="0"/>
              <a:t>Any code, any language</a:t>
            </a:r>
          </a:p>
          <a:p>
            <a:r>
              <a:rPr lang="en-US" sz="2000" dirty="0"/>
              <a:t>Ease of use supplemented by ECS, Beanstalk</a:t>
            </a:r>
          </a:p>
        </p:txBody>
      </p:sp>
      <p:sp>
        <p:nvSpPr>
          <p:cNvPr id="7" name="Text Placeholder 6"/>
          <p:cNvSpPr>
            <a:spLocks noGrp="1"/>
          </p:cNvSpPr>
          <p:nvPr>
            <p:ph type="body" sz="quarter" idx="3"/>
          </p:nvPr>
        </p:nvSpPr>
        <p:spPr/>
        <p:txBody>
          <a:bodyPr/>
          <a:lstStyle/>
          <a:p>
            <a:r>
              <a:rPr lang="en-US" dirty="0"/>
              <a:t>AWS Lambda - Simplicity</a:t>
            </a:r>
          </a:p>
        </p:txBody>
      </p:sp>
      <p:sp>
        <p:nvSpPr>
          <p:cNvPr id="8" name="Content Placeholder 7"/>
          <p:cNvSpPr>
            <a:spLocks noGrp="1"/>
          </p:cNvSpPr>
          <p:nvPr>
            <p:ph sz="quarter" idx="4"/>
          </p:nvPr>
        </p:nvSpPr>
        <p:spPr/>
        <p:txBody>
          <a:bodyPr/>
          <a:lstStyle/>
          <a:p>
            <a:r>
              <a:rPr lang="en-US" sz="2000" dirty="0"/>
              <a:t>AWS-owned infrastructure</a:t>
            </a:r>
          </a:p>
          <a:p>
            <a:r>
              <a:rPr lang="en-US" sz="2000" dirty="0"/>
              <a:t>Built-in fault tolerance</a:t>
            </a:r>
          </a:p>
          <a:p>
            <a:r>
              <a:rPr lang="en-US" sz="2000" dirty="0"/>
              <a:t>Scale by sending more requests</a:t>
            </a:r>
          </a:p>
          <a:p>
            <a:r>
              <a:rPr lang="en-US" sz="2000" dirty="0"/>
              <a:t>Stateless code in supported languages (</a:t>
            </a:r>
            <a:r>
              <a:rPr lang="en-US" sz="2000" dirty="0" err="1"/>
              <a:t>Node.js</a:t>
            </a:r>
            <a:r>
              <a:rPr lang="en-US" sz="2000" dirty="0"/>
              <a:t>, Java, Python, &amp; C# today)</a:t>
            </a:r>
          </a:p>
        </p:txBody>
      </p:sp>
    </p:spTree>
    <p:extLst>
      <p:ext uri="{BB962C8B-B14F-4D97-AF65-F5344CB8AC3E}">
        <p14:creationId xmlns:p14="http://schemas.microsoft.com/office/powerpoint/2010/main" val="3853890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800" dirty="0"/>
              <a:t>What could we do with it?</a:t>
            </a:r>
          </a:p>
        </p:txBody>
      </p:sp>
    </p:spTree>
    <p:extLst>
      <p:ext uri="{BB962C8B-B14F-4D97-AF65-F5344CB8AC3E}">
        <p14:creationId xmlns:p14="http://schemas.microsoft.com/office/powerpoint/2010/main" val="19567067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474746"/>
                </a:solidFill>
              </a:rPr>
              <a:t>Data Triggers: Amazon S3</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423" y="1512422"/>
            <a:ext cx="6466114" cy="3771900"/>
          </a:xfrm>
        </p:spPr>
      </p:pic>
      <p:sp>
        <p:nvSpPr>
          <p:cNvPr id="6" name="TextBox 5"/>
          <p:cNvSpPr txBox="1"/>
          <p:nvPr/>
        </p:nvSpPr>
        <p:spPr>
          <a:xfrm>
            <a:off x="1008681" y="4187952"/>
            <a:ext cx="4315968" cy="461665"/>
          </a:xfrm>
          <a:prstGeom prst="rect">
            <a:avLst/>
          </a:prstGeom>
          <a:noFill/>
        </p:spPr>
        <p:txBody>
          <a:bodyPr wrap="square" rtlCol="0">
            <a:spAutoFit/>
          </a:bodyPr>
          <a:lstStyle/>
          <a:p>
            <a:pPr algn="ctr"/>
            <a:r>
              <a:rPr lang="en-US" sz="2400" dirty="0">
                <a:solidFill>
                  <a:srgbClr val="474746"/>
                </a:solidFill>
              </a:rPr>
              <a:t>Amazon S3 Bucket Events</a:t>
            </a:r>
          </a:p>
        </p:txBody>
      </p:sp>
      <p:sp>
        <p:nvSpPr>
          <p:cNvPr id="7" name="Right Arrow 6"/>
          <p:cNvSpPr/>
          <p:nvPr/>
        </p:nvSpPr>
        <p:spPr>
          <a:xfrm>
            <a:off x="5020056" y="3063240"/>
            <a:ext cx="1051560" cy="722376"/>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8" name="TextBox 7"/>
          <p:cNvSpPr txBox="1"/>
          <p:nvPr/>
        </p:nvSpPr>
        <p:spPr>
          <a:xfrm>
            <a:off x="4901184" y="4187952"/>
            <a:ext cx="4315968" cy="461665"/>
          </a:xfrm>
          <a:prstGeom prst="rect">
            <a:avLst/>
          </a:prstGeom>
          <a:noFill/>
        </p:spPr>
        <p:txBody>
          <a:bodyPr wrap="square" rtlCol="0">
            <a:spAutoFit/>
          </a:bodyPr>
          <a:lstStyle/>
          <a:p>
            <a:pPr algn="ctr"/>
            <a:r>
              <a:rPr lang="en-US" sz="2400" dirty="0">
                <a:solidFill>
                  <a:srgbClr val="474746"/>
                </a:solidFill>
              </a:rPr>
              <a:t>AWS Lambda</a:t>
            </a:r>
          </a:p>
        </p:txBody>
      </p:sp>
      <p:pic>
        <p:nvPicPr>
          <p:cNvPr id="4098" name="Picture 2" descr="C:\Users\timwagne\Downloads\AWS Image Library\PNG\1-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681" y="1104717"/>
            <a:ext cx="996696" cy="1446459"/>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Bent-Up Arrow 9"/>
          <p:cNvSpPr/>
          <p:nvPr/>
        </p:nvSpPr>
        <p:spPr>
          <a:xfrm flipV="1">
            <a:off x="2014521" y="1919386"/>
            <a:ext cx="737824" cy="723230"/>
          </a:xfrm>
          <a:prstGeom prst="bentUp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pic>
        <p:nvPicPr>
          <p:cNvPr id="12" name="Picture 2" descr="C:\Users\timwagne\Downloads\AWS Image Library\PNG\1-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4761" y="1626778"/>
            <a:ext cx="498348" cy="72323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Bent-Up Arrow 12"/>
          <p:cNvSpPr/>
          <p:nvPr/>
        </p:nvSpPr>
        <p:spPr>
          <a:xfrm flipH="1" flipV="1">
            <a:off x="3051046" y="1919386"/>
            <a:ext cx="780290" cy="723230"/>
          </a:xfrm>
          <a:prstGeom prst="bentUp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14" name="Bent-Up Arrow 13"/>
          <p:cNvSpPr/>
          <p:nvPr/>
        </p:nvSpPr>
        <p:spPr>
          <a:xfrm rot="5400000" flipH="1" flipV="1">
            <a:off x="5293400" y="1034492"/>
            <a:ext cx="780290" cy="2367198"/>
          </a:xfrm>
          <a:prstGeom prst="bentUp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11" name="TextBox 10"/>
          <p:cNvSpPr txBox="1"/>
          <p:nvPr/>
        </p:nvSpPr>
        <p:spPr>
          <a:xfrm>
            <a:off x="6464808" y="2350008"/>
            <a:ext cx="402336" cy="2215991"/>
          </a:xfrm>
          <a:prstGeom prst="rect">
            <a:avLst/>
          </a:prstGeom>
          <a:noFill/>
        </p:spPr>
        <p:txBody>
          <a:bodyPr wrap="square" rtlCol="0">
            <a:spAutoFit/>
          </a:bodyPr>
          <a:lstStyle/>
          <a:p>
            <a:r>
              <a:rPr lang="en-US" sz="13800" b="1" dirty="0">
                <a:solidFill>
                  <a:srgbClr val="474746"/>
                </a:solidFill>
                <a:sym typeface="Symbol"/>
              </a:rPr>
              <a:t></a:t>
            </a:r>
            <a:endParaRPr lang="en-US" sz="13800" b="1" dirty="0">
              <a:solidFill>
                <a:srgbClr val="474746"/>
              </a:solidFill>
            </a:endParaRPr>
          </a:p>
        </p:txBody>
      </p:sp>
      <p:sp>
        <p:nvSpPr>
          <p:cNvPr id="15" name="TextBox 14"/>
          <p:cNvSpPr txBox="1"/>
          <p:nvPr/>
        </p:nvSpPr>
        <p:spPr>
          <a:xfrm>
            <a:off x="1889347" y="1225180"/>
            <a:ext cx="2036271" cy="369332"/>
          </a:xfrm>
          <a:prstGeom prst="rect">
            <a:avLst/>
          </a:prstGeom>
          <a:noFill/>
        </p:spPr>
        <p:txBody>
          <a:bodyPr wrap="square" rtlCol="0">
            <a:spAutoFit/>
          </a:bodyPr>
          <a:lstStyle/>
          <a:p>
            <a:r>
              <a:rPr lang="en-US" dirty="0">
                <a:solidFill>
                  <a:srgbClr val="474746"/>
                </a:solidFill>
              </a:rPr>
              <a:t>Original image</a:t>
            </a:r>
          </a:p>
        </p:txBody>
      </p:sp>
      <p:sp>
        <p:nvSpPr>
          <p:cNvPr id="17" name="TextBox 16"/>
          <p:cNvSpPr txBox="1"/>
          <p:nvPr/>
        </p:nvSpPr>
        <p:spPr>
          <a:xfrm>
            <a:off x="3733387" y="1225180"/>
            <a:ext cx="2722277" cy="369332"/>
          </a:xfrm>
          <a:prstGeom prst="rect">
            <a:avLst/>
          </a:prstGeom>
          <a:noFill/>
        </p:spPr>
        <p:txBody>
          <a:bodyPr wrap="square" rtlCol="0">
            <a:spAutoFit/>
          </a:bodyPr>
          <a:lstStyle/>
          <a:p>
            <a:r>
              <a:rPr lang="en-US" dirty="0" err="1">
                <a:solidFill>
                  <a:srgbClr val="474746"/>
                </a:solidFill>
              </a:rPr>
              <a:t>Thumbnailed</a:t>
            </a:r>
            <a:r>
              <a:rPr lang="en-US" dirty="0">
                <a:solidFill>
                  <a:srgbClr val="474746"/>
                </a:solidFill>
              </a:rPr>
              <a:t> image</a:t>
            </a:r>
          </a:p>
        </p:txBody>
      </p:sp>
      <p:sp>
        <p:nvSpPr>
          <p:cNvPr id="16" name="TextBox 15"/>
          <p:cNvSpPr txBox="1"/>
          <p:nvPr/>
        </p:nvSpPr>
        <p:spPr>
          <a:xfrm>
            <a:off x="2159405" y="2080946"/>
            <a:ext cx="448056" cy="400110"/>
          </a:xfrm>
          <a:prstGeom prst="rect">
            <a:avLst/>
          </a:prstGeom>
          <a:noFill/>
        </p:spPr>
        <p:txBody>
          <a:bodyPr wrap="square" rtlCol="0">
            <a:spAutoFit/>
          </a:bodyPr>
          <a:lstStyle/>
          <a:p>
            <a:r>
              <a:rPr lang="en-US" sz="2000" dirty="0">
                <a:solidFill>
                  <a:srgbClr val="474746"/>
                </a:solidFill>
              </a:rPr>
              <a:t>1</a:t>
            </a:r>
          </a:p>
        </p:txBody>
      </p:sp>
      <p:sp>
        <p:nvSpPr>
          <p:cNvPr id="19" name="TextBox 18"/>
          <p:cNvSpPr txBox="1"/>
          <p:nvPr/>
        </p:nvSpPr>
        <p:spPr>
          <a:xfrm>
            <a:off x="5273486" y="3221372"/>
            <a:ext cx="448056" cy="400110"/>
          </a:xfrm>
          <a:prstGeom prst="rect">
            <a:avLst/>
          </a:prstGeom>
          <a:noFill/>
        </p:spPr>
        <p:txBody>
          <a:bodyPr wrap="square" rtlCol="0">
            <a:spAutoFit/>
          </a:bodyPr>
          <a:lstStyle/>
          <a:p>
            <a:r>
              <a:rPr lang="en-US" sz="2000" dirty="0">
                <a:solidFill>
                  <a:srgbClr val="474746"/>
                </a:solidFill>
              </a:rPr>
              <a:t>2</a:t>
            </a:r>
          </a:p>
        </p:txBody>
      </p:sp>
      <p:sp>
        <p:nvSpPr>
          <p:cNvPr id="20" name="TextBox 19"/>
          <p:cNvSpPr txBox="1"/>
          <p:nvPr/>
        </p:nvSpPr>
        <p:spPr>
          <a:xfrm>
            <a:off x="3285331" y="2083156"/>
            <a:ext cx="448056" cy="400110"/>
          </a:xfrm>
          <a:prstGeom prst="rect">
            <a:avLst/>
          </a:prstGeom>
          <a:noFill/>
        </p:spPr>
        <p:txBody>
          <a:bodyPr wrap="square" rtlCol="0">
            <a:spAutoFit/>
          </a:bodyPr>
          <a:lstStyle/>
          <a:p>
            <a:r>
              <a:rPr lang="en-US" sz="2000" dirty="0">
                <a:solidFill>
                  <a:srgbClr val="474746"/>
                </a:solidFill>
              </a:rPr>
              <a:t>3</a:t>
            </a:r>
          </a:p>
        </p:txBody>
      </p:sp>
    </p:spTree>
    <p:extLst>
      <p:ext uri="{BB962C8B-B14F-4D97-AF65-F5344CB8AC3E}">
        <p14:creationId xmlns:p14="http://schemas.microsoft.com/office/powerpoint/2010/main" val="391627167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74746"/>
                </a:solidFill>
              </a:rPr>
              <a:t>Data Triggers: DynamoDB</a:t>
            </a:r>
          </a:p>
        </p:txBody>
      </p:sp>
      <p:pic>
        <p:nvPicPr>
          <p:cNvPr id="7" name="Picture 7" descr="C:\Users\timwagne\Downloads\AWS Image Library\PNG\Dynamo-DB-Whiteboar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805" y="1567950"/>
            <a:ext cx="4882946" cy="284838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roup 11"/>
          <p:cNvGrpSpPr/>
          <p:nvPr/>
        </p:nvGrpSpPr>
        <p:grpSpPr>
          <a:xfrm>
            <a:off x="3002632" y="2823529"/>
            <a:ext cx="773012" cy="337229"/>
            <a:chOff x="3002632" y="2823529"/>
            <a:chExt cx="773012" cy="337229"/>
          </a:xfrm>
        </p:grpSpPr>
        <p:pic>
          <p:nvPicPr>
            <p:cNvPr id="1029" name="Picture 5" descr="C:\Users\timwagne\Downloads\AWS Image Library\PNG\i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l="32638" t="32392" r="34725" b="37347"/>
            <a:stretch/>
          </p:blipFill>
          <p:spPr bwMode="auto">
            <a:xfrm flipH="1">
              <a:off x="3002632" y="2823529"/>
              <a:ext cx="163412" cy="337229"/>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5" name="Picture 5" descr="C:\Users\timwagne\Downloads\AWS Image Library\PNG\i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l="32638" t="32392" r="34725" b="37347"/>
            <a:stretch/>
          </p:blipFill>
          <p:spPr bwMode="auto">
            <a:xfrm flipH="1">
              <a:off x="3155032" y="2823529"/>
              <a:ext cx="163412" cy="337229"/>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6" name="Picture 5" descr="C:\Users\timwagne\Downloads\AWS Image Library\PNG\i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l="32638" t="32392" r="34725" b="37347"/>
            <a:stretch/>
          </p:blipFill>
          <p:spPr bwMode="auto">
            <a:xfrm flipH="1">
              <a:off x="3307432" y="2823529"/>
              <a:ext cx="163412" cy="337229"/>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7" name="Picture 5" descr="C:\Users\timwagne\Downloads\AWS Image Library\PNG\i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l="32638" t="32392" r="34725" b="37347"/>
            <a:stretch/>
          </p:blipFill>
          <p:spPr bwMode="auto">
            <a:xfrm flipH="1">
              <a:off x="3459832" y="2823529"/>
              <a:ext cx="163412" cy="337229"/>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18" name="Picture 5" descr="C:\Users\timwagne\Downloads\AWS Image Library\PNG\iPhone.png"/>
            <p:cNvPicPr>
              <a:picLocks noChangeAspect="1" noChangeArrowheads="1"/>
            </p:cNvPicPr>
            <p:nvPr/>
          </p:nvPicPr>
          <p:blipFill rotWithShape="1">
            <a:blip r:embed="rId4">
              <a:extLst>
                <a:ext uri="{28A0092B-C50C-407E-A947-70E740481C1C}">
                  <a14:useLocalDpi xmlns:a14="http://schemas.microsoft.com/office/drawing/2010/main" val="0"/>
                </a:ext>
              </a:extLst>
            </a:blip>
            <a:srcRect l="32638" t="32392" r="34725" b="37347"/>
            <a:stretch/>
          </p:blipFill>
          <p:spPr bwMode="auto">
            <a:xfrm flipH="1">
              <a:off x="3612232" y="2823529"/>
              <a:ext cx="163412" cy="337229"/>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grpSp>
      <p:sp>
        <p:nvSpPr>
          <p:cNvPr id="20" name="TextBox 19"/>
          <p:cNvSpPr txBox="1"/>
          <p:nvPr/>
        </p:nvSpPr>
        <p:spPr>
          <a:xfrm>
            <a:off x="2996529" y="3566615"/>
            <a:ext cx="4315968" cy="400110"/>
          </a:xfrm>
          <a:prstGeom prst="rect">
            <a:avLst/>
          </a:prstGeom>
          <a:noFill/>
        </p:spPr>
        <p:txBody>
          <a:bodyPr wrap="square" rtlCol="0">
            <a:spAutoFit/>
          </a:bodyPr>
          <a:lstStyle/>
          <a:p>
            <a:pPr algn="ctr"/>
            <a:r>
              <a:rPr lang="en-US" sz="2000" dirty="0">
                <a:solidFill>
                  <a:srgbClr val="474746"/>
                </a:solidFill>
              </a:rPr>
              <a:t>AWS Lambda</a:t>
            </a:r>
          </a:p>
        </p:txBody>
      </p:sp>
      <p:sp>
        <p:nvSpPr>
          <p:cNvPr id="21" name="TextBox 20"/>
          <p:cNvSpPr txBox="1"/>
          <p:nvPr/>
        </p:nvSpPr>
        <p:spPr>
          <a:xfrm>
            <a:off x="4526704" y="1750734"/>
            <a:ext cx="402336" cy="2215991"/>
          </a:xfrm>
          <a:prstGeom prst="rect">
            <a:avLst/>
          </a:prstGeom>
          <a:noFill/>
        </p:spPr>
        <p:txBody>
          <a:bodyPr wrap="square" rtlCol="0">
            <a:spAutoFit/>
          </a:bodyPr>
          <a:lstStyle/>
          <a:p>
            <a:r>
              <a:rPr lang="en-US" sz="13800" b="1" dirty="0">
                <a:solidFill>
                  <a:srgbClr val="474746"/>
                </a:solidFill>
                <a:sym typeface="Symbol"/>
              </a:rPr>
              <a:t></a:t>
            </a:r>
            <a:endParaRPr lang="en-US" sz="13800" b="1" dirty="0">
              <a:solidFill>
                <a:srgbClr val="474746"/>
              </a:solidFill>
            </a:endParaRPr>
          </a:p>
        </p:txBody>
      </p:sp>
      <p:sp>
        <p:nvSpPr>
          <p:cNvPr id="22" name="TextBox 21"/>
          <p:cNvSpPr txBox="1"/>
          <p:nvPr/>
        </p:nvSpPr>
        <p:spPr>
          <a:xfrm>
            <a:off x="30684" y="3566615"/>
            <a:ext cx="4315968" cy="707886"/>
          </a:xfrm>
          <a:prstGeom prst="rect">
            <a:avLst/>
          </a:prstGeom>
          <a:noFill/>
        </p:spPr>
        <p:txBody>
          <a:bodyPr wrap="square" rtlCol="0">
            <a:spAutoFit/>
          </a:bodyPr>
          <a:lstStyle/>
          <a:p>
            <a:pPr algn="ctr"/>
            <a:r>
              <a:rPr lang="en-US" sz="2000" dirty="0">
                <a:solidFill>
                  <a:srgbClr val="474746"/>
                </a:solidFill>
              </a:rPr>
              <a:t>DynamoDB</a:t>
            </a:r>
          </a:p>
          <a:p>
            <a:pPr algn="ctr"/>
            <a:r>
              <a:rPr lang="en-US" sz="2000" dirty="0">
                <a:solidFill>
                  <a:srgbClr val="474746"/>
                </a:solidFill>
              </a:rPr>
              <a:t>Table and Stream</a:t>
            </a:r>
          </a:p>
        </p:txBody>
      </p:sp>
      <p:pic>
        <p:nvPicPr>
          <p:cNvPr id="23" name="Picture 7" descr="C:\Users\timwagne\Downloads\AWS Image Library\PNG\Dynamo-DB-Whiteboar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024" y="645930"/>
            <a:ext cx="4882946" cy="284838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ight Arrow 12"/>
          <p:cNvSpPr/>
          <p:nvPr/>
        </p:nvSpPr>
        <p:spPr>
          <a:xfrm>
            <a:off x="3897063" y="2862858"/>
            <a:ext cx="629641" cy="27180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25" name="Right Arrow 24"/>
          <p:cNvSpPr/>
          <p:nvPr/>
        </p:nvSpPr>
        <p:spPr>
          <a:xfrm rot="20249853">
            <a:off x="5614948" y="2277726"/>
            <a:ext cx="1115868" cy="27180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pic>
        <p:nvPicPr>
          <p:cNvPr id="27" name="Picture 6" descr="C:\Users\timwagne\Downloads\AWS Image Library\PNG\Mobile-Ap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0888" y="2659714"/>
            <a:ext cx="3429513" cy="2000549"/>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29"/>
          <p:cNvSpPr txBox="1"/>
          <p:nvPr/>
        </p:nvSpPr>
        <p:spPr>
          <a:xfrm>
            <a:off x="6592543" y="4136176"/>
            <a:ext cx="2109357" cy="584775"/>
          </a:xfrm>
          <a:prstGeom prst="rect">
            <a:avLst/>
          </a:prstGeom>
          <a:noFill/>
        </p:spPr>
        <p:txBody>
          <a:bodyPr wrap="square" rtlCol="0">
            <a:spAutoFit/>
          </a:bodyPr>
          <a:lstStyle/>
          <a:p>
            <a:pPr algn="ctr"/>
            <a:r>
              <a:rPr lang="en-US" sz="1600" dirty="0">
                <a:solidFill>
                  <a:srgbClr val="474746"/>
                </a:solidFill>
              </a:rPr>
              <a:t>Send Amazon SNS notifications</a:t>
            </a:r>
          </a:p>
        </p:txBody>
      </p:sp>
      <p:sp>
        <p:nvSpPr>
          <p:cNvPr id="31" name="Right Arrow 30"/>
          <p:cNvSpPr/>
          <p:nvPr/>
        </p:nvSpPr>
        <p:spPr>
          <a:xfrm rot="1481208">
            <a:off x="5644939" y="3083463"/>
            <a:ext cx="1115868" cy="271803"/>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32" name="TextBox 31"/>
          <p:cNvSpPr txBox="1"/>
          <p:nvPr/>
        </p:nvSpPr>
        <p:spPr>
          <a:xfrm>
            <a:off x="6543365" y="2583440"/>
            <a:ext cx="2109357" cy="338554"/>
          </a:xfrm>
          <a:prstGeom prst="rect">
            <a:avLst/>
          </a:prstGeom>
          <a:noFill/>
        </p:spPr>
        <p:txBody>
          <a:bodyPr wrap="square" rtlCol="0">
            <a:spAutoFit/>
          </a:bodyPr>
          <a:lstStyle/>
          <a:p>
            <a:pPr algn="ctr"/>
            <a:r>
              <a:rPr lang="en-US" sz="1600" dirty="0">
                <a:solidFill>
                  <a:srgbClr val="474746"/>
                </a:solidFill>
              </a:rPr>
              <a:t>Update another table</a:t>
            </a:r>
          </a:p>
        </p:txBody>
      </p:sp>
    </p:spTree>
    <p:extLst>
      <p:ext uri="{BB962C8B-B14F-4D97-AF65-F5344CB8AC3E}">
        <p14:creationId xmlns:p14="http://schemas.microsoft.com/office/powerpoint/2010/main" val="140754164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2434208" y="2597473"/>
            <a:ext cx="774916" cy="356461"/>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2" name="Title 1"/>
          <p:cNvSpPr>
            <a:spLocks noGrp="1"/>
          </p:cNvSpPr>
          <p:nvPr>
            <p:ph type="title"/>
          </p:nvPr>
        </p:nvSpPr>
        <p:spPr/>
        <p:txBody>
          <a:bodyPr/>
          <a:lstStyle/>
          <a:p>
            <a:r>
              <a:rPr lang="en-US" dirty="0">
                <a:solidFill>
                  <a:srgbClr val="474746"/>
                </a:solidFill>
              </a:rPr>
              <a:t>Audit and Notify</a:t>
            </a:r>
          </a:p>
        </p:txBody>
      </p:sp>
      <p:grpSp>
        <p:nvGrpSpPr>
          <p:cNvPr id="8" name="Group 7"/>
          <p:cNvGrpSpPr/>
          <p:nvPr/>
        </p:nvGrpSpPr>
        <p:grpSpPr>
          <a:xfrm>
            <a:off x="5819537" y="2152511"/>
            <a:ext cx="3429513" cy="2000549"/>
            <a:chOff x="4764220" y="2353181"/>
            <a:chExt cx="3429513" cy="2000549"/>
          </a:xfrm>
        </p:grpSpPr>
        <p:pic>
          <p:nvPicPr>
            <p:cNvPr id="5126" name="Picture 6" descr="C:\Users\timwagne\Downloads\AWS Image Library\PNG\Mobile-Ap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220" y="2353181"/>
              <a:ext cx="3429513" cy="2000549"/>
            </a:xfrm>
            <a:prstGeom prst="rect">
              <a:avLst/>
            </a:prstGeom>
            <a:noFill/>
            <a:extLst>
              <a:ext uri="{909E8E84-426E-40dd-AFC4-6F175D3DCCD1}">
                <a14:hiddenFill xmlns:a14="http://schemas.microsoft.com/office/drawing/2010/main" xmlns="">
                  <a:solidFill>
                    <a:srgbClr val="FFFFFF"/>
                  </a:solidFill>
                </a14:hiddenFill>
              </a:ext>
            </a:extLst>
          </p:spPr>
        </p:pic>
        <p:pic>
          <p:nvPicPr>
            <p:cNvPr id="5125" name="Picture 5" descr="C:\Users\timwagne\Downloads\AWS Image Library\PNG\Secureity-Bad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242" y="2353181"/>
              <a:ext cx="1164121" cy="679071"/>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127" name="Picture 7" descr="C:\Users\timwagne\Downloads\AWS Image Library\PNG\AWSServices-Inclou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70" y="1905901"/>
            <a:ext cx="2248433" cy="156412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 name="Group 3"/>
          <p:cNvGrpSpPr/>
          <p:nvPr/>
        </p:nvGrpSpPr>
        <p:grpSpPr>
          <a:xfrm>
            <a:off x="2388037" y="1874905"/>
            <a:ext cx="2511592" cy="2278155"/>
            <a:chOff x="717784" y="2029567"/>
            <a:chExt cx="2511592" cy="2278155"/>
          </a:xfrm>
        </p:grpSpPr>
        <p:pic>
          <p:nvPicPr>
            <p:cNvPr id="5122" name="Picture 2" descr="C:\Users\timwagne\Downloads\AWS Image Library\PNG\S3-Icon-Whiteboa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84" y="2842627"/>
              <a:ext cx="2511592" cy="1465095"/>
            </a:xfrm>
            <a:prstGeom prst="rect">
              <a:avLst/>
            </a:prstGeom>
            <a:noFill/>
            <a:extLst>
              <a:ext uri="{909E8E84-426E-40dd-AFC4-6F175D3DCCD1}">
                <a14:hiddenFill xmlns:a14="http://schemas.microsoft.com/office/drawing/2010/main" xmlns="">
                  <a:solidFill>
                    <a:srgbClr val="FFFFFF"/>
                  </a:solidFill>
                </a14:hiddenFill>
              </a:ext>
            </a:extLst>
          </p:spPr>
        </p:pic>
        <p:pic>
          <p:nvPicPr>
            <p:cNvPr id="5130" name="Picture 10" descr="C:\Users\timwagne\Downloads\AWS Image Library\PNG\S3-Bucke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5850" y="2029567"/>
              <a:ext cx="1752600" cy="1752600"/>
            </a:xfrm>
            <a:prstGeom prst="rect">
              <a:avLst/>
            </a:prstGeom>
            <a:noFill/>
            <a:extLst>
              <a:ext uri="{909E8E84-426E-40dd-AFC4-6F175D3DCCD1}">
                <a14:hiddenFill xmlns:a14="http://schemas.microsoft.com/office/drawing/2010/main" xmlns="">
                  <a:solidFill>
                    <a:srgbClr val="FFFFFF"/>
                  </a:solidFill>
                </a14:hiddenFill>
              </a:ext>
            </a:extLst>
          </p:spPr>
        </p:pic>
        <p:pic>
          <p:nvPicPr>
            <p:cNvPr id="5128" name="Picture 8" descr="C:\Users\timwagne\Downloads\AWS Image Library\PNG\1-65.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871" y="2029950"/>
              <a:ext cx="821751" cy="900416"/>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6" name="TextBox 5"/>
          <p:cNvSpPr txBox="1"/>
          <p:nvPr/>
        </p:nvSpPr>
        <p:spPr>
          <a:xfrm>
            <a:off x="710854" y="3235846"/>
            <a:ext cx="1891383" cy="369332"/>
          </a:xfrm>
          <a:prstGeom prst="rect">
            <a:avLst/>
          </a:prstGeom>
          <a:noFill/>
        </p:spPr>
        <p:txBody>
          <a:bodyPr wrap="square" rtlCol="0">
            <a:spAutoFit/>
          </a:bodyPr>
          <a:lstStyle/>
          <a:p>
            <a:pPr algn="ctr"/>
            <a:r>
              <a:rPr lang="en-US" dirty="0">
                <a:solidFill>
                  <a:srgbClr val="474746"/>
                </a:solidFill>
              </a:rPr>
              <a:t>AWS API calls</a:t>
            </a:r>
          </a:p>
        </p:txBody>
      </p:sp>
      <p:sp>
        <p:nvSpPr>
          <p:cNvPr id="7" name="TextBox 6"/>
          <p:cNvSpPr txBox="1"/>
          <p:nvPr/>
        </p:nvSpPr>
        <p:spPr>
          <a:xfrm>
            <a:off x="1896467" y="1587548"/>
            <a:ext cx="3609786" cy="400110"/>
          </a:xfrm>
          <a:prstGeom prst="rect">
            <a:avLst/>
          </a:prstGeom>
          <a:noFill/>
        </p:spPr>
        <p:txBody>
          <a:bodyPr wrap="square" rtlCol="0">
            <a:spAutoFit/>
          </a:bodyPr>
          <a:lstStyle/>
          <a:p>
            <a:pPr algn="ctr"/>
            <a:r>
              <a:rPr lang="en-US" sz="2000" dirty="0">
                <a:solidFill>
                  <a:srgbClr val="474746"/>
                </a:solidFill>
              </a:rPr>
              <a:t>AWS </a:t>
            </a:r>
            <a:r>
              <a:rPr lang="en-US" sz="2000" dirty="0" err="1">
                <a:solidFill>
                  <a:srgbClr val="474746"/>
                </a:solidFill>
              </a:rPr>
              <a:t>CloudTrail</a:t>
            </a:r>
            <a:r>
              <a:rPr lang="en-US" sz="2000" dirty="0">
                <a:solidFill>
                  <a:srgbClr val="474746"/>
                </a:solidFill>
              </a:rPr>
              <a:t> Logs</a:t>
            </a:r>
          </a:p>
        </p:txBody>
      </p:sp>
      <p:sp>
        <p:nvSpPr>
          <p:cNvPr id="17" name="Right Arrow 16"/>
          <p:cNvSpPr/>
          <p:nvPr/>
        </p:nvSpPr>
        <p:spPr>
          <a:xfrm>
            <a:off x="4030875" y="3227315"/>
            <a:ext cx="1153287" cy="386394"/>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18" name="TextBox 17"/>
          <p:cNvSpPr txBox="1"/>
          <p:nvPr/>
        </p:nvSpPr>
        <p:spPr>
          <a:xfrm>
            <a:off x="3578428" y="4008605"/>
            <a:ext cx="4315968" cy="400110"/>
          </a:xfrm>
          <a:prstGeom prst="rect">
            <a:avLst/>
          </a:prstGeom>
          <a:noFill/>
        </p:spPr>
        <p:txBody>
          <a:bodyPr wrap="square" rtlCol="0">
            <a:spAutoFit/>
          </a:bodyPr>
          <a:lstStyle/>
          <a:p>
            <a:pPr algn="ctr"/>
            <a:r>
              <a:rPr lang="en-US" sz="2000" dirty="0">
                <a:solidFill>
                  <a:srgbClr val="474746"/>
                </a:solidFill>
              </a:rPr>
              <a:t>AWS Lambda</a:t>
            </a:r>
          </a:p>
        </p:txBody>
      </p:sp>
      <p:sp>
        <p:nvSpPr>
          <p:cNvPr id="19" name="TextBox 18"/>
          <p:cNvSpPr txBox="1"/>
          <p:nvPr/>
        </p:nvSpPr>
        <p:spPr>
          <a:xfrm>
            <a:off x="5108603" y="2192724"/>
            <a:ext cx="402336" cy="2215991"/>
          </a:xfrm>
          <a:prstGeom prst="rect">
            <a:avLst/>
          </a:prstGeom>
          <a:noFill/>
        </p:spPr>
        <p:txBody>
          <a:bodyPr wrap="square" rtlCol="0">
            <a:spAutoFit/>
          </a:bodyPr>
          <a:lstStyle/>
          <a:p>
            <a:r>
              <a:rPr lang="en-US" sz="13800" b="1" dirty="0">
                <a:solidFill>
                  <a:srgbClr val="474746"/>
                </a:solidFill>
                <a:sym typeface="Symbol"/>
              </a:rPr>
              <a:t></a:t>
            </a:r>
            <a:endParaRPr lang="en-US" sz="13800" b="1" dirty="0">
              <a:solidFill>
                <a:srgbClr val="474746"/>
              </a:solidFill>
            </a:endParaRPr>
          </a:p>
        </p:txBody>
      </p:sp>
      <p:sp>
        <p:nvSpPr>
          <p:cNvPr id="21" name="Right Arrow 20"/>
          <p:cNvSpPr/>
          <p:nvPr/>
        </p:nvSpPr>
        <p:spPr>
          <a:xfrm>
            <a:off x="6174805" y="3235846"/>
            <a:ext cx="1153349" cy="386394"/>
          </a:xfrm>
          <a:prstGeom prst="rightArrow">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sp>
        <p:nvSpPr>
          <p:cNvPr id="23" name="TextBox 22"/>
          <p:cNvSpPr txBox="1"/>
          <p:nvPr/>
        </p:nvSpPr>
        <p:spPr>
          <a:xfrm>
            <a:off x="3385627" y="3623547"/>
            <a:ext cx="2109357" cy="338554"/>
          </a:xfrm>
          <a:prstGeom prst="rect">
            <a:avLst/>
          </a:prstGeom>
          <a:noFill/>
        </p:spPr>
        <p:txBody>
          <a:bodyPr wrap="square" rtlCol="0">
            <a:spAutoFit/>
          </a:bodyPr>
          <a:lstStyle/>
          <a:p>
            <a:pPr algn="ctr"/>
            <a:r>
              <a:rPr lang="en-US" sz="1600" dirty="0">
                <a:solidFill>
                  <a:srgbClr val="474746"/>
                </a:solidFill>
              </a:rPr>
              <a:t>Bucket events</a:t>
            </a:r>
          </a:p>
        </p:txBody>
      </p:sp>
      <p:sp>
        <p:nvSpPr>
          <p:cNvPr id="24" name="TextBox 23"/>
          <p:cNvSpPr txBox="1"/>
          <p:nvPr/>
        </p:nvSpPr>
        <p:spPr>
          <a:xfrm>
            <a:off x="6479614" y="3716217"/>
            <a:ext cx="2109357" cy="584775"/>
          </a:xfrm>
          <a:prstGeom prst="rect">
            <a:avLst/>
          </a:prstGeom>
          <a:noFill/>
        </p:spPr>
        <p:txBody>
          <a:bodyPr wrap="square" rtlCol="0">
            <a:spAutoFit/>
          </a:bodyPr>
          <a:lstStyle/>
          <a:p>
            <a:pPr algn="ctr"/>
            <a:r>
              <a:rPr lang="en-US" sz="1600" dirty="0">
                <a:solidFill>
                  <a:srgbClr val="474746"/>
                </a:solidFill>
              </a:rPr>
              <a:t>Amazon SNS notifications</a:t>
            </a:r>
          </a:p>
        </p:txBody>
      </p:sp>
    </p:spTree>
    <p:extLst>
      <p:ext uri="{BB962C8B-B14F-4D97-AF65-F5344CB8AC3E}">
        <p14:creationId xmlns:p14="http://schemas.microsoft.com/office/powerpoint/2010/main" val="31203906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74746"/>
                </a:solidFill>
              </a:rPr>
              <a:t>Custom Events</a:t>
            </a:r>
          </a:p>
        </p:txBody>
      </p:sp>
      <p:grpSp>
        <p:nvGrpSpPr>
          <p:cNvPr id="5" name="Group 4"/>
          <p:cNvGrpSpPr/>
          <p:nvPr/>
        </p:nvGrpSpPr>
        <p:grpSpPr>
          <a:xfrm>
            <a:off x="3386863" y="1866389"/>
            <a:ext cx="4315968" cy="2215991"/>
            <a:chOff x="3578428" y="2192724"/>
            <a:chExt cx="4315968" cy="2215991"/>
          </a:xfrm>
        </p:grpSpPr>
        <p:sp>
          <p:nvSpPr>
            <p:cNvPr id="19" name="TextBox 18"/>
            <p:cNvSpPr txBox="1"/>
            <p:nvPr/>
          </p:nvSpPr>
          <p:spPr>
            <a:xfrm>
              <a:off x="3578428" y="4008605"/>
              <a:ext cx="4315968" cy="400110"/>
            </a:xfrm>
            <a:prstGeom prst="rect">
              <a:avLst/>
            </a:prstGeom>
            <a:noFill/>
          </p:spPr>
          <p:txBody>
            <a:bodyPr wrap="square" rtlCol="0">
              <a:spAutoFit/>
            </a:bodyPr>
            <a:lstStyle/>
            <a:p>
              <a:pPr algn="ctr"/>
              <a:r>
                <a:rPr lang="en-US" sz="2000" dirty="0">
                  <a:solidFill>
                    <a:srgbClr val="474746"/>
                  </a:solidFill>
                </a:rPr>
                <a:t>AWS Lambda</a:t>
              </a:r>
            </a:p>
          </p:txBody>
        </p:sp>
        <p:sp>
          <p:nvSpPr>
            <p:cNvPr id="20" name="TextBox 19"/>
            <p:cNvSpPr txBox="1"/>
            <p:nvPr/>
          </p:nvSpPr>
          <p:spPr>
            <a:xfrm>
              <a:off x="5108603" y="2192724"/>
              <a:ext cx="402336" cy="2215991"/>
            </a:xfrm>
            <a:prstGeom prst="rect">
              <a:avLst/>
            </a:prstGeom>
            <a:noFill/>
          </p:spPr>
          <p:txBody>
            <a:bodyPr wrap="square" rtlCol="0">
              <a:spAutoFit/>
            </a:bodyPr>
            <a:lstStyle/>
            <a:p>
              <a:r>
                <a:rPr lang="en-US" sz="13800" b="1" dirty="0">
                  <a:solidFill>
                    <a:srgbClr val="474746"/>
                  </a:solidFill>
                  <a:sym typeface="Symbol"/>
                </a:rPr>
                <a:t></a:t>
              </a:r>
              <a:endParaRPr lang="en-US" sz="13800" b="1" dirty="0">
                <a:solidFill>
                  <a:srgbClr val="474746"/>
                </a:solidFill>
              </a:endParaRPr>
            </a:p>
          </p:txBody>
        </p:sp>
      </p:grpSp>
      <p:sp>
        <p:nvSpPr>
          <p:cNvPr id="14" name="Bent-Up Arrow 13"/>
          <p:cNvSpPr/>
          <p:nvPr/>
        </p:nvSpPr>
        <p:spPr>
          <a:xfrm rot="5400000">
            <a:off x="3599096" y="1660762"/>
            <a:ext cx="511321" cy="2503222"/>
          </a:xfrm>
          <a:prstGeom prst="bentUpArrow">
            <a:avLst>
              <a:gd name="adj1" fmla="val 15584"/>
              <a:gd name="adj2" fmla="val 25000"/>
              <a:gd name="adj3" fmla="val 25000"/>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474746"/>
              </a:solidFill>
            </a:endParaRPr>
          </a:p>
        </p:txBody>
      </p:sp>
      <p:pic>
        <p:nvPicPr>
          <p:cNvPr id="6153" name="Picture 9" descr="C:\Users\timwagne\Downloads\AWS Image Library\PNG\Devices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179" y="1845909"/>
            <a:ext cx="2592082" cy="21329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8782613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6600" dirty="0"/>
              <a:t>How do I use it?</a:t>
            </a:r>
          </a:p>
        </p:txBody>
      </p:sp>
    </p:spTree>
    <p:extLst>
      <p:ext uri="{BB962C8B-B14F-4D97-AF65-F5344CB8AC3E}">
        <p14:creationId xmlns:p14="http://schemas.microsoft.com/office/powerpoint/2010/main" val="67537615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Writing the Code</a:t>
            </a:r>
          </a:p>
        </p:txBody>
      </p:sp>
      <p:sp>
        <p:nvSpPr>
          <p:cNvPr id="5" name="Content Placeholder 4"/>
          <p:cNvSpPr>
            <a:spLocks noGrp="1"/>
          </p:cNvSpPr>
          <p:nvPr>
            <p:ph idx="1"/>
          </p:nvPr>
        </p:nvSpPr>
        <p:spPr/>
        <p:txBody>
          <a:bodyPr>
            <a:normAutofit fontScale="92500" lnSpcReduction="10000"/>
          </a:bodyPr>
          <a:lstStyle/>
          <a:p>
            <a:r>
              <a:rPr lang="en-US" sz="2000" dirty="0"/>
              <a:t>The Basics</a:t>
            </a:r>
          </a:p>
          <a:p>
            <a:pPr lvl="1"/>
            <a:r>
              <a:rPr lang="en-US" sz="1600" dirty="0" err="1"/>
              <a:t>Node.js</a:t>
            </a:r>
            <a:r>
              <a:rPr lang="en-US" sz="1600" dirty="0"/>
              <a:t>, Java, Python, C# more languages to come</a:t>
            </a:r>
          </a:p>
          <a:p>
            <a:pPr lvl="1"/>
            <a:r>
              <a:rPr lang="en-US" sz="1600" dirty="0"/>
              <a:t>AWS SDK comes built in and ready to use</a:t>
            </a:r>
          </a:p>
          <a:p>
            <a:pPr lvl="1"/>
            <a:r>
              <a:rPr lang="en-US" sz="1600" dirty="0" err="1"/>
              <a:t>ImageMagick</a:t>
            </a:r>
            <a:r>
              <a:rPr lang="en-US" sz="1600" dirty="0"/>
              <a:t> graphics library included</a:t>
            </a:r>
          </a:p>
          <a:p>
            <a:r>
              <a:rPr lang="en-US" sz="2000" dirty="0"/>
              <a:t>Stateless</a:t>
            </a:r>
          </a:p>
          <a:p>
            <a:pPr lvl="1"/>
            <a:r>
              <a:rPr lang="en-US" sz="1600" dirty="0"/>
              <a:t>Use Amazon S3, DynamoDB, or other Internet-available storage for any persistent data</a:t>
            </a:r>
          </a:p>
          <a:p>
            <a:pPr lvl="1"/>
            <a:r>
              <a:rPr lang="en-US" sz="1600" i="1" dirty="0"/>
              <a:t>Don’t</a:t>
            </a:r>
            <a:r>
              <a:rPr lang="en-US" sz="1600" dirty="0"/>
              <a:t> expect affinity to the infrastructure (you can’t “log in to the box”)</a:t>
            </a:r>
          </a:p>
          <a:p>
            <a:r>
              <a:rPr lang="en-US" sz="2000" dirty="0"/>
              <a:t>Familiar</a:t>
            </a:r>
          </a:p>
          <a:p>
            <a:pPr lvl="1"/>
            <a:r>
              <a:rPr lang="en-US" sz="1600" dirty="0"/>
              <a:t>Use processes, threads, /</a:t>
            </a:r>
            <a:r>
              <a:rPr lang="en-US" sz="1600" dirty="0" err="1"/>
              <a:t>tmp</a:t>
            </a:r>
            <a:r>
              <a:rPr lang="en-US" sz="1600" dirty="0"/>
              <a:t> (500MB), sockets, Environment Variables</a:t>
            </a:r>
          </a:p>
          <a:p>
            <a:pPr lvl="1"/>
            <a:r>
              <a:rPr lang="en-US" sz="1600" dirty="0"/>
              <a:t>KMS, VPC options</a:t>
            </a:r>
          </a:p>
          <a:p>
            <a:pPr lvl="1"/>
            <a:r>
              <a:rPr lang="en-US" sz="1600" dirty="0"/>
              <a:t>Bring your own libraries, even native ones</a:t>
            </a:r>
          </a:p>
          <a:p>
            <a:pPr lvl="1"/>
            <a:r>
              <a:rPr lang="en-US" sz="1600" dirty="0"/>
              <a:t>No inbound socket connections</a:t>
            </a:r>
          </a:p>
        </p:txBody>
      </p:sp>
    </p:spTree>
    <p:extLst>
      <p:ext uri="{BB962C8B-B14F-4D97-AF65-F5344CB8AC3E}">
        <p14:creationId xmlns:p14="http://schemas.microsoft.com/office/powerpoint/2010/main" val="224961977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AWS_Deck_Templatev2">
  <a:themeElements>
    <a:clrScheme name="AWS-Style-V2">
      <a:dk1>
        <a:srgbClr val="474746"/>
      </a:dk1>
      <a:lt1>
        <a:sysClr val="window" lastClr="FFFFFF"/>
      </a:lt1>
      <a:dk2>
        <a:srgbClr val="6D6E6D"/>
      </a:dk2>
      <a:lt2>
        <a:srgbClr val="F8F8F8"/>
      </a:lt2>
      <a:accent1>
        <a:srgbClr val="E98E31"/>
      </a:accent1>
      <a:accent2>
        <a:srgbClr val="1B508D"/>
      </a:accent2>
      <a:accent3>
        <a:srgbClr val="94C9E2"/>
      </a:accent3>
      <a:accent4>
        <a:srgbClr val="286332"/>
      </a:accent4>
      <a:accent5>
        <a:srgbClr val="FDD645"/>
      </a:accent5>
      <a:accent6>
        <a:srgbClr val="999A98"/>
      </a:accent6>
      <a:hlink>
        <a:srgbClr val="004B91"/>
      </a:hlink>
      <a:folHlink>
        <a:srgbClr val="517DA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1CAD1257093A848B7066675EE926BAE" ma:contentTypeVersion="1" ma:contentTypeDescription="Create a new document." ma:contentTypeScope="" ma:versionID="f1cae5c6ae88aba1a237e05ed3ad9d7e">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14F771E0-E80D-4EA8-BEC2-76983043A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C597C89A-FD0C-431E-81F6-90225B937683}">
  <ds:schemaRefs>
    <ds:schemaRef ds:uri="http://schemas.openxmlformats.org/package/2006/metadata/core-properties"/>
    <ds:schemaRef ds:uri="http://purl.org/dc/elements/1.1/"/>
    <ds:schemaRef ds:uri="http://www.w3.org/XML/1998/namespace"/>
    <ds:schemaRef ds:uri="http://purl.org/dc/terms/"/>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38128</TotalTime>
  <Words>15404</Words>
  <Application>Microsoft Macintosh PowerPoint</Application>
  <PresentationFormat>On-screen Show (16:9)</PresentationFormat>
  <Paragraphs>2096</Paragraphs>
  <Slides>149</Slides>
  <Notes>108</Notes>
  <HiddenSlides>24</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149</vt:i4>
      </vt:variant>
    </vt:vector>
  </HeadingPairs>
  <TitlesOfParts>
    <vt:vector size="165" baseType="lpstr">
      <vt:lpstr>ＭＳ Ｐゴシック</vt:lpstr>
      <vt:lpstr>Arial</vt:lpstr>
      <vt:lpstr>Calibri</vt:lpstr>
      <vt:lpstr>Calibri Light</vt:lpstr>
      <vt:lpstr>Consolas</vt:lpstr>
      <vt:lpstr>Courier</vt:lpstr>
      <vt:lpstr>Courier New</vt:lpstr>
      <vt:lpstr>Helvetica</vt:lpstr>
      <vt:lpstr>Helvetica Neue</vt:lpstr>
      <vt:lpstr>Helvetica Neue Light</vt:lpstr>
      <vt:lpstr>Lucida Console</vt:lpstr>
      <vt:lpstr>Symbol</vt:lpstr>
      <vt:lpstr>Times New Roman</vt:lpstr>
      <vt:lpstr>Verdana</vt:lpstr>
      <vt:lpstr>Wingdings</vt:lpstr>
      <vt:lpstr>AWS_Deck_Templatev2</vt:lpstr>
      <vt:lpstr>PowerPoint Presentation</vt:lpstr>
      <vt:lpstr>Developing Apps in AWS</vt:lpstr>
      <vt:lpstr>Overview</vt:lpstr>
      <vt:lpstr>PowerPoint Presentation</vt:lpstr>
      <vt:lpstr>Low-Level AWS APIs</vt:lpstr>
      <vt:lpstr>All AWS APIs Are REST based</vt:lpstr>
      <vt:lpstr>Enter the SDKs</vt:lpstr>
      <vt:lpstr>What SDKs Exist?</vt:lpstr>
      <vt:lpstr>Java SDK</vt:lpstr>
      <vt:lpstr>Best Practice #1 – CredentialProvider</vt:lpstr>
      <vt:lpstr>Best Practice #2 – Enable Client Side Metrics</vt:lpstr>
      <vt:lpstr>Best Practice #3 – Client Side Encryption</vt:lpstr>
      <vt:lpstr>.NET SDK</vt:lpstr>
      <vt:lpstr>.NET SDK – Credentials Search</vt:lpstr>
      <vt:lpstr>.NET SDK – Cool Features</vt:lpstr>
      <vt:lpstr>IDE Toolkits</vt:lpstr>
      <vt:lpstr>AWS Toolkit for Eclipse</vt:lpstr>
      <vt:lpstr>AWS Toolkit for Visual Studio</vt:lpstr>
      <vt:lpstr>PowerPoint Presentation</vt:lpstr>
      <vt:lpstr>Amazon S3 (Simple Storage Service)</vt:lpstr>
      <vt:lpstr>Understanding the Consistency Model</vt:lpstr>
      <vt:lpstr>Consistent Performance Tips</vt:lpstr>
      <vt:lpstr>Parallelizing PUTs</vt:lpstr>
      <vt:lpstr>Parallelizing GETs</vt:lpstr>
      <vt:lpstr>Creating Signed URLs</vt:lpstr>
      <vt:lpstr>Amazon.com: Distributed</vt:lpstr>
      <vt:lpstr>Amazon.com: Cloud</vt:lpstr>
      <vt:lpstr>Massive and Seamless Scale</vt:lpstr>
      <vt:lpstr>Making life easier for developers</vt:lpstr>
      <vt:lpstr>Predictable Performance</vt:lpstr>
      <vt:lpstr>Highlighted Features</vt:lpstr>
      <vt:lpstr>Best Practices</vt:lpstr>
      <vt:lpstr>PowerPoint Presentation</vt:lpstr>
      <vt:lpstr>Amazon SQS (Simple Queue Service)</vt:lpstr>
      <vt:lpstr>Message Polling &amp; Sampling</vt:lpstr>
      <vt:lpstr>Processing &amp; Batching</vt:lpstr>
      <vt:lpstr>Amazon SNS (Simple Notification Service)</vt:lpstr>
      <vt:lpstr>PowerPoint Presentation</vt:lpstr>
      <vt:lpstr>Amazon Kinesis</vt:lpstr>
      <vt:lpstr>Foundation For Stream Data Ingestion, Continuous Processing </vt:lpstr>
      <vt:lpstr>Amazon Kinesis:  Streaming Data Ingestion </vt:lpstr>
      <vt:lpstr>PowerPoint Presentation</vt:lpstr>
      <vt:lpstr>PowerPoint Presentation</vt:lpstr>
      <vt:lpstr>Putting Data into Kinesis: Code Sample</vt:lpstr>
      <vt:lpstr>Best Practices: Determine Your Partition Key Strategy </vt:lpstr>
      <vt:lpstr>Best Practices: Provisioning Adequate Shards </vt:lpstr>
      <vt:lpstr>Best Practices: Putting Data in Kinesis Pre-Batch before Puts for better efficiency</vt:lpstr>
      <vt:lpstr>Best Practices: Pre-Batch before Puts for better efficiency</vt:lpstr>
      <vt:lpstr>Best Practice: ProvisionedThroughputExceeded</vt:lpstr>
      <vt:lpstr>Best Practices: Scaling Kinesis Shards</vt:lpstr>
      <vt:lpstr>Sending &amp; Reading Data from Kinesis Streams</vt:lpstr>
      <vt:lpstr>Amazon Kinesis:  Build Apps w/ Kinesis Client Library</vt:lpstr>
      <vt:lpstr>Building Kinesis Applications: Open Source library for fault-tolerant, continuous processing apps</vt:lpstr>
      <vt:lpstr>IRecordProcessor: The Heart of Kinesis Client Library</vt:lpstr>
      <vt:lpstr>State Management with Kinesis Client Library</vt:lpstr>
      <vt:lpstr>Amazon Kinesis Firehose Load massive volumes of streaming data into Amazon S3, Redshift and Elasticsearch</vt:lpstr>
      <vt:lpstr>Amazon Kinesis Firehose Load massive volumes of streaming data into Amazon S3 and Amazon Redshift</vt:lpstr>
      <vt:lpstr>When to Use Kinesis Streams vs Firehose</vt:lpstr>
      <vt:lpstr>Step Functions</vt:lpstr>
      <vt:lpstr>Define in JSON and Then Visualize in the Console</vt:lpstr>
      <vt:lpstr>Step Functions Implementation</vt:lpstr>
      <vt:lpstr>What is SWF?</vt:lpstr>
      <vt:lpstr>Why SWF?</vt:lpstr>
      <vt:lpstr>Sample E-Commerce Application</vt:lpstr>
      <vt:lpstr>Simple Workflow Concepts</vt:lpstr>
      <vt:lpstr>Simple Workflow Concepts (Continued)</vt:lpstr>
      <vt:lpstr>Simple Workflow Concepts (Continued)</vt:lpstr>
      <vt:lpstr>Simple Workflow Concepts (Continued)</vt:lpstr>
      <vt:lpstr>Simple Workflow Concepts (Continued)</vt:lpstr>
      <vt:lpstr>Simple Workflow Concepts (Continued)</vt:lpstr>
      <vt:lpstr>Steps to Develop and Build a Workflow</vt:lpstr>
      <vt:lpstr>SWF Workflow Registration and Execution</vt:lpstr>
      <vt:lpstr>SWF Workflow Actors, Tasks, Task Lists</vt:lpstr>
      <vt:lpstr>Amazon SWF Tasks</vt:lpstr>
      <vt:lpstr>Amazon SWF Tasks (Continue)</vt:lpstr>
      <vt:lpstr>SWF Task List</vt:lpstr>
      <vt:lpstr>SWF Workflow Execution Closure</vt:lpstr>
      <vt:lpstr>SWF Endpoints and Domains</vt:lpstr>
      <vt:lpstr>SWF Advanced Concepts</vt:lpstr>
      <vt:lpstr>SWF Advanced Concepts (Continued)</vt:lpstr>
      <vt:lpstr>SWF IAM Policies</vt:lpstr>
      <vt:lpstr>SWF IAM Policies (Continued)</vt:lpstr>
      <vt:lpstr>SWF IAM Policies (Continued)</vt:lpstr>
      <vt:lpstr>SWF Development Options</vt:lpstr>
      <vt:lpstr>PowerPoint Presentation</vt:lpstr>
      <vt:lpstr>Event Driven Architecture</vt:lpstr>
      <vt:lpstr>No Infrastructure to Manage</vt:lpstr>
      <vt:lpstr>Automatic scaling</vt:lpstr>
      <vt:lpstr>Bring your own code (BYOC)</vt:lpstr>
      <vt:lpstr>Fine-grained pricing</vt:lpstr>
      <vt:lpstr>Event driven, modular services</vt:lpstr>
      <vt:lpstr>AWS Compute Offerings</vt:lpstr>
      <vt:lpstr>What could we do with it?</vt:lpstr>
      <vt:lpstr>Data Triggers: Amazon S3</vt:lpstr>
      <vt:lpstr>Data Triggers: DynamoDB</vt:lpstr>
      <vt:lpstr>Audit and Notify</vt:lpstr>
      <vt:lpstr>Custom Events</vt:lpstr>
      <vt:lpstr>How do I use it?</vt:lpstr>
      <vt:lpstr>Writing the Code</vt:lpstr>
      <vt:lpstr>Configuring the Lambda Functions</vt:lpstr>
      <vt:lpstr>Wiring up Events</vt:lpstr>
      <vt:lpstr>Monitoring  Lambda Functions</vt:lpstr>
      <vt:lpstr>Debugging  Lambda Functions</vt:lpstr>
      <vt:lpstr>Best Practices</vt:lpstr>
      <vt:lpstr>Introducing Amazon API Gateway</vt:lpstr>
      <vt:lpstr>Introducing Amazon API Gateway</vt:lpstr>
      <vt:lpstr>How Does Amazon API Gateway Work?</vt:lpstr>
      <vt:lpstr>An API Call Flow</vt:lpstr>
      <vt:lpstr>Build, Deploy, Clone &amp; Rollback</vt:lpstr>
      <vt:lpstr>API Configuration</vt:lpstr>
      <vt:lpstr>API Deployments</vt:lpstr>
      <vt:lpstr>Custom Domain Names</vt:lpstr>
      <vt:lpstr>API Keys to Meter Developer Usage</vt:lpstr>
      <vt:lpstr>API Keys to Authorize Access</vt:lpstr>
      <vt:lpstr>Leverage AWS Sigv4, or Use a Custom Header</vt:lpstr>
      <vt:lpstr>Using Sigv4 to authenticate calls to your API</vt:lpstr>
      <vt:lpstr>API Throttling</vt:lpstr>
      <vt:lpstr>Caching of API Responses</vt:lpstr>
      <vt:lpstr>Request processing workflow</vt:lpstr>
      <vt:lpstr>API Models</vt:lpstr>
      <vt:lpstr>Input / Output Transforms</vt:lpstr>
      <vt:lpstr>Generate Client SDKs Based on Your APIs</vt:lpstr>
      <vt:lpstr>PowerPoint Presentation</vt:lpstr>
      <vt:lpstr>PowerPoint Presentation</vt:lpstr>
      <vt:lpstr>PowerPoint Presentation</vt:lpstr>
      <vt:lpstr>Amazon Cognito </vt:lpstr>
      <vt:lpstr>Amazon Cognito Identity</vt:lpstr>
      <vt:lpstr>Amazon Cognito for Unauthenticated Identities</vt:lpstr>
      <vt:lpstr>Amazon Cognito Security</vt:lpstr>
      <vt:lpstr>Developer-Authenticated Identities</vt:lpstr>
      <vt:lpstr>Synchronize data across devices : Amazon Cognito (Sync)</vt:lpstr>
      <vt:lpstr>Cognito Cloud Save and Sync</vt:lpstr>
      <vt:lpstr>Amazon Cognito Sync</vt:lpstr>
      <vt:lpstr>Integrating Cognito Sync functionality is dead simple</vt:lpstr>
      <vt:lpstr>Integrating Cognito Sync functionality is dead simple</vt:lpstr>
      <vt:lpstr>Analyze User Behavior: Amazon Mobile Analytics</vt:lpstr>
      <vt:lpstr>Amazon Mobile SDK -  Analytics</vt:lpstr>
      <vt:lpstr>PowerPoint Presentation</vt:lpstr>
      <vt:lpstr>PowerPoint Presentation</vt:lpstr>
      <vt:lpstr>Track Custom Events</vt:lpstr>
      <vt:lpstr>Integrating Mobile Analytics is super simple</vt:lpstr>
      <vt:lpstr>Integrating Mobile Analytics is super simple</vt:lpstr>
      <vt:lpstr>Export to S3 &amp; Process Data Anywhere</vt:lpstr>
      <vt:lpstr>Amazon SNS - Mobile Notifications</vt:lpstr>
      <vt:lpstr>Each platform works differently, and push gets even more complex as you scale to support millions of devices.</vt:lpstr>
      <vt:lpstr>Amazon SNS Mobile Push</vt:lpstr>
      <vt:lpstr>Mobile Application Testing : AWS Device Farm</vt:lpstr>
      <vt:lpstr>Amazon Mobile Device Farm</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Microsoft Office User</cp:lastModifiedBy>
  <cp:revision>640</cp:revision>
  <dcterms:created xsi:type="dcterms:W3CDTF">2012-12-27T19:47:40Z</dcterms:created>
  <dcterms:modified xsi:type="dcterms:W3CDTF">2019-05-08T03:53:57Z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0x01010061CAD1257093A848B7066675EE926BAE</vt:lpwstr>
  </property>
</Properties>
</file>